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9"/>
  </p:notesMasterIdLst>
  <p:sldIdLst>
    <p:sldId id="256" r:id="rId2"/>
    <p:sldId id="257" r:id="rId3"/>
    <p:sldId id="281" r:id="rId4"/>
    <p:sldId id="293" r:id="rId5"/>
    <p:sldId id="294" r:id="rId6"/>
    <p:sldId id="295" r:id="rId7"/>
    <p:sldId id="296" r:id="rId8"/>
    <p:sldId id="311" r:id="rId9"/>
    <p:sldId id="315" r:id="rId10"/>
    <p:sldId id="314" r:id="rId11"/>
    <p:sldId id="317" r:id="rId12"/>
    <p:sldId id="319" r:id="rId13"/>
    <p:sldId id="326" r:id="rId14"/>
    <p:sldId id="327" r:id="rId15"/>
    <p:sldId id="332" r:id="rId16"/>
    <p:sldId id="352" r:id="rId17"/>
    <p:sldId id="356" r:id="rId18"/>
    <p:sldId id="357" r:id="rId19"/>
    <p:sldId id="359" r:id="rId20"/>
    <p:sldId id="367" r:id="rId21"/>
    <p:sldId id="368" r:id="rId22"/>
    <p:sldId id="369" r:id="rId23"/>
    <p:sldId id="370" r:id="rId24"/>
    <p:sldId id="371" r:id="rId25"/>
    <p:sldId id="372" r:id="rId26"/>
    <p:sldId id="373" r:id="rId27"/>
    <p:sldId id="376" r:id="rId28"/>
    <p:sldId id="377" r:id="rId29"/>
    <p:sldId id="378" r:id="rId30"/>
    <p:sldId id="379" r:id="rId31"/>
    <p:sldId id="381" r:id="rId32"/>
    <p:sldId id="382" r:id="rId33"/>
    <p:sldId id="383" r:id="rId34"/>
    <p:sldId id="389" r:id="rId35"/>
    <p:sldId id="390" r:id="rId36"/>
    <p:sldId id="391" r:id="rId37"/>
    <p:sldId id="392" r:id="rId38"/>
    <p:sldId id="395" r:id="rId39"/>
    <p:sldId id="396" r:id="rId40"/>
    <p:sldId id="397" r:id="rId41"/>
    <p:sldId id="398" r:id="rId42"/>
    <p:sldId id="410" r:id="rId43"/>
    <p:sldId id="413" r:id="rId44"/>
    <p:sldId id="421" r:id="rId45"/>
    <p:sldId id="422" r:id="rId46"/>
    <p:sldId id="429" r:id="rId47"/>
    <p:sldId id="442" r:id="rId48"/>
    <p:sldId id="447" r:id="rId49"/>
    <p:sldId id="448" r:id="rId50"/>
    <p:sldId id="449" r:id="rId51"/>
    <p:sldId id="450" r:id="rId52"/>
    <p:sldId id="451" r:id="rId53"/>
    <p:sldId id="452" r:id="rId54"/>
    <p:sldId id="453" r:id="rId55"/>
    <p:sldId id="460" r:id="rId56"/>
    <p:sldId id="487" r:id="rId57"/>
    <p:sldId id="488" r:id="rId58"/>
    <p:sldId id="496" r:id="rId59"/>
    <p:sldId id="500" r:id="rId60"/>
    <p:sldId id="501" r:id="rId61"/>
    <p:sldId id="504" r:id="rId62"/>
    <p:sldId id="506" r:id="rId63"/>
    <p:sldId id="507" r:id="rId64"/>
    <p:sldId id="508" r:id="rId65"/>
    <p:sldId id="509" r:id="rId66"/>
    <p:sldId id="510" r:id="rId67"/>
    <p:sldId id="512" r:id="rId68"/>
    <p:sldId id="513" r:id="rId69"/>
    <p:sldId id="514" r:id="rId70"/>
    <p:sldId id="517" r:id="rId71"/>
    <p:sldId id="518" r:id="rId72"/>
    <p:sldId id="532" r:id="rId73"/>
    <p:sldId id="535" r:id="rId74"/>
    <p:sldId id="536" r:id="rId75"/>
    <p:sldId id="537" r:id="rId76"/>
    <p:sldId id="538" r:id="rId77"/>
    <p:sldId id="539" r:id="rId78"/>
    <p:sldId id="544" r:id="rId79"/>
    <p:sldId id="547" r:id="rId80"/>
    <p:sldId id="548" r:id="rId81"/>
    <p:sldId id="549" r:id="rId82"/>
    <p:sldId id="550" r:id="rId83"/>
    <p:sldId id="551" r:id="rId84"/>
    <p:sldId id="552" r:id="rId85"/>
    <p:sldId id="553" r:id="rId86"/>
    <p:sldId id="559" r:id="rId87"/>
    <p:sldId id="560" r:id="rId88"/>
    <p:sldId id="561" r:id="rId89"/>
    <p:sldId id="562" r:id="rId90"/>
    <p:sldId id="563" r:id="rId91"/>
    <p:sldId id="564" r:id="rId92"/>
    <p:sldId id="569" r:id="rId93"/>
    <p:sldId id="572" r:id="rId94"/>
    <p:sldId id="573" r:id="rId95"/>
    <p:sldId id="575" r:id="rId96"/>
    <p:sldId id="577" r:id="rId97"/>
    <p:sldId id="580" r:id="rId98"/>
    <p:sldId id="581" r:id="rId99"/>
    <p:sldId id="582" r:id="rId100"/>
    <p:sldId id="583" r:id="rId101"/>
    <p:sldId id="584" r:id="rId102"/>
    <p:sldId id="585" r:id="rId103"/>
    <p:sldId id="588" r:id="rId104"/>
    <p:sldId id="598" r:id="rId105"/>
    <p:sldId id="601" r:id="rId106"/>
    <p:sldId id="603" r:id="rId107"/>
    <p:sldId id="612" r:id="rId108"/>
    <p:sldId id="634" r:id="rId109"/>
    <p:sldId id="635" r:id="rId110"/>
    <p:sldId id="636" r:id="rId111"/>
    <p:sldId id="639" r:id="rId112"/>
    <p:sldId id="640" r:id="rId113"/>
    <p:sldId id="641" r:id="rId114"/>
    <p:sldId id="655" r:id="rId115"/>
    <p:sldId id="656" r:id="rId116"/>
    <p:sldId id="662" r:id="rId117"/>
    <p:sldId id="663" r:id="rId118"/>
    <p:sldId id="664" r:id="rId119"/>
    <p:sldId id="675" r:id="rId120"/>
    <p:sldId id="676" r:id="rId121"/>
    <p:sldId id="677" r:id="rId122"/>
    <p:sldId id="678" r:id="rId123"/>
    <p:sldId id="679" r:id="rId124"/>
    <p:sldId id="680" r:id="rId125"/>
    <p:sldId id="681" r:id="rId126"/>
    <p:sldId id="682" r:id="rId127"/>
    <p:sldId id="683" r:id="rId128"/>
    <p:sldId id="713" r:id="rId129"/>
    <p:sldId id="714" r:id="rId130"/>
    <p:sldId id="715" r:id="rId131"/>
    <p:sldId id="716" r:id="rId132"/>
    <p:sldId id="720" r:id="rId133"/>
    <p:sldId id="721" r:id="rId134"/>
    <p:sldId id="737" r:id="rId135"/>
    <p:sldId id="738" r:id="rId136"/>
    <p:sldId id="742" r:id="rId137"/>
    <p:sldId id="750" r:id="rId138"/>
    <p:sldId id="752" r:id="rId139"/>
    <p:sldId id="753" r:id="rId140"/>
    <p:sldId id="754" r:id="rId141"/>
    <p:sldId id="755" r:id="rId142"/>
    <p:sldId id="756" r:id="rId143"/>
    <p:sldId id="757" r:id="rId144"/>
    <p:sldId id="759" r:id="rId145"/>
    <p:sldId id="760" r:id="rId146"/>
    <p:sldId id="761" r:id="rId147"/>
    <p:sldId id="770" r:id="rId148"/>
    <p:sldId id="771" r:id="rId149"/>
    <p:sldId id="774" r:id="rId150"/>
    <p:sldId id="775" r:id="rId151"/>
    <p:sldId id="779" r:id="rId152"/>
    <p:sldId id="782" r:id="rId153"/>
    <p:sldId id="783" r:id="rId154"/>
    <p:sldId id="784" r:id="rId155"/>
    <p:sldId id="791" r:id="rId156"/>
    <p:sldId id="792" r:id="rId157"/>
    <p:sldId id="796" r:id="rId1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6.wmf"/><Relationship Id="rId4"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emf"/><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6.wmf"/><Relationship Id="rId1" Type="http://schemas.openxmlformats.org/officeDocument/2006/relationships/image" Target="../media/image45.wmf"/><Relationship Id="rId4" Type="http://schemas.openxmlformats.org/officeDocument/2006/relationships/image" Target="../media/image2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 Id="rId4" Type="http://schemas.openxmlformats.org/officeDocument/2006/relationships/image" Target="../media/image5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4.wmf"/><Relationship Id="rId7" Type="http://schemas.openxmlformats.org/officeDocument/2006/relationships/image" Target="../media/image68.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70.wmf"/><Relationship Id="rId7" Type="http://schemas.openxmlformats.org/officeDocument/2006/relationships/image" Target="../media/image72.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71.wmf"/><Relationship Id="rId5" Type="http://schemas.openxmlformats.org/officeDocument/2006/relationships/image" Target="../media/image65.wmf"/><Relationship Id="rId4"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5.wmf"/><Relationship Id="rId7" Type="http://schemas.openxmlformats.org/officeDocument/2006/relationships/image" Target="../media/image77.wmf"/><Relationship Id="rId2" Type="http://schemas.openxmlformats.org/officeDocument/2006/relationships/image" Target="../media/image74.wmf"/><Relationship Id="rId1" Type="http://schemas.openxmlformats.org/officeDocument/2006/relationships/image" Target="../media/image62.wmf"/><Relationship Id="rId6" Type="http://schemas.openxmlformats.org/officeDocument/2006/relationships/image" Target="../media/image71.wmf"/><Relationship Id="rId5" Type="http://schemas.openxmlformats.org/officeDocument/2006/relationships/image" Target="../media/image76.wmf"/><Relationship Id="rId4"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5" Type="http://schemas.openxmlformats.org/officeDocument/2006/relationships/image" Target="../media/image84.wmf"/><Relationship Id="rId4" Type="http://schemas.openxmlformats.org/officeDocument/2006/relationships/image" Target="../media/image83.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87.wmf"/><Relationship Id="rId7" Type="http://schemas.openxmlformats.org/officeDocument/2006/relationships/image" Target="../media/image91.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90.wmf"/><Relationship Id="rId5" Type="http://schemas.openxmlformats.org/officeDocument/2006/relationships/image" Target="../media/image89.wmf"/><Relationship Id="rId10" Type="http://schemas.openxmlformats.org/officeDocument/2006/relationships/image" Target="../media/image94.wmf"/><Relationship Id="rId4" Type="http://schemas.openxmlformats.org/officeDocument/2006/relationships/image" Target="../media/image88.wmf"/><Relationship Id="rId9" Type="http://schemas.openxmlformats.org/officeDocument/2006/relationships/image" Target="../media/image9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71.png"/></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5" Type="http://schemas.openxmlformats.org/officeDocument/2006/relationships/image" Target="../media/image177.wmf"/><Relationship Id="rId4" Type="http://schemas.openxmlformats.org/officeDocument/2006/relationships/image" Target="../media/image17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 Id="rId5" Type="http://schemas.openxmlformats.org/officeDocument/2006/relationships/image" Target="../media/image187.wmf"/><Relationship Id="rId4" Type="http://schemas.openxmlformats.org/officeDocument/2006/relationships/image" Target="../media/image186.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image" Target="../media/image20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0.wmf"/><Relationship Id="rId4"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 Id="rId4" Type="http://schemas.openxmlformats.org/officeDocument/2006/relationships/image" Target="../media/image215.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4" Type="http://schemas.openxmlformats.org/officeDocument/2006/relationships/image" Target="../media/image219.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27.wmf"/><Relationship Id="rId4"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wmf"/><Relationship Id="rId7" Type="http://schemas.openxmlformats.org/officeDocument/2006/relationships/image" Target="../media/image24.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23.wmf"/><Relationship Id="rId5" Type="http://schemas.openxmlformats.org/officeDocument/2006/relationships/image" Target="../media/image26.wmf"/><Relationship Id="rId4"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28.wmf"/><Relationship Id="rId7" Type="http://schemas.openxmlformats.org/officeDocument/2006/relationships/image" Target="../media/image24.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23.wmf"/><Relationship Id="rId5" Type="http://schemas.openxmlformats.org/officeDocument/2006/relationships/image" Target="../media/image26.wmf"/><Relationship Id="rId4"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0D916-FDF2-4A32-A9EC-3602F256C25B}" type="datetimeFigureOut">
              <a:rPr lang="zh-CN" altLang="en-US" smtClean="0"/>
              <a:t>2018/7/5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06715-8029-4EB0-B94A-BB170C6494C7}" type="slidenum">
              <a:rPr lang="zh-CN" altLang="en-US" smtClean="0"/>
              <a:t>‹#›</a:t>
            </a:fld>
            <a:endParaRPr lang="zh-CN" altLang="en-US"/>
          </a:p>
        </p:txBody>
      </p:sp>
    </p:spTree>
    <p:extLst>
      <p:ext uri="{BB962C8B-B14F-4D97-AF65-F5344CB8AC3E}">
        <p14:creationId xmlns:p14="http://schemas.microsoft.com/office/powerpoint/2010/main" val="295008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r"/>
            <a:fld id="{FDC428FA-F99A-4B40-B8FA-36BC72003FC0}" type="slidenum">
              <a:rPr lang="zh-CN" altLang="en-US"/>
              <a:pPr algn="r"/>
              <a:t>44</a:t>
            </a:fld>
            <a:endParaRPr lang="en-US" altLang="zh-CN"/>
          </a:p>
        </p:txBody>
      </p:sp>
      <p:sp>
        <p:nvSpPr>
          <p:cNvPr id="39939" name="Rectangle 2"/>
          <p:cNvSpPr>
            <a:spLocks noGrp="1" noRot="1" noChangeAspect="1" noChangeArrowheads="1" noTextEdit="1"/>
          </p:cNvSpPr>
          <p:nvPr>
            <p:ph type="sldImg"/>
          </p:nvPr>
        </p:nvSpPr>
        <p:spPr>
          <a:xfrm>
            <a:off x="141288" y="768350"/>
            <a:ext cx="6818312" cy="3836988"/>
          </a:xfrm>
          <a:ln/>
        </p:spPr>
      </p:sp>
      <p:sp>
        <p:nvSpPr>
          <p:cNvPr id="39940" name="Rectangle 3"/>
          <p:cNvSpPr>
            <a:spLocks noGrp="1" noChangeArrowheads="1"/>
          </p:cNvSpPr>
          <p:nvPr>
            <p:ph type="body" idx="1"/>
          </p:nvPr>
        </p:nvSpPr>
        <p:spPr>
          <a:xfrm>
            <a:off x="946150" y="4860925"/>
            <a:ext cx="5207000" cy="4605338"/>
          </a:xfrm>
          <a:noFill/>
        </p:spPr>
        <p:txBody>
          <a:bodyPr/>
          <a:lstStyle/>
          <a:p>
            <a:pPr eaLnBrk="1" hangingPunct="1"/>
            <a:endParaRPr lang="zh-CN" altLang="en-US"/>
          </a:p>
        </p:txBody>
      </p:sp>
    </p:spTree>
    <p:extLst>
      <p:ext uri="{BB962C8B-B14F-4D97-AF65-F5344CB8AC3E}">
        <p14:creationId xmlns:p14="http://schemas.microsoft.com/office/powerpoint/2010/main" val="322186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408704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1886228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1345295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381001"/>
            <a:ext cx="11387667" cy="5641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F0C3CFF-F42A-4109-B245-34EBCA0FE3A3}" type="slidenum">
              <a:rPr lang="en-US" altLang="zh-CN"/>
              <a:pPr>
                <a:defRPr/>
              </a:pPr>
              <a:t>‹#›</a:t>
            </a:fld>
            <a:endParaRPr lang="en-US" altLang="zh-CN"/>
          </a:p>
        </p:txBody>
      </p:sp>
    </p:spTree>
    <p:extLst>
      <p:ext uri="{BB962C8B-B14F-4D97-AF65-F5344CB8AC3E}">
        <p14:creationId xmlns:p14="http://schemas.microsoft.com/office/powerpoint/2010/main" val="1924931792"/>
      </p:ext>
    </p:extLst>
  </p:cSld>
  <p:clrMapOvr>
    <a:masterClrMapping/>
  </p:clrMapOvr>
  <p:transition>
    <p:pull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p:spPr>
        <p:txBody>
          <a:bodyPr/>
          <a:lstStyle/>
          <a:p>
            <a:r>
              <a:rPr lang="zh-CN" altLang="en-US"/>
              <a:t>单击此处编辑母版标题样式</a:t>
            </a:r>
          </a:p>
        </p:txBody>
      </p:sp>
      <p:sp>
        <p:nvSpPr>
          <p:cNvPr id="3" name="内容占位符 2"/>
          <p:cNvSpPr>
            <a:spLocks noGrp="1"/>
          </p:cNvSpPr>
          <p:nvPr>
            <p:ph sz="half" idx="1"/>
          </p:nvPr>
        </p:nvSpPr>
        <p:spPr>
          <a:xfrm>
            <a:off x="609600" y="1228726"/>
            <a:ext cx="5384800" cy="52482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228725"/>
            <a:ext cx="5384800" cy="25479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29064"/>
            <a:ext cx="5384800" cy="25479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sldNum" sz="quarter" idx="10"/>
          </p:nvPr>
        </p:nvSpPr>
        <p:spPr>
          <a:ln/>
        </p:spPr>
        <p:txBody>
          <a:bodyPr/>
          <a:lstStyle>
            <a:lvl1pPr>
              <a:defRPr/>
            </a:lvl1pPr>
          </a:lstStyle>
          <a:p>
            <a:pPr>
              <a:defRPr/>
            </a:pPr>
            <a:fld id="{234105EB-78D2-425C-ACCF-6BFA7F242405}" type="slidenum">
              <a:rPr lang="zh-CN" altLang="en-US"/>
              <a:pPr>
                <a:defRPr/>
              </a:pPr>
              <a:t>‹#›</a:t>
            </a:fld>
            <a:endParaRPr lang="en-US" altLang="zh-CN"/>
          </a:p>
        </p:txBody>
      </p:sp>
    </p:spTree>
    <p:extLst>
      <p:ext uri="{BB962C8B-B14F-4D97-AF65-F5344CB8AC3E}">
        <p14:creationId xmlns:p14="http://schemas.microsoft.com/office/powerpoint/2010/main" val="1037824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524000" y="457201"/>
            <a:ext cx="9855200" cy="487363"/>
          </a:xfrm>
        </p:spPr>
        <p:txBody>
          <a:bodyPr/>
          <a:lstStyle/>
          <a:p>
            <a:r>
              <a:rPr lang="zh-CN" altLang="en-US"/>
              <a:t>单击此处编辑母版标题样式</a:t>
            </a:r>
          </a:p>
        </p:txBody>
      </p:sp>
      <p:sp>
        <p:nvSpPr>
          <p:cNvPr id="3" name="内容占位符 2"/>
          <p:cNvSpPr>
            <a:spLocks noGrp="1"/>
          </p:cNvSpPr>
          <p:nvPr>
            <p:ph sz="quarter" idx="1"/>
          </p:nvPr>
        </p:nvSpPr>
        <p:spPr>
          <a:xfrm>
            <a:off x="609600" y="1228725"/>
            <a:ext cx="5384800" cy="25479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228725"/>
            <a:ext cx="5384800" cy="25479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9600" y="3929064"/>
            <a:ext cx="5384800" cy="25479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7600" y="3929064"/>
            <a:ext cx="5384800" cy="25479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pPr>
              <a:defRPr/>
            </a:pPr>
            <a:fld id="{1AFDAABB-87B8-4781-9E06-72F59CD4578F}" type="slidenum">
              <a:rPr lang="zh-CN" altLang="en-US"/>
              <a:pPr>
                <a:defRPr/>
              </a:pPr>
              <a:t>‹#›</a:t>
            </a:fld>
            <a:endParaRPr lang="en-US" altLang="zh-CN"/>
          </a:p>
        </p:txBody>
      </p:sp>
    </p:spTree>
    <p:extLst>
      <p:ext uri="{BB962C8B-B14F-4D97-AF65-F5344CB8AC3E}">
        <p14:creationId xmlns:p14="http://schemas.microsoft.com/office/powerpoint/2010/main" val="293664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16351" y="152400"/>
            <a:ext cx="8128000" cy="685800"/>
          </a:xfrm>
        </p:spPr>
        <p:txBody>
          <a:bodyPr/>
          <a:lstStyle/>
          <a:p>
            <a:r>
              <a:rPr lang="zh-CN" altLang="en-US"/>
              <a:t>单击此处编辑母版标题样式</a:t>
            </a:r>
          </a:p>
        </p:txBody>
      </p:sp>
      <p:sp>
        <p:nvSpPr>
          <p:cNvPr id="3" name="表格占位符 2"/>
          <p:cNvSpPr>
            <a:spLocks noGrp="1"/>
          </p:cNvSpPr>
          <p:nvPr>
            <p:ph type="tbl" idx="1"/>
          </p:nvPr>
        </p:nvSpPr>
        <p:spPr>
          <a:xfrm>
            <a:off x="609600" y="1524000"/>
            <a:ext cx="11176000" cy="4800600"/>
          </a:xfrm>
        </p:spPr>
        <p:txBody>
          <a:bodyPr/>
          <a:lstStyle/>
          <a:p>
            <a:endParaRPr lang="zh-CN" altLang="en-US"/>
          </a:p>
        </p:txBody>
      </p:sp>
      <p:sp>
        <p:nvSpPr>
          <p:cNvPr id="4" name="灯片编号占位符 3"/>
          <p:cNvSpPr>
            <a:spLocks noGrp="1"/>
          </p:cNvSpPr>
          <p:nvPr>
            <p:ph type="sldNum" sz="quarter" idx="10"/>
          </p:nvPr>
        </p:nvSpPr>
        <p:spPr>
          <a:xfrm>
            <a:off x="4368800" y="6480175"/>
            <a:ext cx="2844800" cy="292100"/>
          </a:xfrm>
        </p:spPr>
        <p:txBody>
          <a:bodyPr/>
          <a:lstStyle>
            <a:lvl1pPr>
              <a:defRPr/>
            </a:lvl1pPr>
          </a:lstStyle>
          <a:p>
            <a:fld id="{5B2BA120-4C89-4DD1-89AC-9FDE3927A184}" type="slidenum">
              <a:rPr lang="zh-CN" altLang="en-US"/>
              <a:pPr/>
              <a:t>‹#›</a:t>
            </a:fld>
            <a:endParaRPr lang="en-US" altLang="zh-CN"/>
          </a:p>
        </p:txBody>
      </p:sp>
    </p:spTree>
    <p:extLst>
      <p:ext uri="{BB962C8B-B14F-4D97-AF65-F5344CB8AC3E}">
        <p14:creationId xmlns:p14="http://schemas.microsoft.com/office/powerpoint/2010/main" val="1853634364"/>
      </p:ext>
    </p:extLst>
  </p:cSld>
  <p:clrMapOvr>
    <a:masterClrMapping/>
  </p:clrMapOvr>
  <p:transition>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9" name="组合 8"/>
          <p:cNvGrpSpPr/>
          <p:nvPr userDrawn="1"/>
        </p:nvGrpSpPr>
        <p:grpSpPr>
          <a:xfrm>
            <a:off x="2175565" y="-3351753"/>
            <a:ext cx="7890466" cy="6839940"/>
            <a:chOff x="1555898" y="-2513200"/>
            <a:chExt cx="3746205" cy="5084950"/>
          </a:xfrm>
        </p:grpSpPr>
        <p:sp>
          <p:nvSpPr>
            <p:cNvPr id="6" name="弧形 5"/>
            <p:cNvSpPr/>
            <p:nvPr userDrawn="1"/>
          </p:nvSpPr>
          <p:spPr>
            <a:xfrm>
              <a:off x="1555898" y="-2513200"/>
              <a:ext cx="3746205" cy="4994940"/>
            </a:xfrm>
            <a:prstGeom prst="arc">
              <a:avLst>
                <a:gd name="adj1" fmla="val 3404"/>
                <a:gd name="adj2" fmla="val 10819516"/>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grpSp>
          <p:nvGrpSpPr>
            <p:cNvPr id="8" name="组合 7"/>
            <p:cNvGrpSpPr/>
            <p:nvPr userDrawn="1"/>
          </p:nvGrpSpPr>
          <p:grpSpPr>
            <a:xfrm>
              <a:off x="1662280" y="3"/>
              <a:ext cx="3533182" cy="2571747"/>
              <a:chOff x="1662280" y="3"/>
              <a:chExt cx="3533182" cy="2571747"/>
            </a:xfrm>
          </p:grpSpPr>
          <p:sp>
            <p:nvSpPr>
              <p:cNvPr id="2" name="椭圆 1"/>
              <p:cNvSpPr/>
              <p:nvPr userDrawn="1"/>
            </p:nvSpPr>
            <p:spPr>
              <a:xfrm rot="5400000">
                <a:off x="1089678" y="572607"/>
                <a:ext cx="2028376" cy="883172"/>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BF3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 name="矩形 7"/>
              <p:cNvSpPr/>
              <p:nvPr userDrawn="1"/>
            </p:nvSpPr>
            <p:spPr>
              <a:xfrm rot="5400000">
                <a:off x="1814110" y="731349"/>
                <a:ext cx="2346109" cy="883418"/>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FDA9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椭圆 12"/>
              <p:cNvSpPr/>
              <p:nvPr userDrawn="1"/>
            </p:nvSpPr>
            <p:spPr>
              <a:xfrm rot="5400000">
                <a:off x="3739688" y="572605"/>
                <a:ext cx="2028375" cy="88317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椭圆 13"/>
              <p:cNvSpPr/>
              <p:nvPr userDrawn="1"/>
            </p:nvSpPr>
            <p:spPr>
              <a:xfrm rot="5400000">
                <a:off x="2697215" y="731657"/>
                <a:ext cx="2346724" cy="883418"/>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95B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椭圆 6"/>
              <p:cNvSpPr/>
              <p:nvPr userDrawn="1"/>
            </p:nvSpPr>
            <p:spPr>
              <a:xfrm>
                <a:off x="3369933" y="2414232"/>
                <a:ext cx="118139"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spTree>
    <p:extLst>
      <p:ext uri="{BB962C8B-B14F-4D97-AF65-F5344CB8AC3E}">
        <p14:creationId xmlns:p14="http://schemas.microsoft.com/office/powerpoint/2010/main" val="176168172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grpSp>
        <p:nvGrpSpPr>
          <p:cNvPr id="2" name="组合 1"/>
          <p:cNvGrpSpPr/>
          <p:nvPr userDrawn="1"/>
        </p:nvGrpSpPr>
        <p:grpSpPr>
          <a:xfrm>
            <a:off x="375365" y="0"/>
            <a:ext cx="140967" cy="962147"/>
            <a:chOff x="281524" y="0"/>
            <a:chExt cx="105725" cy="721610"/>
          </a:xfrm>
          <a:solidFill>
            <a:srgbClr val="1A7BAE"/>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7" name="组合 6"/>
          <p:cNvGrpSpPr/>
          <p:nvPr userDrawn="1"/>
        </p:nvGrpSpPr>
        <p:grpSpPr>
          <a:xfrm rot="10800000">
            <a:off x="11735675" y="6617464"/>
            <a:ext cx="140967" cy="240536"/>
            <a:chOff x="281524" y="0"/>
            <a:chExt cx="105725" cy="721610"/>
          </a:xfrm>
          <a:solidFill>
            <a:srgbClr val="1A7BAE"/>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cxnSp>
        <p:nvCxnSpPr>
          <p:cNvPr id="8" name="直接连接符 7"/>
          <p:cNvCxnSpPr/>
          <p:nvPr userDrawn="1"/>
        </p:nvCxnSpPr>
        <p:spPr>
          <a:xfrm>
            <a:off x="695405" y="908720"/>
            <a:ext cx="468052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331503"/>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375365" y="0"/>
            <a:ext cx="140967" cy="962147"/>
            <a:chOff x="281524" y="0"/>
            <a:chExt cx="105725" cy="721610"/>
          </a:xfrm>
          <a:solidFill>
            <a:srgbClr val="95BC49"/>
          </a:solidFill>
        </p:grpSpPr>
        <p:sp>
          <p:nvSpPr>
            <p:cNvPr id="5" name="矩形 4"/>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grpSp>
        <p:nvGrpSpPr>
          <p:cNvPr id="7" name="组合 6"/>
          <p:cNvGrpSpPr/>
          <p:nvPr userDrawn="1"/>
        </p:nvGrpSpPr>
        <p:grpSpPr>
          <a:xfrm rot="10800000">
            <a:off x="11735675" y="6617464"/>
            <a:ext cx="140967" cy="240536"/>
            <a:chOff x="281524" y="0"/>
            <a:chExt cx="105725" cy="721610"/>
          </a:xfrm>
          <a:solidFill>
            <a:srgbClr val="95BC49"/>
          </a:solidFill>
        </p:grpSpPr>
        <p:sp>
          <p:nvSpPr>
            <p:cNvPr id="10" name="矩形 9"/>
            <p:cNvSpPr/>
            <p:nvPr/>
          </p:nvSpPr>
          <p:spPr>
            <a:xfrm>
              <a:off x="281524"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341530" y="0"/>
              <a:ext cx="45719" cy="721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cxnSp>
        <p:nvCxnSpPr>
          <p:cNvPr id="8" name="直接连接符 7"/>
          <p:cNvCxnSpPr/>
          <p:nvPr userDrawn="1"/>
        </p:nvCxnSpPr>
        <p:spPr>
          <a:xfrm>
            <a:off x="695405" y="908720"/>
            <a:ext cx="468052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43161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1770166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88551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60171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2878250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271096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4257833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363629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34682BC-ECCB-4D47-B199-2C860B38EBFE}" type="datetimeFigureOut">
              <a:rPr lang="zh-CN" altLang="en-US" smtClean="0"/>
              <a:t>2018/7/5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2239539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4682BC-ECCB-4D47-B199-2C860B38EBFE}" type="datetimeFigureOut">
              <a:rPr lang="zh-CN" altLang="en-US" smtClean="0"/>
              <a:t>2018/7/5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AE8DA0-FDC0-480E-B30E-9D104DDAC823}" type="slidenum">
              <a:rPr lang="zh-CN" altLang="en-US" smtClean="0"/>
              <a:t>‹#›</a:t>
            </a:fld>
            <a:endParaRPr lang="zh-CN" altLang="en-US"/>
          </a:p>
        </p:txBody>
      </p:sp>
    </p:spTree>
    <p:extLst>
      <p:ext uri="{BB962C8B-B14F-4D97-AF65-F5344CB8AC3E}">
        <p14:creationId xmlns:p14="http://schemas.microsoft.com/office/powerpoint/2010/main" val="2075138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 id="21474836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62.wmf"/></Relationships>
</file>

<file path=ppt/slides/_rels/slide102.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65.png"/><Relationship Id="rId5" Type="http://schemas.openxmlformats.org/officeDocument/2006/relationships/image" Target="../media/image163.wmf"/><Relationship Id="rId4" Type="http://schemas.openxmlformats.org/officeDocument/2006/relationships/oleObject" Target="../embeddings/oleObject160.bin"/></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67.wmf"/><Relationship Id="rId5" Type="http://schemas.openxmlformats.org/officeDocument/2006/relationships/oleObject" Target="../embeddings/oleObject162.bin"/><Relationship Id="rId4" Type="http://schemas.openxmlformats.org/officeDocument/2006/relationships/image" Target="../media/image166.wmf"/></Relationships>
</file>

<file path=ppt/slides/_rels/slide104.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70.wmf"/><Relationship Id="rId5" Type="http://schemas.openxmlformats.org/officeDocument/2006/relationships/oleObject" Target="../embeddings/oleObject164.bin"/><Relationship Id="rId4" Type="http://schemas.openxmlformats.org/officeDocument/2006/relationships/image" Target="../media/image169.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oleObject" Target="../embeddings/oleObject170.bin"/><Relationship Id="rId3" Type="http://schemas.openxmlformats.org/officeDocument/2006/relationships/tags" Target="../tags/tag2.xml"/><Relationship Id="rId7" Type="http://schemas.openxmlformats.org/officeDocument/2006/relationships/oleObject" Target="../embeddings/oleObject167.bin"/><Relationship Id="rId12" Type="http://schemas.openxmlformats.org/officeDocument/2006/relationships/image" Target="../media/image176.wmf"/><Relationship Id="rId2" Type="http://schemas.openxmlformats.org/officeDocument/2006/relationships/tags" Target="../tags/tag1.xml"/><Relationship Id="rId16" Type="http://schemas.openxmlformats.org/officeDocument/2006/relationships/image" Target="../media/image179.png"/><Relationship Id="rId1" Type="http://schemas.openxmlformats.org/officeDocument/2006/relationships/vmlDrawing" Target="../drawings/vmlDrawing44.vml"/><Relationship Id="rId6" Type="http://schemas.openxmlformats.org/officeDocument/2006/relationships/image" Target="../media/image173.wmf"/><Relationship Id="rId11" Type="http://schemas.openxmlformats.org/officeDocument/2006/relationships/oleObject" Target="../embeddings/oleObject169.bin"/><Relationship Id="rId5" Type="http://schemas.openxmlformats.org/officeDocument/2006/relationships/oleObject" Target="../embeddings/oleObject166.bin"/><Relationship Id="rId15" Type="http://schemas.openxmlformats.org/officeDocument/2006/relationships/image" Target="../media/image178.png"/><Relationship Id="rId10" Type="http://schemas.openxmlformats.org/officeDocument/2006/relationships/image" Target="../media/image175.wmf"/><Relationship Id="rId4" Type="http://schemas.openxmlformats.org/officeDocument/2006/relationships/slideLayout" Target="../slideLayouts/slideLayout2.xml"/><Relationship Id="rId9" Type="http://schemas.openxmlformats.org/officeDocument/2006/relationships/oleObject" Target="../embeddings/oleObject168.bin"/><Relationship Id="rId14" Type="http://schemas.openxmlformats.org/officeDocument/2006/relationships/image" Target="../media/image177.wmf"/></Relationships>
</file>

<file path=ppt/slides/_rels/slide112.x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oleObject" Target="../embeddings/oleObject171.bin"/><Relationship Id="rId7" Type="http://schemas.openxmlformats.org/officeDocument/2006/relationships/oleObject" Target="../embeddings/oleObject173.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181.wmf"/><Relationship Id="rId5" Type="http://schemas.openxmlformats.org/officeDocument/2006/relationships/oleObject" Target="../embeddings/oleObject172.bin"/><Relationship Id="rId4" Type="http://schemas.openxmlformats.org/officeDocument/2006/relationships/image" Target="../media/image180.wmf"/></Relationships>
</file>

<file path=ppt/slides/_rels/slide113.xml.rels><?xml version="1.0" encoding="UTF-8" standalone="yes"?>
<Relationships xmlns="http://schemas.openxmlformats.org/package/2006/relationships"><Relationship Id="rId8" Type="http://schemas.openxmlformats.org/officeDocument/2006/relationships/image" Target="../media/image185.wmf"/><Relationship Id="rId13" Type="http://schemas.openxmlformats.org/officeDocument/2006/relationships/image" Target="../media/image187.wmf"/><Relationship Id="rId3" Type="http://schemas.openxmlformats.org/officeDocument/2006/relationships/oleObject" Target="../embeddings/oleObject174.bin"/><Relationship Id="rId7" Type="http://schemas.openxmlformats.org/officeDocument/2006/relationships/oleObject" Target="../embeddings/oleObject176.bin"/><Relationship Id="rId12"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184.wmf"/><Relationship Id="rId11" Type="http://schemas.openxmlformats.org/officeDocument/2006/relationships/image" Target="../media/image186.wmf"/><Relationship Id="rId5" Type="http://schemas.openxmlformats.org/officeDocument/2006/relationships/oleObject" Target="../embeddings/oleObject175.bin"/><Relationship Id="rId10" Type="http://schemas.openxmlformats.org/officeDocument/2006/relationships/oleObject" Target="../embeddings/oleObject178.bin"/><Relationship Id="rId4" Type="http://schemas.openxmlformats.org/officeDocument/2006/relationships/image" Target="../media/image183.wmf"/><Relationship Id="rId9" Type="http://schemas.openxmlformats.org/officeDocument/2006/relationships/oleObject" Target="../embeddings/oleObject177.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w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192.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5.xml"/><Relationship Id="rId7" Type="http://schemas.openxmlformats.org/officeDocument/2006/relationships/image" Target="../media/image19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93.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196.png"/></Relationships>
</file>

<file path=ppt/slides/_rels/slide1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9.jpeg"/><Relationship Id="rId2" Type="http://schemas.openxmlformats.org/officeDocument/2006/relationships/image" Target="../media/image197.jpeg"/><Relationship Id="rId1" Type="http://schemas.openxmlformats.org/officeDocument/2006/relationships/slideLayout" Target="../slideLayouts/slideLayout2.xml"/><Relationship Id="rId6" Type="http://schemas.openxmlformats.org/officeDocument/2006/relationships/image" Target="../media/image198.jpeg"/><Relationship Id="rId5" Type="http://schemas.openxmlformats.org/officeDocument/2006/relationships/image" Target="../media/image22.png"/><Relationship Id="rId4" Type="http://schemas.openxmlformats.org/officeDocument/2006/relationships/image" Target="../media/image21.png"/></Relationships>
</file>

<file path=ppt/slides/_rels/slide124.x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oleObject" Target="../embeddings/oleObject181.bin"/><Relationship Id="rId7" Type="http://schemas.openxmlformats.org/officeDocument/2006/relationships/oleObject" Target="../embeddings/oleObject183.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01.wmf"/><Relationship Id="rId5" Type="http://schemas.openxmlformats.org/officeDocument/2006/relationships/oleObject" Target="../embeddings/oleObject182.bin"/><Relationship Id="rId4" Type="http://schemas.openxmlformats.org/officeDocument/2006/relationships/image" Target="../media/image200.wmf"/><Relationship Id="rId9" Type="http://schemas.openxmlformats.org/officeDocument/2006/relationships/image" Target="../media/image203.png"/></Relationships>
</file>

<file path=ppt/slides/_rels/slide12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206.wmf"/><Relationship Id="rId5" Type="http://schemas.openxmlformats.org/officeDocument/2006/relationships/oleObject" Target="../embeddings/oleObject185.bin"/><Relationship Id="rId4" Type="http://schemas.openxmlformats.org/officeDocument/2006/relationships/image" Target="../media/image205.wmf"/></Relationships>
</file>

<file path=ppt/slides/_rels/slide12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1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211.wm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oleObject" Target="../embeddings/oleObject187.bin"/><Relationship Id="rId7"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213.wmf"/><Relationship Id="rId5" Type="http://schemas.openxmlformats.org/officeDocument/2006/relationships/oleObject" Target="../embeddings/oleObject188.bin"/><Relationship Id="rId10" Type="http://schemas.openxmlformats.org/officeDocument/2006/relationships/image" Target="../media/image215.wmf"/><Relationship Id="rId4" Type="http://schemas.openxmlformats.org/officeDocument/2006/relationships/image" Target="../media/image212.wmf"/><Relationship Id="rId9" Type="http://schemas.openxmlformats.org/officeDocument/2006/relationships/oleObject" Target="../embeddings/oleObject190.bin"/></Relationships>
</file>

<file path=ppt/slides/_rels/slide131.x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oleObject" Target="../embeddings/oleObject191.bin"/><Relationship Id="rId7" Type="http://schemas.openxmlformats.org/officeDocument/2006/relationships/oleObject" Target="../embeddings/oleObject193.bin"/><Relationship Id="rId2" Type="http://schemas.openxmlformats.org/officeDocument/2006/relationships/slideLayout" Target="../slideLayouts/slideLayout6.xml"/><Relationship Id="rId1" Type="http://schemas.openxmlformats.org/officeDocument/2006/relationships/vmlDrawing" Target="../drawings/vmlDrawing52.vml"/><Relationship Id="rId6" Type="http://schemas.openxmlformats.org/officeDocument/2006/relationships/image" Target="../media/image217.wmf"/><Relationship Id="rId5" Type="http://schemas.openxmlformats.org/officeDocument/2006/relationships/oleObject" Target="../embeddings/oleObject192.bin"/><Relationship Id="rId10" Type="http://schemas.openxmlformats.org/officeDocument/2006/relationships/image" Target="../media/image219.wmf"/><Relationship Id="rId4" Type="http://schemas.openxmlformats.org/officeDocument/2006/relationships/image" Target="../media/image216.wmf"/><Relationship Id="rId9" Type="http://schemas.openxmlformats.org/officeDocument/2006/relationships/oleObject" Target="../embeddings/oleObject194.bin"/></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15.xml"/><Relationship Id="rId1" Type="http://schemas.openxmlformats.org/officeDocument/2006/relationships/vmlDrawing" Target="../drawings/vmlDrawing53.vml"/><Relationship Id="rId4" Type="http://schemas.openxmlformats.org/officeDocument/2006/relationships/image" Target="../media/image220.emf"/></Relationships>
</file>

<file path=ppt/slides/_rels/slide133.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3" Type="http://schemas.openxmlformats.org/officeDocument/2006/relationships/image" Target="../media/image233.gif"/><Relationship Id="rId2" Type="http://schemas.openxmlformats.org/officeDocument/2006/relationships/slideLayout" Target="../slideLayouts/slideLayout17.xml"/><Relationship Id="rId1" Type="http://schemas.openxmlformats.org/officeDocument/2006/relationships/tags" Target="../tags/tag10.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15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7.xml"/><Relationship Id="rId5" Type="http://schemas.openxmlformats.org/officeDocument/2006/relationships/image" Target="../media/image239.jpeg"/><Relationship Id="rId4" Type="http://schemas.openxmlformats.org/officeDocument/2006/relationships/image" Target="../media/image235.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0.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1.png"/></Relationships>
</file>

<file path=ppt/slides/_rels/slide15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14.wmf"/><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9.bin"/><Relationship Id="rId4" Type="http://schemas.openxmlformats.org/officeDocument/2006/relationships/image" Target="../media/image1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image" Target="../media/image26.w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3.wmf"/><Relationship Id="rId11" Type="http://schemas.openxmlformats.org/officeDocument/2006/relationships/image" Target="../media/image25.wmf"/><Relationship Id="rId5" Type="http://schemas.openxmlformats.org/officeDocument/2006/relationships/oleObject" Target="../embeddings/oleObject12.bin"/><Relationship Id="rId15" Type="http://schemas.openxmlformats.org/officeDocument/2006/relationships/image" Target="../media/image27.wmf"/><Relationship Id="rId10" Type="http://schemas.openxmlformats.org/officeDocument/2006/relationships/oleObject" Target="../embeddings/oleObject15.bin"/><Relationship Id="rId4" Type="http://schemas.openxmlformats.org/officeDocument/2006/relationships/image" Target="../media/image22.wmf"/><Relationship Id="rId9" Type="http://schemas.openxmlformats.org/officeDocument/2006/relationships/oleObject" Target="../embeddings/oleObject14.bin"/><Relationship Id="rId14"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4.wmf"/><Relationship Id="rId3" Type="http://schemas.openxmlformats.org/officeDocument/2006/relationships/oleObject" Target="../embeddings/oleObject18.bin"/><Relationship Id="rId7" Type="http://schemas.openxmlformats.org/officeDocument/2006/relationships/oleObject" Target="../embeddings/oleObject21.bin"/><Relationship Id="rId12" Type="http://schemas.openxmlformats.org/officeDocument/2006/relationships/oleObject" Target="../embeddings/oleObject24.bin"/><Relationship Id="rId17" Type="http://schemas.openxmlformats.org/officeDocument/2006/relationships/image" Target="../media/image30.wmf"/><Relationship Id="rId2" Type="http://schemas.openxmlformats.org/officeDocument/2006/relationships/slideLayout" Target="../slideLayouts/slideLayout7.xml"/><Relationship Id="rId16" Type="http://schemas.openxmlformats.org/officeDocument/2006/relationships/oleObject" Target="../embeddings/oleObject27.bin"/><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image" Target="../media/image23.wmf"/><Relationship Id="rId5" Type="http://schemas.openxmlformats.org/officeDocument/2006/relationships/oleObject" Target="../embeddings/oleObject19.bin"/><Relationship Id="rId15" Type="http://schemas.openxmlformats.org/officeDocument/2006/relationships/oleObject" Target="../embeddings/oleObject26.bin"/><Relationship Id="rId10" Type="http://schemas.openxmlformats.org/officeDocument/2006/relationships/oleObject" Target="../embeddings/oleObject23.bin"/><Relationship Id="rId4" Type="http://schemas.openxmlformats.org/officeDocument/2006/relationships/image" Target="../media/image28.wmf"/><Relationship Id="rId9" Type="http://schemas.openxmlformats.org/officeDocument/2006/relationships/image" Target="../media/image29.wmf"/><Relationship Id="rId14" Type="http://schemas.openxmlformats.org/officeDocument/2006/relationships/oleObject" Target="../embeddings/oleObject25.bin"/></Relationships>
</file>

<file path=ppt/slides/_rels/slide22.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image" Target="../media/image27.w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5.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23.wmf"/><Relationship Id="rId4" Type="http://schemas.openxmlformats.org/officeDocument/2006/relationships/image" Target="../media/image24.wmf"/><Relationship Id="rId9" Type="http://schemas.openxmlformats.org/officeDocument/2006/relationships/oleObject" Target="../embeddings/oleObject31.bin"/></Relationships>
</file>

<file path=ppt/slides/_rels/slide23.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29.wmf"/><Relationship Id="rId18" Type="http://schemas.openxmlformats.org/officeDocument/2006/relationships/oleObject" Target="../embeddings/oleObject43.bin"/><Relationship Id="rId3" Type="http://schemas.openxmlformats.org/officeDocument/2006/relationships/oleObject" Target="../embeddings/oleObject34.bin"/><Relationship Id="rId21" Type="http://schemas.openxmlformats.org/officeDocument/2006/relationships/oleObject" Target="../embeddings/oleObject45.bin"/><Relationship Id="rId7" Type="http://schemas.openxmlformats.org/officeDocument/2006/relationships/oleObject" Target="../embeddings/oleObject36.bin"/><Relationship Id="rId12" Type="http://schemas.openxmlformats.org/officeDocument/2006/relationships/oleObject" Target="../embeddings/oleObject40.bin"/><Relationship Id="rId17" Type="http://schemas.openxmlformats.org/officeDocument/2006/relationships/image" Target="../media/image23.wmf"/><Relationship Id="rId2" Type="http://schemas.openxmlformats.org/officeDocument/2006/relationships/slideLayout" Target="../slideLayouts/slideLayout7.xml"/><Relationship Id="rId16" Type="http://schemas.openxmlformats.org/officeDocument/2006/relationships/oleObject" Target="../embeddings/oleObject42.bin"/><Relationship Id="rId20" Type="http://schemas.openxmlformats.org/officeDocument/2006/relationships/oleObject" Target="../embeddings/oleObject44.bin"/><Relationship Id="rId1" Type="http://schemas.openxmlformats.org/officeDocument/2006/relationships/vmlDrawing" Target="../drawings/vmlDrawing7.vml"/><Relationship Id="rId6" Type="http://schemas.openxmlformats.org/officeDocument/2006/relationships/image" Target="../media/image32.wmf"/><Relationship Id="rId11" Type="http://schemas.openxmlformats.org/officeDocument/2006/relationships/oleObject" Target="../embeddings/oleObject39.bin"/><Relationship Id="rId24" Type="http://schemas.openxmlformats.org/officeDocument/2006/relationships/oleObject" Target="../embeddings/oleObject47.bin"/><Relationship Id="rId5" Type="http://schemas.openxmlformats.org/officeDocument/2006/relationships/oleObject" Target="../embeddings/oleObject35.bin"/><Relationship Id="rId15" Type="http://schemas.openxmlformats.org/officeDocument/2006/relationships/image" Target="../media/image26.wmf"/><Relationship Id="rId23" Type="http://schemas.openxmlformats.org/officeDocument/2006/relationships/image" Target="../media/image33.wmf"/><Relationship Id="rId10" Type="http://schemas.openxmlformats.org/officeDocument/2006/relationships/oleObject" Target="../embeddings/oleObject38.bin"/><Relationship Id="rId19" Type="http://schemas.openxmlformats.org/officeDocument/2006/relationships/image" Target="../media/image24.wmf"/><Relationship Id="rId4" Type="http://schemas.openxmlformats.org/officeDocument/2006/relationships/image" Target="../media/image31.wmf"/><Relationship Id="rId9" Type="http://schemas.openxmlformats.org/officeDocument/2006/relationships/oleObject" Target="../embeddings/oleObject37.bin"/><Relationship Id="rId14" Type="http://schemas.openxmlformats.org/officeDocument/2006/relationships/oleObject" Target="../embeddings/oleObject41.bin"/><Relationship Id="rId22" Type="http://schemas.openxmlformats.org/officeDocument/2006/relationships/oleObject" Target="../embeddings/oleObject46.bin"/></Relationships>
</file>

<file path=ppt/slides/_rels/slide24.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54.bin"/><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4.wmf"/><Relationship Id="rId11" Type="http://schemas.openxmlformats.org/officeDocument/2006/relationships/image" Target="../media/image25.wmf"/><Relationship Id="rId5" Type="http://schemas.openxmlformats.org/officeDocument/2006/relationships/oleObject" Target="../embeddings/oleObject49.bin"/><Relationship Id="rId15" Type="http://schemas.openxmlformats.org/officeDocument/2006/relationships/image" Target="../media/image27.wmf"/><Relationship Id="rId10" Type="http://schemas.openxmlformats.org/officeDocument/2006/relationships/oleObject" Target="../embeddings/oleObject52.bin"/><Relationship Id="rId4" Type="http://schemas.openxmlformats.org/officeDocument/2006/relationships/image" Target="../media/image23.wmf"/><Relationship Id="rId9" Type="http://schemas.openxmlformats.org/officeDocument/2006/relationships/oleObject" Target="../embeddings/oleObject51.bin"/><Relationship Id="rId14" Type="http://schemas.openxmlformats.org/officeDocument/2006/relationships/oleObject" Target="../embeddings/oleObject55.bin"/></Relationships>
</file>

<file path=ppt/slides/_rels/slide25.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29.wmf"/><Relationship Id="rId18" Type="http://schemas.openxmlformats.org/officeDocument/2006/relationships/oleObject" Target="../embeddings/oleObject65.bin"/><Relationship Id="rId3" Type="http://schemas.openxmlformats.org/officeDocument/2006/relationships/oleObject" Target="../embeddings/oleObject56.bin"/><Relationship Id="rId21" Type="http://schemas.openxmlformats.org/officeDocument/2006/relationships/oleObject" Target="../embeddings/oleObject67.bin"/><Relationship Id="rId7" Type="http://schemas.openxmlformats.org/officeDocument/2006/relationships/oleObject" Target="../embeddings/oleObject58.bin"/><Relationship Id="rId12" Type="http://schemas.openxmlformats.org/officeDocument/2006/relationships/oleObject" Target="../embeddings/oleObject62.bin"/><Relationship Id="rId17" Type="http://schemas.openxmlformats.org/officeDocument/2006/relationships/image" Target="../media/image23.wmf"/><Relationship Id="rId2" Type="http://schemas.openxmlformats.org/officeDocument/2006/relationships/slideLayout" Target="../slideLayouts/slideLayout7.xml"/><Relationship Id="rId16" Type="http://schemas.openxmlformats.org/officeDocument/2006/relationships/oleObject" Target="../embeddings/oleObject64.bin"/><Relationship Id="rId20" Type="http://schemas.openxmlformats.org/officeDocument/2006/relationships/oleObject" Target="../embeddings/oleObject66.bin"/><Relationship Id="rId1" Type="http://schemas.openxmlformats.org/officeDocument/2006/relationships/vmlDrawing" Target="../drawings/vmlDrawing9.vml"/><Relationship Id="rId6" Type="http://schemas.openxmlformats.org/officeDocument/2006/relationships/image" Target="../media/image35.wmf"/><Relationship Id="rId11" Type="http://schemas.openxmlformats.org/officeDocument/2006/relationships/oleObject" Target="../embeddings/oleObject61.bin"/><Relationship Id="rId24" Type="http://schemas.openxmlformats.org/officeDocument/2006/relationships/oleObject" Target="../embeddings/oleObject69.bin"/><Relationship Id="rId5" Type="http://schemas.openxmlformats.org/officeDocument/2006/relationships/oleObject" Target="../embeddings/oleObject57.bin"/><Relationship Id="rId15" Type="http://schemas.openxmlformats.org/officeDocument/2006/relationships/image" Target="../media/image26.wmf"/><Relationship Id="rId23" Type="http://schemas.openxmlformats.org/officeDocument/2006/relationships/image" Target="../media/image36.wmf"/><Relationship Id="rId10" Type="http://schemas.openxmlformats.org/officeDocument/2006/relationships/oleObject" Target="../embeddings/oleObject60.bin"/><Relationship Id="rId19" Type="http://schemas.openxmlformats.org/officeDocument/2006/relationships/image" Target="../media/image24.wmf"/><Relationship Id="rId4" Type="http://schemas.openxmlformats.org/officeDocument/2006/relationships/image" Target="../media/image34.wmf"/><Relationship Id="rId9" Type="http://schemas.openxmlformats.org/officeDocument/2006/relationships/oleObject" Target="../embeddings/oleObject59.bin"/><Relationship Id="rId14" Type="http://schemas.openxmlformats.org/officeDocument/2006/relationships/oleObject" Target="../embeddings/oleObject63.bin"/><Relationship Id="rId22" Type="http://schemas.openxmlformats.org/officeDocument/2006/relationships/oleObject" Target="../embeddings/oleObject68.bin"/></Relationships>
</file>

<file path=ppt/slides/_rels/slide2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3.wmf"/><Relationship Id="rId11" Type="http://schemas.openxmlformats.org/officeDocument/2006/relationships/image" Target="../media/image37.wmf"/><Relationship Id="rId5" Type="http://schemas.openxmlformats.org/officeDocument/2006/relationships/oleObject" Target="../embeddings/oleObject71.bin"/><Relationship Id="rId10" Type="http://schemas.openxmlformats.org/officeDocument/2006/relationships/oleObject" Target="../embeddings/oleObject73.bin"/><Relationship Id="rId4" Type="http://schemas.openxmlformats.org/officeDocument/2006/relationships/image" Target="../media/image26.wmf"/><Relationship Id="rId9" Type="http://schemas.openxmlformats.org/officeDocument/2006/relationships/image" Target="../media/image38.jpeg"/></Relationships>
</file>

<file path=ppt/slides/_rels/slide27.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3.wmf"/><Relationship Id="rId5" Type="http://schemas.openxmlformats.org/officeDocument/2006/relationships/oleObject" Target="../embeddings/oleObject75.bin"/><Relationship Id="rId4" Type="http://schemas.openxmlformats.org/officeDocument/2006/relationships/image" Target="../media/image26.wmf"/></Relationships>
</file>

<file path=ppt/slides/_rels/slide28.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82.bin"/><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43.e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40.wmf"/><Relationship Id="rId11" Type="http://schemas.openxmlformats.org/officeDocument/2006/relationships/oleObject" Target="../embeddings/oleObject81.bin"/><Relationship Id="rId5" Type="http://schemas.openxmlformats.org/officeDocument/2006/relationships/oleObject" Target="../embeddings/oleObject78.bin"/><Relationship Id="rId10" Type="http://schemas.openxmlformats.org/officeDocument/2006/relationships/image" Target="../media/image42.emf"/><Relationship Id="rId4" Type="http://schemas.openxmlformats.org/officeDocument/2006/relationships/image" Target="../media/image39.emf"/><Relationship Id="rId9" Type="http://schemas.openxmlformats.org/officeDocument/2006/relationships/oleObject" Target="../embeddings/oleObject80.bin"/><Relationship Id="rId14" Type="http://schemas.openxmlformats.org/officeDocument/2006/relationships/image" Target="../media/image44.e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oleObject" Target="../embeddings/oleObject83.bin"/><Relationship Id="rId7" Type="http://schemas.openxmlformats.org/officeDocument/2006/relationships/image" Target="../media/image26.wmf"/><Relationship Id="rId12" Type="http://schemas.openxmlformats.org/officeDocument/2006/relationships/image" Target="../media/image47.jpeg"/><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84.bin"/><Relationship Id="rId11" Type="http://schemas.openxmlformats.org/officeDocument/2006/relationships/image" Target="../media/image24.wmf"/><Relationship Id="rId5" Type="http://schemas.openxmlformats.org/officeDocument/2006/relationships/image" Target="../media/image46.png"/><Relationship Id="rId10" Type="http://schemas.openxmlformats.org/officeDocument/2006/relationships/oleObject" Target="../embeddings/oleObject86.bin"/><Relationship Id="rId4" Type="http://schemas.openxmlformats.org/officeDocument/2006/relationships/image" Target="../media/image45.wmf"/><Relationship Id="rId9" Type="http://schemas.openxmlformats.org/officeDocument/2006/relationships/image" Target="../media/image2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49.emf"/><Relationship Id="rId5" Type="http://schemas.openxmlformats.org/officeDocument/2006/relationships/oleObject" Target="../embeddings/oleObject88.bin"/><Relationship Id="rId10" Type="http://schemas.openxmlformats.org/officeDocument/2006/relationships/image" Target="../media/image51.emf"/><Relationship Id="rId4" Type="http://schemas.openxmlformats.org/officeDocument/2006/relationships/image" Target="../media/image48.emf"/><Relationship Id="rId9" Type="http://schemas.openxmlformats.org/officeDocument/2006/relationships/oleObject" Target="../embeddings/oleObject90.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56.emf"/><Relationship Id="rId5" Type="http://schemas.openxmlformats.org/officeDocument/2006/relationships/oleObject" Target="../embeddings/oleObject92.bin"/><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98.bin"/><Relationship Id="rId18" Type="http://schemas.openxmlformats.org/officeDocument/2006/relationships/image" Target="../media/image69.wmf"/><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66.wmf"/><Relationship Id="rId17" Type="http://schemas.openxmlformats.org/officeDocument/2006/relationships/oleObject" Target="../embeddings/oleObject100.bin"/><Relationship Id="rId2" Type="http://schemas.openxmlformats.org/officeDocument/2006/relationships/slideLayout" Target="../slideLayouts/slideLayout2.xml"/><Relationship Id="rId16" Type="http://schemas.openxmlformats.org/officeDocument/2006/relationships/image" Target="../media/image68.wmf"/><Relationship Id="rId1" Type="http://schemas.openxmlformats.org/officeDocument/2006/relationships/vmlDrawing" Target="../drawings/vmlDrawing17.vml"/><Relationship Id="rId6" Type="http://schemas.openxmlformats.org/officeDocument/2006/relationships/image" Target="../media/image63.wmf"/><Relationship Id="rId11" Type="http://schemas.openxmlformats.org/officeDocument/2006/relationships/oleObject" Target="../embeddings/oleObject97.bin"/><Relationship Id="rId5" Type="http://schemas.openxmlformats.org/officeDocument/2006/relationships/oleObject" Target="../embeddings/oleObject94.bin"/><Relationship Id="rId15" Type="http://schemas.openxmlformats.org/officeDocument/2006/relationships/oleObject" Target="../embeddings/oleObject99.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96.bin"/><Relationship Id="rId14" Type="http://schemas.openxmlformats.org/officeDocument/2006/relationships/image" Target="../media/image67.wmf"/></Relationships>
</file>

<file path=ppt/slides/_rels/slide39.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106.bin"/><Relationship Id="rId18" Type="http://schemas.openxmlformats.org/officeDocument/2006/relationships/image" Target="../media/image73.wmf"/><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65.wmf"/><Relationship Id="rId17" Type="http://schemas.openxmlformats.org/officeDocument/2006/relationships/oleObject" Target="../embeddings/oleObject108.bin"/><Relationship Id="rId2" Type="http://schemas.openxmlformats.org/officeDocument/2006/relationships/slideLayout" Target="../slideLayouts/slideLayout2.xml"/><Relationship Id="rId16" Type="http://schemas.openxmlformats.org/officeDocument/2006/relationships/image" Target="../media/image72.wmf"/><Relationship Id="rId1" Type="http://schemas.openxmlformats.org/officeDocument/2006/relationships/vmlDrawing" Target="../drawings/vmlDrawing18.vml"/><Relationship Id="rId6" Type="http://schemas.openxmlformats.org/officeDocument/2006/relationships/image" Target="../media/image63.w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64.wmf"/><Relationship Id="rId4" Type="http://schemas.openxmlformats.org/officeDocument/2006/relationships/image" Target="../media/image62.wmf"/><Relationship Id="rId9" Type="http://schemas.openxmlformats.org/officeDocument/2006/relationships/oleObject" Target="../embeddings/oleObject104.bin"/><Relationship Id="rId14" Type="http://schemas.openxmlformats.org/officeDocument/2006/relationships/image" Target="../media/image7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image" Target="../media/image76.wmf"/><Relationship Id="rId18" Type="http://schemas.openxmlformats.org/officeDocument/2006/relationships/oleObject" Target="../embeddings/oleObject116.bin"/><Relationship Id="rId3" Type="http://schemas.openxmlformats.org/officeDocument/2006/relationships/image" Target="../media/image79.png"/><Relationship Id="rId7" Type="http://schemas.openxmlformats.org/officeDocument/2006/relationships/image" Target="../media/image74.wmf"/><Relationship Id="rId12" Type="http://schemas.openxmlformats.org/officeDocument/2006/relationships/oleObject" Target="../embeddings/oleObject113.bin"/><Relationship Id="rId17" Type="http://schemas.openxmlformats.org/officeDocument/2006/relationships/image" Target="../media/image77.wmf"/><Relationship Id="rId2" Type="http://schemas.openxmlformats.org/officeDocument/2006/relationships/slideLayout" Target="../slideLayouts/slideLayout2.xml"/><Relationship Id="rId16" Type="http://schemas.openxmlformats.org/officeDocument/2006/relationships/oleObject" Target="../embeddings/oleObject115.bin"/><Relationship Id="rId1" Type="http://schemas.openxmlformats.org/officeDocument/2006/relationships/vmlDrawing" Target="../drawings/vmlDrawing19.vml"/><Relationship Id="rId6" Type="http://schemas.openxmlformats.org/officeDocument/2006/relationships/oleObject" Target="../embeddings/oleObject110.bin"/><Relationship Id="rId11" Type="http://schemas.openxmlformats.org/officeDocument/2006/relationships/image" Target="../media/image64.wmf"/><Relationship Id="rId5" Type="http://schemas.openxmlformats.org/officeDocument/2006/relationships/image" Target="../media/image62.wmf"/><Relationship Id="rId15" Type="http://schemas.openxmlformats.org/officeDocument/2006/relationships/image" Target="../media/image71.wmf"/><Relationship Id="rId10" Type="http://schemas.openxmlformats.org/officeDocument/2006/relationships/oleObject" Target="../embeddings/oleObject112.bin"/><Relationship Id="rId19" Type="http://schemas.openxmlformats.org/officeDocument/2006/relationships/image" Target="../media/image78.wmf"/><Relationship Id="rId4" Type="http://schemas.openxmlformats.org/officeDocument/2006/relationships/oleObject" Target="../embeddings/oleObject109.bin"/><Relationship Id="rId9" Type="http://schemas.openxmlformats.org/officeDocument/2006/relationships/image" Target="../media/image75.wmf"/><Relationship Id="rId14" Type="http://schemas.openxmlformats.org/officeDocument/2006/relationships/oleObject" Target="../embeddings/oleObject114.bin"/></Relationships>
</file>

<file path=ppt/slides/_rels/slide4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84.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81.wmf"/><Relationship Id="rId11" Type="http://schemas.openxmlformats.org/officeDocument/2006/relationships/oleObject" Target="../embeddings/oleObject121.bin"/><Relationship Id="rId5" Type="http://schemas.openxmlformats.org/officeDocument/2006/relationships/oleObject" Target="../embeddings/oleObject118.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120.bin"/></Relationships>
</file>

<file path=ppt/slides/_rels/slide42.x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oleObject" Target="../embeddings/oleObject127.bin"/><Relationship Id="rId18" Type="http://schemas.openxmlformats.org/officeDocument/2006/relationships/image" Target="../media/image92.wmf"/><Relationship Id="rId3" Type="http://schemas.openxmlformats.org/officeDocument/2006/relationships/oleObject" Target="../embeddings/oleObject122.bin"/><Relationship Id="rId21" Type="http://schemas.openxmlformats.org/officeDocument/2006/relationships/oleObject" Target="../embeddings/oleObject131.bin"/><Relationship Id="rId7" Type="http://schemas.openxmlformats.org/officeDocument/2006/relationships/oleObject" Target="../embeddings/oleObject124.bin"/><Relationship Id="rId12" Type="http://schemas.openxmlformats.org/officeDocument/2006/relationships/image" Target="../media/image89.wmf"/><Relationship Id="rId17" Type="http://schemas.openxmlformats.org/officeDocument/2006/relationships/oleObject" Target="../embeddings/oleObject129.bin"/><Relationship Id="rId2" Type="http://schemas.openxmlformats.org/officeDocument/2006/relationships/slideLayout" Target="../slideLayouts/slideLayout2.xml"/><Relationship Id="rId16" Type="http://schemas.openxmlformats.org/officeDocument/2006/relationships/image" Target="../media/image91.wmf"/><Relationship Id="rId20" Type="http://schemas.openxmlformats.org/officeDocument/2006/relationships/image" Target="../media/image93.wmf"/><Relationship Id="rId1" Type="http://schemas.openxmlformats.org/officeDocument/2006/relationships/vmlDrawing" Target="../drawings/vmlDrawing21.vml"/><Relationship Id="rId6" Type="http://schemas.openxmlformats.org/officeDocument/2006/relationships/image" Target="../media/image86.wmf"/><Relationship Id="rId11" Type="http://schemas.openxmlformats.org/officeDocument/2006/relationships/oleObject" Target="../embeddings/oleObject126.bin"/><Relationship Id="rId5" Type="http://schemas.openxmlformats.org/officeDocument/2006/relationships/oleObject" Target="../embeddings/oleObject123.bin"/><Relationship Id="rId15" Type="http://schemas.openxmlformats.org/officeDocument/2006/relationships/oleObject" Target="../embeddings/oleObject128.bin"/><Relationship Id="rId10" Type="http://schemas.openxmlformats.org/officeDocument/2006/relationships/image" Target="../media/image88.wmf"/><Relationship Id="rId19" Type="http://schemas.openxmlformats.org/officeDocument/2006/relationships/oleObject" Target="../embeddings/oleObject130.bin"/><Relationship Id="rId4" Type="http://schemas.openxmlformats.org/officeDocument/2006/relationships/image" Target="../media/image85.wmf"/><Relationship Id="rId9" Type="http://schemas.openxmlformats.org/officeDocument/2006/relationships/oleObject" Target="../embeddings/oleObject125.bin"/><Relationship Id="rId14" Type="http://schemas.openxmlformats.org/officeDocument/2006/relationships/image" Target="../media/image90.wmf"/><Relationship Id="rId22" Type="http://schemas.openxmlformats.org/officeDocument/2006/relationships/image" Target="../media/image94.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95.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oleObject" Target="../embeddings/oleObject133.bin"/><Relationship Id="rId7"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134.bin"/><Relationship Id="rId5" Type="http://schemas.openxmlformats.org/officeDocument/2006/relationships/image" Target="../media/image102.png"/><Relationship Id="rId4" Type="http://schemas.openxmlformats.org/officeDocument/2006/relationships/image" Target="../media/image99.wmf"/><Relationship Id="rId9" Type="http://schemas.openxmlformats.org/officeDocument/2006/relationships/image" Target="../media/image10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4.wmf"/><Relationship Id="rId5" Type="http://schemas.openxmlformats.org/officeDocument/2006/relationships/oleObject" Target="../embeddings/oleObject137.bin"/><Relationship Id="rId4" Type="http://schemas.openxmlformats.org/officeDocument/2006/relationships/image" Target="../media/image103.wmf"/></Relationships>
</file>

<file path=ppt/slides/_rels/slide48.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06.wmf"/><Relationship Id="rId5" Type="http://schemas.openxmlformats.org/officeDocument/2006/relationships/oleObject" Target="../embeddings/oleObject138.bin"/><Relationship Id="rId4" Type="http://schemas.openxmlformats.org/officeDocument/2006/relationships/image" Target="../media/image105.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NULL"/><Relationship Id="rId7"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39.bin"/><Relationship Id="rId5" Type="http://schemas.openxmlformats.org/officeDocument/2006/relationships/image" Target="../media/image108.wmf"/><Relationship Id="rId4" Type="http://schemas.openxmlformats.org/officeDocument/2006/relationships/image" Target="../media/image107.wmf"/></Relationships>
</file>

<file path=ppt/slides/_rels/slide52.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140.bin"/><Relationship Id="rId7"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11.wmf"/><Relationship Id="rId5" Type="http://schemas.openxmlformats.org/officeDocument/2006/relationships/oleObject" Target="../embeddings/oleObject141.bin"/><Relationship Id="rId4" Type="http://schemas.openxmlformats.org/officeDocument/2006/relationships/image" Target="../media/image110.wmf"/></Relationships>
</file>

<file path=ppt/slides/_rels/slide53.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slides/_rels/slide54.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NULL"/><Relationship Id="rId7" Type="http://schemas.openxmlformats.org/officeDocument/2006/relationships/image" Target="../media/image118.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143.bin"/><Relationship Id="rId5" Type="http://schemas.openxmlformats.org/officeDocument/2006/relationships/image" Target="../media/image117.wmf"/><Relationship Id="rId4" Type="http://schemas.openxmlformats.org/officeDocument/2006/relationships/image" Target="../media/image116.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20.wmf"/></Relationships>
</file>

<file path=ppt/slides/_rels/slide5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25.wmf"/><Relationship Id="rId5" Type="http://schemas.openxmlformats.org/officeDocument/2006/relationships/oleObject" Target="../embeddings/oleObject146.bin"/><Relationship Id="rId4" Type="http://schemas.openxmlformats.org/officeDocument/2006/relationships/image" Target="../media/image124.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26.wmf"/></Relationships>
</file>

<file path=ppt/slides/_rels/slide67.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oleObject" Target="../embeddings/oleObject148.bin"/><Relationship Id="rId7"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28.wmf"/><Relationship Id="rId5" Type="http://schemas.openxmlformats.org/officeDocument/2006/relationships/oleObject" Target="../embeddings/oleObject149.bin"/><Relationship Id="rId4" Type="http://schemas.openxmlformats.org/officeDocument/2006/relationships/image" Target="../media/image127.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forum.xitek.com/showthread.php?threadid=194235&amp;pagenumber=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jpeg"/><Relationship Id="rId4" Type="http://schemas.openxmlformats.org/officeDocument/2006/relationships/image" Target="../media/image133.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hyperlink" Target="http://www.eutocn.com/offer/offer_more.asp?strKeyword=2" TargetMode="Externa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hyperlink" Target="http://www.hq-ele.com/parts/cds.htm"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41.emf"/><Relationship Id="rId4" Type="http://schemas.openxmlformats.org/officeDocument/2006/relationships/oleObject" Target="../embeddings/oleObject151.bin"/></Relationships>
</file>

<file path=ppt/slides/_rels/slide83.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43.wmf"/><Relationship Id="rId5" Type="http://schemas.openxmlformats.org/officeDocument/2006/relationships/oleObject" Target="../embeddings/oleObject152.bin"/><Relationship Id="rId4" Type="http://schemas.openxmlformats.org/officeDocument/2006/relationships/image" Target="../media/image145.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55.wmf"/><Relationship Id="rId5" Type="http://schemas.openxmlformats.org/officeDocument/2006/relationships/oleObject" Target="../embeddings/oleObject154.bin"/><Relationship Id="rId4" Type="http://schemas.openxmlformats.org/officeDocument/2006/relationships/image" Target="../media/image154.wmf"/></Relationships>
</file>

<file path=ppt/slides/_rels/slide9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157.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oleObject" Target="../embeddings/oleObject156.bin"/><Relationship Id="rId7"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59.wmf"/><Relationship Id="rId5" Type="http://schemas.openxmlformats.org/officeDocument/2006/relationships/oleObject" Target="../embeddings/oleObject157.bin"/><Relationship Id="rId4" Type="http://schemas.openxmlformats.org/officeDocument/2006/relationships/image" Target="../media/image158.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83678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a:xfrm>
            <a:off x="1847850" y="260350"/>
            <a:ext cx="8540750" cy="1143000"/>
          </a:xfrm>
        </p:spPr>
        <p:txBody>
          <a:bodyPr/>
          <a:lstStyle/>
          <a:p>
            <a:pPr algn="l" eaLnBrk="1" hangingPunct="1"/>
            <a:r>
              <a:rPr lang="zh-CN" altLang="en-US" sz="4000" b="1"/>
              <a:t>球差</a:t>
            </a:r>
            <a:r>
              <a:rPr lang="zh-CN" altLang="en-US" sz="4000" b="1">
                <a:latin typeface="Times New Roman" panose="02020603050405020304" pitchFamily="18" charset="0"/>
              </a:rPr>
              <a:t>（</a:t>
            </a:r>
            <a:r>
              <a:rPr lang="en-US" altLang="zh-CN" sz="4000" b="1">
                <a:latin typeface="Times New Roman" panose="02020603050405020304" pitchFamily="18" charset="0"/>
              </a:rPr>
              <a:t>Spherical Aberration</a:t>
            </a:r>
            <a:r>
              <a:rPr lang="zh-CN" altLang="en-US" sz="4000" b="1">
                <a:latin typeface="Times New Roman" panose="02020603050405020304" pitchFamily="18" charset="0"/>
              </a:rPr>
              <a:t>）</a:t>
            </a:r>
          </a:p>
        </p:txBody>
      </p:sp>
      <p:pic>
        <p:nvPicPr>
          <p:cNvPr id="23555" name="Picture 8" descr="平行光入射平凸透镜平面产生球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1196975"/>
            <a:ext cx="756126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9"/>
          <p:cNvSpPr txBox="1">
            <a:spLocks noChangeArrowheads="1"/>
          </p:cNvSpPr>
          <p:nvPr/>
        </p:nvSpPr>
        <p:spPr bwMode="auto">
          <a:xfrm>
            <a:off x="3000376" y="5876925"/>
            <a:ext cx="6480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CC3300"/>
                </a:solidFill>
                <a:latin typeface="Arial" panose="020B0604020202020204" pitchFamily="34" charset="0"/>
                <a:ea typeface="隶书" panose="02010509060101010101" pitchFamily="49" charset="-122"/>
              </a:rPr>
              <a:t>平行光入射平凸透镜平面产生球差</a:t>
            </a:r>
          </a:p>
        </p:txBody>
      </p:sp>
    </p:spTree>
    <p:extLst>
      <p:ext uri="{BB962C8B-B14F-4D97-AF65-F5344CB8AC3E}">
        <p14:creationId xmlns:p14="http://schemas.microsoft.com/office/powerpoint/2010/main" val="35809525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8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819401"/>
            <a:ext cx="62484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8035" name="Rectangle 3"/>
          <p:cNvSpPr>
            <a:spLocks noGrp="1" noChangeArrowheads="1"/>
          </p:cNvSpPr>
          <p:nvPr>
            <p:ph type="body" idx="1"/>
          </p:nvPr>
        </p:nvSpPr>
        <p:spPr>
          <a:xfrm>
            <a:off x="1905000" y="1447800"/>
            <a:ext cx="8534400" cy="2286000"/>
          </a:xfrm>
        </p:spPr>
        <p:txBody>
          <a:bodyPr>
            <a:normAutofit fontScale="92500" lnSpcReduction="20000"/>
          </a:bodyPr>
          <a:lstStyle/>
          <a:p>
            <a:r>
              <a:rPr lang="zh-CN" altLang="en-US" sz="2400">
                <a:solidFill>
                  <a:srgbClr val="FF0000"/>
                </a:solidFill>
                <a:ea typeface="宋体" panose="02010600030101010101" pitchFamily="2" charset="-122"/>
                <a:sym typeface="Symbol" panose="05050102010706020507" pitchFamily="18" charset="2"/>
              </a:rPr>
              <a:t>光纤的芯径、折射率差（）、所使用波长</a:t>
            </a:r>
          </a:p>
          <a:p>
            <a:pPr>
              <a:buFont typeface="Wingdings" panose="05000000000000000000" pitchFamily="2" charset="2"/>
              <a:buNone/>
            </a:pPr>
            <a:r>
              <a:rPr lang="zh-CN" altLang="en-US" sz="2400">
                <a:solidFill>
                  <a:srgbClr val="FF0000"/>
                </a:solidFill>
                <a:ea typeface="宋体" panose="02010600030101010101" pitchFamily="2" charset="-122"/>
                <a:sym typeface="Symbol" panose="05050102010706020507" pitchFamily="18" charset="2"/>
              </a:rPr>
              <a:t>       </a:t>
            </a:r>
            <a:r>
              <a:rPr lang="zh-CN" altLang="en-US" sz="2400">
                <a:solidFill>
                  <a:schemeClr val="accent1"/>
                </a:solidFill>
                <a:ea typeface="宋体" panose="02010600030101010101" pitchFamily="2" charset="-122"/>
                <a:sym typeface="Symbol" panose="05050102010706020507" pitchFamily="18" charset="2"/>
              </a:rPr>
              <a:t>可传播的模的数量不同</a:t>
            </a:r>
          </a:p>
          <a:p>
            <a:r>
              <a:rPr lang="zh-CN" altLang="en-US" sz="2400">
                <a:solidFill>
                  <a:srgbClr val="FF0000"/>
                </a:solidFill>
                <a:ea typeface="宋体" panose="02010600030101010101" pitchFamily="2" charset="-122"/>
                <a:sym typeface="Symbol" panose="05050102010706020507" pitchFamily="18" charset="2"/>
              </a:rPr>
              <a:t>多模光纤 </a:t>
            </a:r>
          </a:p>
          <a:p>
            <a:pPr>
              <a:buFont typeface="Wingdings" panose="05000000000000000000" pitchFamily="2" charset="2"/>
              <a:buNone/>
            </a:pPr>
            <a:r>
              <a:rPr lang="zh-CN" altLang="en-US" sz="2400">
                <a:ea typeface="宋体" panose="02010600030101010101" pitchFamily="2" charset="-122"/>
                <a:sym typeface="Symbol" panose="05050102010706020507" pitchFamily="18" charset="2"/>
              </a:rPr>
              <a:t>   </a:t>
            </a:r>
            <a:r>
              <a:rPr lang="en-US" altLang="zh-CN" sz="2400">
                <a:ea typeface="宋体" panose="02010600030101010101" pitchFamily="2" charset="-122"/>
                <a:sym typeface="Symbol" panose="05050102010706020507" pitchFamily="18" charset="2"/>
              </a:rPr>
              <a:t>2a=50 m</a:t>
            </a:r>
          </a:p>
          <a:p>
            <a:r>
              <a:rPr lang="zh-CN" altLang="en-US" sz="2400">
                <a:solidFill>
                  <a:srgbClr val="FF0000"/>
                </a:solidFill>
                <a:ea typeface="宋体" panose="02010600030101010101" pitchFamily="2" charset="-122"/>
                <a:sym typeface="Symbol" panose="05050102010706020507" pitchFamily="18" charset="2"/>
              </a:rPr>
              <a:t>单模光纤</a:t>
            </a:r>
            <a:r>
              <a:rPr lang="zh-CN" altLang="en-US" sz="2400">
                <a:ea typeface="宋体" panose="02010600030101010101" pitchFamily="2" charset="-122"/>
                <a:sym typeface="Symbol" panose="05050102010706020507" pitchFamily="18" charset="2"/>
              </a:rPr>
              <a:t>   </a:t>
            </a:r>
          </a:p>
          <a:p>
            <a:pPr>
              <a:buFont typeface="Wingdings" panose="05000000000000000000" pitchFamily="2" charset="2"/>
              <a:buNone/>
            </a:pPr>
            <a:r>
              <a:rPr lang="zh-CN" altLang="en-US" sz="2400">
                <a:ea typeface="宋体" panose="02010600030101010101" pitchFamily="2" charset="-122"/>
                <a:sym typeface="Symbol" panose="05050102010706020507" pitchFamily="18" charset="2"/>
              </a:rPr>
              <a:t>   </a:t>
            </a:r>
            <a:r>
              <a:rPr lang="en-US" altLang="zh-CN" sz="2400">
                <a:ea typeface="宋体" panose="02010600030101010101" pitchFamily="2" charset="-122"/>
                <a:sym typeface="Symbol" panose="05050102010706020507" pitchFamily="18" charset="2"/>
              </a:rPr>
              <a:t>2a=4~10 m</a:t>
            </a:r>
          </a:p>
        </p:txBody>
      </p:sp>
      <p:sp>
        <p:nvSpPr>
          <p:cNvPr id="1068036" name="Text Box 4"/>
          <p:cNvSpPr txBox="1">
            <a:spLocks noChangeArrowheads="1"/>
          </p:cNvSpPr>
          <p:nvPr/>
        </p:nvSpPr>
        <p:spPr bwMode="auto">
          <a:xfrm>
            <a:off x="2133600" y="4191001"/>
            <a:ext cx="2667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外径：</a:t>
            </a:r>
            <a:r>
              <a:rPr kumimoji="1" lang="en-US" altLang="zh-CN" sz="2400" b="1">
                <a:effectLst>
                  <a:outerShdw blurRad="38100" dist="38100" dir="2700000" algn="tl">
                    <a:srgbClr val="C0C0C0"/>
                  </a:outerShdw>
                </a:effectLst>
                <a:latin typeface="Arial Black" panose="020B0A04020102020204" pitchFamily="34" charset="0"/>
                <a:ea typeface="黑体" panose="02010609060101010101" pitchFamily="49" charset="-122"/>
              </a:rPr>
              <a:t>2b=125</a:t>
            </a:r>
            <a:r>
              <a:rPr kumimoji="1" lang="en-US" altLang="zh-CN"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m</a:t>
            </a:r>
          </a:p>
        </p:txBody>
      </p:sp>
      <p:sp>
        <p:nvSpPr>
          <p:cNvPr id="1068037" name="Rectangle 5"/>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3529661047"/>
      </p:ext>
    </p:extLst>
  </p:cSld>
  <p:clrMapOvr>
    <a:masterClrMapping/>
  </p:clrMapOvr>
  <p:transition>
    <p:blinds dir="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482" name="Object 2"/>
          <p:cNvGraphicFramePr>
            <a:graphicFrameLocks noChangeAspect="1"/>
          </p:cNvGraphicFramePr>
          <p:nvPr/>
        </p:nvGraphicFramePr>
        <p:xfrm>
          <a:off x="2120900" y="2609850"/>
          <a:ext cx="7950200" cy="1079500"/>
        </p:xfrm>
        <a:graphic>
          <a:graphicData uri="http://schemas.openxmlformats.org/presentationml/2006/ole">
            <mc:AlternateContent xmlns:mc="http://schemas.openxmlformats.org/markup-compatibility/2006">
              <mc:Choice xmlns:v="urn:schemas-microsoft-com:vml" Requires="v">
                <p:oleObj spid="_x0000_s74761" name="Equation" r:id="rId3" imgW="2273040" imgH="304560" progId="Equation.DSMT4">
                  <p:embed/>
                </p:oleObj>
              </mc:Choice>
              <mc:Fallback>
                <p:oleObj name="Equation" r:id="rId3" imgW="2273040" imgH="304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900" y="2609850"/>
                        <a:ext cx="7950200" cy="1079500"/>
                      </a:xfrm>
                      <a:prstGeom prst="rect">
                        <a:avLst/>
                      </a:prstGeom>
                      <a:solidFill>
                        <a:srgbClr val="C5FFF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483" name="AutoShape 3"/>
          <p:cNvSpPr>
            <a:spLocks noChangeArrowheads="1"/>
          </p:cNvSpPr>
          <p:nvPr/>
        </p:nvSpPr>
        <p:spPr bwMode="auto">
          <a:xfrm>
            <a:off x="5867400" y="1631950"/>
            <a:ext cx="3657600" cy="838200"/>
          </a:xfrm>
          <a:prstGeom prst="wedgeRoundRectCallout">
            <a:avLst>
              <a:gd name="adj1" fmla="val -61634"/>
              <a:gd name="adj2" fmla="val -38069"/>
              <a:gd name="adj3" fmla="val 16667"/>
            </a:avLst>
          </a:prstGeom>
          <a:solidFill>
            <a:schemeClr val="bg1"/>
          </a:solidFill>
          <a:ln w="12700" cap="sq">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确定传输模式的参数。可由波动方程导出。</a:t>
            </a:r>
          </a:p>
        </p:txBody>
      </p:sp>
      <p:sp>
        <p:nvSpPr>
          <p:cNvPr id="1044485" name="Text Box 5"/>
          <p:cNvSpPr txBox="1">
            <a:spLocks noChangeArrowheads="1"/>
          </p:cNvSpPr>
          <p:nvPr/>
        </p:nvSpPr>
        <p:spPr bwMode="auto">
          <a:xfrm>
            <a:off x="1905000" y="1371600"/>
            <a:ext cx="403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buFontTx/>
              <a:buChar char="•"/>
            </a:pPr>
            <a:r>
              <a:rPr kumimoji="1" lang="zh-CN" altLang="en-US" sz="3600" b="1">
                <a:effectLst>
                  <a:outerShdw blurRad="38100" dist="38100" dir="2700000" algn="tl">
                    <a:srgbClr val="C0C0C0"/>
                  </a:outerShdw>
                </a:effectLst>
                <a:latin typeface="Arial Black" panose="020B0A04020102020204" pitchFamily="34" charset="0"/>
                <a:ea typeface="黑体" panose="02010609060101010101" pitchFamily="49" charset="-122"/>
              </a:rPr>
              <a:t>  归一化频率</a:t>
            </a:r>
            <a:r>
              <a:rPr kumimoji="1" lang="en-US" altLang="zh-CN" sz="3600" b="1" i="1">
                <a:effectLst>
                  <a:outerShdw blurRad="38100" dist="38100" dir="2700000" algn="tl">
                    <a:srgbClr val="C0C0C0"/>
                  </a:outerShdw>
                </a:effectLst>
                <a:latin typeface="Arial Black" panose="020B0A04020102020204" pitchFamily="34" charset="0"/>
                <a:ea typeface="黑体" panose="02010609060101010101" pitchFamily="49" charset="-122"/>
              </a:rPr>
              <a:t>V</a:t>
            </a:r>
            <a:r>
              <a:rPr kumimoji="1" lang="zh-CN" altLang="en-US" sz="3600" b="1">
                <a:effectLst>
                  <a:outerShdw blurRad="38100" dist="38100" dir="2700000" algn="tl">
                    <a:srgbClr val="C0C0C0"/>
                  </a:outerShdw>
                </a:effectLst>
                <a:latin typeface="Arial Black" panose="020B0A04020102020204" pitchFamily="34" charset="0"/>
                <a:ea typeface="黑体" panose="02010609060101010101" pitchFamily="49" charset="-122"/>
              </a:rPr>
              <a:t>：</a:t>
            </a:r>
          </a:p>
        </p:txBody>
      </p:sp>
      <p:grpSp>
        <p:nvGrpSpPr>
          <p:cNvPr id="1044486" name="Group 6"/>
          <p:cNvGrpSpPr>
            <a:grpSpLocks/>
          </p:cNvGrpSpPr>
          <p:nvPr/>
        </p:nvGrpSpPr>
        <p:grpSpPr bwMode="auto">
          <a:xfrm>
            <a:off x="7391400" y="5105400"/>
            <a:ext cx="2819400" cy="914400"/>
            <a:chOff x="1728" y="3120"/>
            <a:chExt cx="1344" cy="384"/>
          </a:xfrm>
        </p:grpSpPr>
        <p:sp>
          <p:nvSpPr>
            <p:cNvPr id="1044487" name="Rectangle 7"/>
            <p:cNvSpPr>
              <a:spLocks noChangeArrowheads="1"/>
            </p:cNvSpPr>
            <p:nvPr/>
          </p:nvSpPr>
          <p:spPr bwMode="auto">
            <a:xfrm>
              <a:off x="1728" y="3120"/>
              <a:ext cx="1344" cy="384"/>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488" name="Rectangle 8"/>
            <p:cNvSpPr>
              <a:spLocks noChangeArrowheads="1"/>
            </p:cNvSpPr>
            <p:nvPr/>
          </p:nvSpPr>
          <p:spPr bwMode="auto">
            <a:xfrm>
              <a:off x="1728" y="3264"/>
              <a:ext cx="1344" cy="96"/>
            </a:xfrm>
            <a:prstGeom prst="rect">
              <a:avLst/>
            </a:prstGeom>
            <a:solidFill>
              <a:srgbClr val="FFCC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489" name="Line 9"/>
            <p:cNvSpPr>
              <a:spLocks noChangeShapeType="1"/>
            </p:cNvSpPr>
            <p:nvPr/>
          </p:nvSpPr>
          <p:spPr bwMode="auto">
            <a:xfrm>
              <a:off x="1728"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0" name="Line 10"/>
            <p:cNvSpPr>
              <a:spLocks noChangeShapeType="1"/>
            </p:cNvSpPr>
            <p:nvPr/>
          </p:nvSpPr>
          <p:spPr bwMode="auto">
            <a:xfrm>
              <a:off x="1945"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1" name="Line 11"/>
            <p:cNvSpPr>
              <a:spLocks noChangeShapeType="1"/>
            </p:cNvSpPr>
            <p:nvPr/>
          </p:nvSpPr>
          <p:spPr bwMode="auto">
            <a:xfrm>
              <a:off x="2162"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2" name="Line 12"/>
            <p:cNvSpPr>
              <a:spLocks noChangeShapeType="1"/>
            </p:cNvSpPr>
            <p:nvPr/>
          </p:nvSpPr>
          <p:spPr bwMode="auto">
            <a:xfrm>
              <a:off x="2380"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3" name="Line 13"/>
            <p:cNvSpPr>
              <a:spLocks noChangeShapeType="1"/>
            </p:cNvSpPr>
            <p:nvPr/>
          </p:nvSpPr>
          <p:spPr bwMode="auto">
            <a:xfrm>
              <a:off x="2597"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494" name="Line 14"/>
            <p:cNvSpPr>
              <a:spLocks noChangeShapeType="1"/>
            </p:cNvSpPr>
            <p:nvPr/>
          </p:nvSpPr>
          <p:spPr bwMode="auto">
            <a:xfrm>
              <a:off x="2832" y="3312"/>
              <a:ext cx="240" cy="0"/>
            </a:xfrm>
            <a:prstGeom prst="line">
              <a:avLst/>
            </a:prstGeom>
            <a:noFill/>
            <a:ln w="28575"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44499" name="Rectangle 19"/>
          <p:cNvSpPr>
            <a:spLocks noGrp="1" noChangeArrowheads="1"/>
          </p:cNvSpPr>
          <p:nvPr>
            <p:ph type="body" idx="1"/>
          </p:nvPr>
        </p:nvSpPr>
        <p:spPr>
          <a:xfrm>
            <a:off x="2519364" y="3771900"/>
            <a:ext cx="8148637" cy="2527300"/>
          </a:xfrm>
        </p:spPr>
        <p:txBody>
          <a:bodyPr/>
          <a:lstStyle/>
          <a:p>
            <a:r>
              <a:rPr lang="en-US" altLang="zh-CN" sz="2400" i="1">
                <a:ea typeface="宋体" panose="02010600030101010101" pitchFamily="2" charset="-122"/>
              </a:rPr>
              <a:t>a</a:t>
            </a:r>
            <a:r>
              <a:rPr lang="zh-CN" altLang="en-US" sz="2400">
                <a:ea typeface="宋体" panose="02010600030101010101" pitchFamily="2" charset="-122"/>
              </a:rPr>
              <a:t>为纤芯半径，</a:t>
            </a:r>
            <a:r>
              <a:rPr lang="zh-CN" altLang="en-US" sz="2400">
                <a:ea typeface="宋体" panose="02010600030101010101" pitchFamily="2" charset="-122"/>
                <a:sym typeface="Symbol" panose="05050102010706020507" pitchFamily="18" charset="2"/>
              </a:rPr>
              <a:t>为光波波长，为折射率差。</a:t>
            </a:r>
          </a:p>
          <a:p>
            <a:r>
              <a:rPr lang="zh-CN" altLang="en-US" sz="2400">
                <a:ea typeface="宋体" panose="02010600030101010101" pitchFamily="2" charset="-122"/>
                <a:sym typeface="Symbol" panose="05050102010706020507" pitchFamily="18" charset="2"/>
              </a:rPr>
              <a:t>参量</a:t>
            </a:r>
            <a:r>
              <a:rPr lang="en-US" altLang="zh-CN" sz="2400">
                <a:ea typeface="宋体" panose="02010600030101010101" pitchFamily="2" charset="-122"/>
                <a:sym typeface="Symbol" panose="05050102010706020507" pitchFamily="18" charset="2"/>
              </a:rPr>
              <a:t>V</a:t>
            </a:r>
            <a:r>
              <a:rPr lang="zh-CN" altLang="en-US" sz="2400">
                <a:ea typeface="宋体" panose="02010600030101010101" pitchFamily="2" charset="-122"/>
                <a:sym typeface="Symbol" panose="05050102010706020507" pitchFamily="18" charset="2"/>
              </a:rPr>
              <a:t>决定了光纤中能容纳的模式数量。如果</a:t>
            </a:r>
            <a:r>
              <a:rPr lang="en-US" altLang="zh-CN" sz="2400">
                <a:ea typeface="宋体" panose="02010600030101010101" pitchFamily="2" charset="-122"/>
                <a:sym typeface="Symbol" panose="05050102010706020507" pitchFamily="18" charset="2"/>
              </a:rPr>
              <a:t>V&lt;2.405</a:t>
            </a:r>
            <a:r>
              <a:rPr lang="zh-CN" altLang="en-US" sz="2400">
                <a:ea typeface="宋体" panose="02010600030101010101" pitchFamily="2" charset="-122"/>
                <a:sym typeface="Symbol" panose="05050102010706020507" pitchFamily="18" charset="2"/>
              </a:rPr>
              <a:t>，则它只容纳单模</a:t>
            </a:r>
            <a:r>
              <a:rPr lang="en-US" altLang="zh-CN" sz="2400">
                <a:ea typeface="宋体" panose="02010600030101010101" pitchFamily="2" charset="-122"/>
                <a:sym typeface="Symbol" panose="05050102010706020507" pitchFamily="18" charset="2"/>
              </a:rPr>
              <a:t>——</a:t>
            </a:r>
            <a:r>
              <a:rPr lang="zh-CN" altLang="en-US" sz="2400">
                <a:solidFill>
                  <a:srgbClr val="FF0000"/>
                </a:solidFill>
                <a:ea typeface="宋体" panose="02010600030101010101" pitchFamily="2" charset="-122"/>
                <a:sym typeface="Symbol" panose="05050102010706020507" pitchFamily="18" charset="2"/>
              </a:rPr>
              <a:t>单模光纤</a:t>
            </a:r>
            <a:r>
              <a:rPr lang="zh-CN" altLang="en-US" sz="2400">
                <a:ea typeface="宋体" panose="02010600030101010101" pitchFamily="2" charset="-122"/>
                <a:sym typeface="Symbol" panose="05050102010706020507" pitchFamily="18" charset="2"/>
              </a:rPr>
              <a:t>。</a:t>
            </a:r>
            <a:endParaRPr lang="zh-CN" altLang="en-US" sz="2400">
              <a:ea typeface="宋体" panose="02010600030101010101" pitchFamily="2" charset="-122"/>
            </a:endParaRPr>
          </a:p>
        </p:txBody>
      </p:sp>
      <p:sp>
        <p:nvSpPr>
          <p:cNvPr id="1044500" name="Rectangle 20"/>
          <p:cNvSpPr>
            <a:spLocks noChangeArrowheads="1"/>
          </p:cNvSpPr>
          <p:nvPr/>
        </p:nvSpPr>
        <p:spPr bwMode="white">
          <a:xfrm>
            <a:off x="25146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
        <p:nvSpPr>
          <p:cNvPr id="1044501" name="Text Box 21"/>
          <p:cNvSpPr txBox="1">
            <a:spLocks noChangeArrowheads="1"/>
          </p:cNvSpPr>
          <p:nvPr/>
        </p:nvSpPr>
        <p:spPr bwMode="auto">
          <a:xfrm>
            <a:off x="2286000" y="5502276"/>
            <a:ext cx="5570538"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30000"/>
              </a:lnSpc>
              <a:buFontTx/>
              <a:buChar char="•"/>
            </a:pP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单模光纤的截止波长：</a:t>
            </a:r>
          </a:p>
          <a:p>
            <a:pPr algn="l">
              <a:lnSpc>
                <a:spcPct val="130000"/>
              </a:lnSpc>
            </a:pPr>
            <a:r>
              <a:rPr kumimoji="1" lang="zh-CN" altLang="en-US" sz="2800" b="1">
                <a:effectLst>
                  <a:outerShdw blurRad="38100" dist="38100" dir="2700000" algn="tl">
                    <a:srgbClr val="C0C0C0"/>
                  </a:outerShdw>
                </a:effectLst>
                <a:latin typeface="Arial Black" panose="020B0A04020102020204" pitchFamily="34" charset="0"/>
                <a:ea typeface="黑体" panose="02010609060101010101" pitchFamily="49" charset="-122"/>
              </a:rPr>
              <a:t>          使得</a:t>
            </a:r>
            <a:r>
              <a:rPr kumimoji="1" lang="en-US" altLang="zh-CN" sz="2800" b="1">
                <a:effectLst>
                  <a:outerShdw blurRad="38100" dist="38100" dir="2700000" algn="tl">
                    <a:srgbClr val="C0C0C0"/>
                  </a:outerShdw>
                </a:effectLst>
                <a:latin typeface="Arial Black" panose="020B0A04020102020204" pitchFamily="34" charset="0"/>
                <a:ea typeface="黑体" panose="02010609060101010101" pitchFamily="49" charset="-122"/>
              </a:rPr>
              <a:t>V=2.405</a:t>
            </a:r>
            <a:r>
              <a:rPr kumimoji="1" lang="zh-CN" altLang="en-US" sz="2800" b="1">
                <a:effectLst>
                  <a:outerShdw blurRad="38100" dist="38100" dir="2700000" algn="tl">
                    <a:srgbClr val="C0C0C0"/>
                  </a:outerShdw>
                </a:effectLst>
                <a:latin typeface="Arial Black" panose="020B0A04020102020204" pitchFamily="34" charset="0"/>
                <a:ea typeface="黑体" panose="02010609060101010101" pitchFamily="49" charset="-122"/>
              </a:rPr>
              <a:t>时的光波长</a:t>
            </a:r>
            <a:r>
              <a:rPr kumimoji="1" lang="en-US" altLang="zh-CN" sz="2800" b="1">
                <a:effectLst>
                  <a:outerShdw blurRad="38100" dist="38100" dir="2700000" algn="tl">
                    <a:srgbClr val="C0C0C0"/>
                  </a:outerShdw>
                </a:effectLst>
                <a:latin typeface="Arial Black" panose="020B0A04020102020204" pitchFamily="34" charset="0"/>
                <a:ea typeface="黑体" panose="02010609060101010101" pitchFamily="49" charset="-122"/>
              </a:rPr>
              <a:t>.</a:t>
            </a:r>
          </a:p>
        </p:txBody>
      </p:sp>
    </p:spTree>
    <p:extLst>
      <p:ext uri="{BB962C8B-B14F-4D97-AF65-F5344CB8AC3E}">
        <p14:creationId xmlns:p14="http://schemas.microsoft.com/office/powerpoint/2010/main" val="2894026178"/>
      </p:ext>
    </p:extLst>
  </p:cSld>
  <p:clrMapOvr>
    <a:masterClrMapping/>
  </p:clrMapOvr>
  <p:transition>
    <p:blinds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a:xfrm>
            <a:off x="1828801" y="1112838"/>
            <a:ext cx="6143625" cy="487362"/>
          </a:xfrm>
        </p:spPr>
        <p:txBody>
          <a:bodyPr>
            <a:normAutofit fontScale="90000"/>
          </a:bodyPr>
          <a:lstStyle/>
          <a:p>
            <a:r>
              <a:rPr lang="zh-CN" altLang="en-US">
                <a:solidFill>
                  <a:srgbClr val="FF0000"/>
                </a:solidFill>
                <a:ea typeface="宋体" panose="02010600030101010101" pitchFamily="2" charset="-122"/>
              </a:rPr>
              <a:t>模场直径</a:t>
            </a:r>
            <a:r>
              <a:rPr lang="en-US" altLang="zh-CN">
                <a:solidFill>
                  <a:srgbClr val="FF0000"/>
                </a:solidFill>
                <a:ea typeface="宋体" panose="02010600030101010101" pitchFamily="2" charset="-122"/>
              </a:rPr>
              <a:t>MFD</a:t>
            </a:r>
          </a:p>
        </p:txBody>
      </p:sp>
      <p:sp>
        <p:nvSpPr>
          <p:cNvPr id="970755" name="Text Box 3" descr="新闻纸"/>
          <p:cNvSpPr txBox="1">
            <a:spLocks noChangeArrowheads="1"/>
          </p:cNvSpPr>
          <p:nvPr/>
        </p:nvSpPr>
        <p:spPr bwMode="auto">
          <a:xfrm>
            <a:off x="1905000" y="1758950"/>
            <a:ext cx="3352800" cy="3785652"/>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tx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对单模光纤，</a:t>
            </a:r>
            <a:r>
              <a:rPr kumimoji="1" lang="en-US" altLang="zh-CN" sz="2400" b="1">
                <a:effectLst>
                  <a:outerShdw blurRad="38100" dist="38100" dir="2700000" algn="tl">
                    <a:srgbClr val="C0C0C0"/>
                  </a:outerShdw>
                </a:effectLst>
                <a:latin typeface="Arial Black" panose="020B0A04020102020204" pitchFamily="34" charset="0"/>
                <a:ea typeface="黑体" panose="02010609060101010101" pitchFamily="49" charset="-122"/>
              </a:rPr>
              <a:t>2a</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与</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处于同一量级，由于衍射效应，模场强度有相当一部分处于包层中，不易精确测出</a:t>
            </a:r>
            <a:r>
              <a:rPr kumimoji="1" lang="en-US" altLang="zh-CN"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2a</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的精确值，因而只有结构设计上的意义，在应用中并无实际意义，实际应用中常用模场直径</a:t>
            </a:r>
            <a:r>
              <a:rPr kumimoji="1" lang="en-US" altLang="zh-CN"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2</a:t>
            </a:r>
            <a:r>
              <a:rPr kumimoji="1" lang="el-GR" altLang="zh-CN"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ω</a:t>
            </a:r>
            <a:r>
              <a:rPr kumimoji="1" lang="zh-CN" altLang="en-US" sz="2400" b="1" i="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即光斑尺寸表示，近似为：</a:t>
            </a:r>
            <a:endPar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graphicFrame>
        <p:nvGraphicFramePr>
          <p:cNvPr id="970756" name="Object 4"/>
          <p:cNvGraphicFramePr>
            <a:graphicFrameLocks noChangeAspect="1"/>
          </p:cNvGraphicFramePr>
          <p:nvPr/>
        </p:nvGraphicFramePr>
        <p:xfrm>
          <a:off x="2647951" y="5937250"/>
          <a:ext cx="6742113" cy="692150"/>
        </p:xfrm>
        <a:graphic>
          <a:graphicData uri="http://schemas.openxmlformats.org/presentationml/2006/ole">
            <mc:AlternateContent xmlns:mc="http://schemas.openxmlformats.org/markup-compatibility/2006">
              <mc:Choice xmlns:v="urn:schemas-microsoft-com:vml" Requires="v">
                <p:oleObj spid="_x0000_s75785" name="Equation" r:id="rId4" imgW="2222280" imgH="228600" progId="Equation.DSMT4">
                  <p:embed/>
                </p:oleObj>
              </mc:Choice>
              <mc:Fallback>
                <p:oleObj name="Equation" r:id="rId4" imgW="22222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7951" y="5937250"/>
                        <a:ext cx="6742113" cy="692150"/>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7075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100" y="1879600"/>
            <a:ext cx="5105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0758" name="Line 6"/>
          <p:cNvSpPr>
            <a:spLocks noChangeShapeType="1"/>
          </p:cNvSpPr>
          <p:nvPr/>
        </p:nvSpPr>
        <p:spPr bwMode="auto">
          <a:xfrm>
            <a:off x="7269164" y="5275263"/>
            <a:ext cx="928687" cy="0"/>
          </a:xfrm>
          <a:prstGeom prst="line">
            <a:avLst/>
          </a:prstGeom>
          <a:noFill/>
          <a:ln w="28575">
            <a:solidFill>
              <a:srgbClr val="008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0759" name="Text Box 7"/>
          <p:cNvSpPr txBox="1">
            <a:spLocks noChangeArrowheads="1"/>
          </p:cNvSpPr>
          <p:nvPr/>
        </p:nvSpPr>
        <p:spPr bwMode="auto">
          <a:xfrm>
            <a:off x="7500938" y="5192714"/>
            <a:ext cx="696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b="1">
                <a:solidFill>
                  <a:srgbClr val="008000"/>
                </a:solidFill>
                <a:effectLst>
                  <a:outerShdw blurRad="38100" dist="38100" dir="2700000" algn="tl">
                    <a:srgbClr val="C0C0C0"/>
                  </a:outerShdw>
                </a:effectLst>
                <a:latin typeface="Arial Black" panose="020B0A04020102020204" pitchFamily="34" charset="0"/>
                <a:ea typeface="宋体" panose="02010600030101010101" pitchFamily="2" charset="-122"/>
              </a:rPr>
              <a:t>2a</a:t>
            </a:r>
          </a:p>
        </p:txBody>
      </p:sp>
      <p:sp>
        <p:nvSpPr>
          <p:cNvPr id="970760" name="Text Box 8"/>
          <p:cNvSpPr txBox="1">
            <a:spLocks noChangeArrowheads="1"/>
          </p:cNvSpPr>
          <p:nvPr/>
        </p:nvSpPr>
        <p:spPr bwMode="auto">
          <a:xfrm>
            <a:off x="7423151" y="4198938"/>
            <a:ext cx="696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b="1">
                <a:solidFill>
                  <a:srgbClr val="FF0000"/>
                </a:solidFill>
                <a:effectLst>
                  <a:outerShdw blurRad="38100" dist="38100" dir="2700000" algn="tl">
                    <a:srgbClr val="C0C0C0"/>
                  </a:outerShdw>
                </a:effectLst>
                <a:latin typeface="Arial Black" panose="020B0A04020102020204" pitchFamily="34" charset="0"/>
                <a:ea typeface="宋体" panose="02010600030101010101" pitchFamily="2" charset="-122"/>
              </a:rPr>
              <a:t>2</a:t>
            </a:r>
            <a:r>
              <a:rPr kumimoji="1" lang="el-GR" altLang="zh-CN" sz="2400" b="1">
                <a:solidFill>
                  <a:srgbClr val="FF0000"/>
                </a:solidFill>
                <a:effectLst>
                  <a:outerShdw blurRad="38100" dist="38100" dir="2700000" algn="tl">
                    <a:srgbClr val="C0C0C0"/>
                  </a:outerShdw>
                </a:effectLst>
                <a:latin typeface="Arial Black" panose="020B0A04020102020204" pitchFamily="34" charset="0"/>
                <a:ea typeface="宋体" panose="02010600030101010101" pitchFamily="2" charset="-122"/>
              </a:rPr>
              <a:t>ω</a:t>
            </a:r>
          </a:p>
        </p:txBody>
      </p:sp>
      <p:sp>
        <p:nvSpPr>
          <p:cNvPr id="970761" name="Line 9"/>
          <p:cNvSpPr>
            <a:spLocks noChangeShapeType="1"/>
          </p:cNvSpPr>
          <p:nvPr/>
        </p:nvSpPr>
        <p:spPr bwMode="auto">
          <a:xfrm flipH="1">
            <a:off x="7116763" y="4187825"/>
            <a:ext cx="457200" cy="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0762" name="Line 10"/>
          <p:cNvSpPr>
            <a:spLocks noChangeShapeType="1"/>
          </p:cNvSpPr>
          <p:nvPr/>
        </p:nvSpPr>
        <p:spPr bwMode="auto">
          <a:xfrm>
            <a:off x="7964488" y="4186238"/>
            <a:ext cx="385762" cy="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0763" name="Text Box 11"/>
          <p:cNvSpPr txBox="1">
            <a:spLocks noChangeArrowheads="1"/>
          </p:cNvSpPr>
          <p:nvPr/>
        </p:nvSpPr>
        <p:spPr bwMode="auto">
          <a:xfrm>
            <a:off x="8839200" y="1803401"/>
            <a:ext cx="152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电场强度降到峰值的</a:t>
            </a:r>
            <a:r>
              <a:rPr kumimoji="1"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1/e</a:t>
            </a:r>
          </a:p>
        </p:txBody>
      </p:sp>
      <p:sp>
        <p:nvSpPr>
          <p:cNvPr id="970764" name="AutoShape 12"/>
          <p:cNvSpPr>
            <a:spLocks noChangeArrowheads="1"/>
          </p:cNvSpPr>
          <p:nvPr/>
        </p:nvSpPr>
        <p:spPr bwMode="auto">
          <a:xfrm>
            <a:off x="8382000" y="2946400"/>
            <a:ext cx="1143000" cy="533400"/>
          </a:xfrm>
          <a:prstGeom prst="wedgeEllipseCallout">
            <a:avLst>
              <a:gd name="adj1" fmla="val -23889"/>
              <a:gd name="adj2" fmla="val 32440"/>
            </a:avLst>
          </a:prstGeom>
          <a:solidFill>
            <a:srgbClr val="FF99FF"/>
          </a:solidFill>
          <a:ln>
            <a:noFill/>
          </a:ln>
          <a:effectLst>
            <a:outerShdw dist="71842"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r>
              <a:rPr kumimoji="1" lang="en-US" altLang="zh-CN" sz="2000">
                <a:latin typeface="Tahoma" panose="020B0604030504040204" pitchFamily="34" charset="0"/>
                <a:ea typeface="宋体" panose="02010600030101010101" pitchFamily="2" charset="-122"/>
              </a:rPr>
              <a:t>E</a:t>
            </a:r>
            <a:r>
              <a:rPr kumimoji="1" lang="en-US" altLang="zh-CN" sz="2000" baseline="-25000">
                <a:latin typeface="Tahoma" panose="020B0604030504040204" pitchFamily="34" charset="0"/>
                <a:ea typeface="宋体" panose="02010600030101010101" pitchFamily="2" charset="-122"/>
              </a:rPr>
              <a:t>0</a:t>
            </a:r>
            <a:r>
              <a:rPr kumimoji="1" lang="en-US" altLang="zh-CN" sz="2000">
                <a:latin typeface="Tahoma" panose="020B0604030504040204" pitchFamily="34" charset="0"/>
                <a:ea typeface="宋体" panose="02010600030101010101" pitchFamily="2" charset="-122"/>
              </a:rPr>
              <a:t>/e</a:t>
            </a:r>
          </a:p>
        </p:txBody>
      </p:sp>
      <p:sp>
        <p:nvSpPr>
          <p:cNvPr id="970766" name="Rectangle 14"/>
          <p:cNvSpPr>
            <a:spLocks noChangeArrowheads="1"/>
          </p:cNvSpPr>
          <p:nvPr/>
        </p:nvSpPr>
        <p:spPr bwMode="white">
          <a:xfrm>
            <a:off x="25146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1436073305"/>
      </p:ext>
    </p:extLst>
  </p:cSld>
  <p:clrMapOvr>
    <a:masterClrMapping/>
  </p:clrMapOvr>
  <p:transition>
    <p:blinds dir="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Rectangle 2"/>
          <p:cNvSpPr>
            <a:spLocks noChangeArrowheads="1"/>
          </p:cNvSpPr>
          <p:nvPr/>
        </p:nvSpPr>
        <p:spPr bwMode="auto">
          <a:xfrm>
            <a:off x="4953000" y="582614"/>
            <a:ext cx="184150"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endParaRPr kumimoji="1" lang="zh-CN" altLang="en-US" sz="3200" b="1">
              <a:solidFill>
                <a:srgbClr val="FFFF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1050627" name="Rectangle 3"/>
          <p:cNvSpPr>
            <a:spLocks noChangeArrowheads="1"/>
          </p:cNvSpPr>
          <p:nvPr/>
        </p:nvSpPr>
        <p:spPr bwMode="auto">
          <a:xfrm>
            <a:off x="1981201" y="1295401"/>
            <a:ext cx="1909763"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buFontTx/>
              <a:buChar char="•"/>
            </a:pP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损耗定义</a:t>
            </a:r>
            <a:r>
              <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a:t>
            </a:r>
          </a:p>
        </p:txBody>
      </p:sp>
      <p:sp>
        <p:nvSpPr>
          <p:cNvPr id="1050628" name="Text Box 4"/>
          <p:cNvSpPr txBox="1">
            <a:spLocks noChangeArrowheads="1"/>
          </p:cNvSpPr>
          <p:nvPr/>
        </p:nvSpPr>
        <p:spPr bwMode="auto">
          <a:xfrm>
            <a:off x="7696200" y="4114801"/>
            <a:ext cx="2819400"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Lst>
        </p:spPr>
        <p:txBody>
          <a:bodyPr>
            <a:spAutoFit/>
          </a:bodyPr>
          <a:lstStyle/>
          <a:p>
            <a:pPr algn="l"/>
            <a:r>
              <a:rPr kumimoji="1" lang="en-US" altLang="zh-CN"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P</a:t>
            </a:r>
            <a:r>
              <a:rPr kumimoji="1" lang="en-US" altLang="zh-CN" sz="2400" b="1" baseline="-25000">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OUT</a:t>
            </a:r>
            <a:r>
              <a:rPr kumimoji="1" lang="en-US" altLang="zh-CN"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zh-CN" altLang="en-US"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出纤光功率  </a:t>
            </a:r>
            <a:r>
              <a:rPr kumimoji="1" lang="en-US" altLang="zh-CN"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P</a:t>
            </a:r>
            <a:r>
              <a:rPr kumimoji="1" lang="en-US" altLang="zh-CN" sz="2400" b="1" baseline="-25000">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in</a:t>
            </a:r>
            <a:r>
              <a:rPr kumimoji="1" lang="en-US" altLang="zh-CN"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zh-CN" altLang="en-US" sz="2400" b="1">
                <a:solidFill>
                  <a:schemeClr val="accent1"/>
                </a:solidFill>
                <a:effectLst>
                  <a:outerShdw blurRad="38100" dist="38100" dir="2700000" algn="tl">
                    <a:srgbClr val="C0C0C0"/>
                  </a:outerShdw>
                </a:effectLst>
                <a:latin typeface="Arial Black" panose="020B0A04020102020204" pitchFamily="34" charset="0"/>
                <a:ea typeface="黑体" panose="02010609060101010101" pitchFamily="49" charset="-122"/>
              </a:rPr>
              <a:t>入纤光功率</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 </a:t>
            </a:r>
          </a:p>
        </p:txBody>
      </p:sp>
      <p:sp>
        <p:nvSpPr>
          <p:cNvPr id="1050630" name="Text Box 6"/>
          <p:cNvSpPr txBox="1">
            <a:spLocks noChangeArrowheads="1"/>
          </p:cNvSpPr>
          <p:nvPr/>
        </p:nvSpPr>
        <p:spPr bwMode="auto">
          <a:xfrm>
            <a:off x="2362200" y="5257801"/>
            <a:ext cx="7620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solidFill>
                  <a:srgbClr val="CC00CC"/>
                </a:solidFill>
                <a:effectLst>
                  <a:outerShdw blurRad="38100" dist="38100" dir="2700000" algn="tl">
                    <a:srgbClr val="C0C0C0"/>
                  </a:outerShdw>
                </a:effectLst>
                <a:latin typeface="Arial Black" panose="020B0A04020102020204" pitchFamily="34" charset="0"/>
                <a:ea typeface="黑体" panose="02010609060101010101" pitchFamily="49" charset="-122"/>
              </a:rPr>
              <a:t>光纤损耗是通信距离的固有限制，在很大程度上决定着传输系统的中继距离，损耗的降低依赖于工艺的提高和对石英材料的研究。</a:t>
            </a:r>
          </a:p>
        </p:txBody>
      </p:sp>
      <p:sp>
        <p:nvSpPr>
          <p:cNvPr id="1050631" name="Text Box 7"/>
          <p:cNvSpPr txBox="1">
            <a:spLocks noChangeArrowheads="1"/>
          </p:cNvSpPr>
          <p:nvPr/>
        </p:nvSpPr>
        <p:spPr bwMode="auto">
          <a:xfrm>
            <a:off x="2057400" y="1905001"/>
            <a:ext cx="4495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若</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P</a:t>
            </a:r>
            <a:r>
              <a:rPr kumimoji="1" lang="en-US" altLang="zh-CN" sz="2400" b="1" baseline="-25000">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0</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是入射光纤的功率，则传输功率</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P</a:t>
            </a:r>
            <a:r>
              <a:rPr kumimoji="1" lang="en-US" altLang="zh-CN" sz="2400" b="1" baseline="-25000">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为：</a:t>
            </a:r>
          </a:p>
        </p:txBody>
      </p:sp>
      <p:graphicFrame>
        <p:nvGraphicFramePr>
          <p:cNvPr id="1050632" name="Object 8"/>
          <p:cNvGraphicFramePr>
            <a:graphicFrameLocks noChangeAspect="1"/>
          </p:cNvGraphicFramePr>
          <p:nvPr/>
        </p:nvGraphicFramePr>
        <p:xfrm>
          <a:off x="6477000" y="1905000"/>
          <a:ext cx="3352800" cy="762000"/>
        </p:xfrm>
        <a:graphic>
          <a:graphicData uri="http://schemas.openxmlformats.org/presentationml/2006/ole">
            <mc:AlternateContent xmlns:mc="http://schemas.openxmlformats.org/markup-compatibility/2006">
              <mc:Choice xmlns:v="urn:schemas-microsoft-com:vml" Requires="v">
                <p:oleObj spid="_x0000_s76816" name="Microsoft 公式 3.0" r:id="rId3" imgW="1079280" imgH="228600" progId="Equation.3">
                  <p:embed/>
                </p:oleObj>
              </mc:Choice>
              <mc:Fallback>
                <p:oleObj name="Microsoft 公式 3.0" r:id="rId3" imgW="10792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905000"/>
                        <a:ext cx="3352800" cy="762000"/>
                      </a:xfrm>
                      <a:prstGeom prst="rect">
                        <a:avLst/>
                      </a:prstGeom>
                      <a:solidFill>
                        <a:srgbClr val="C5FFF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0633" name="Text Box 9"/>
          <p:cNvSpPr txBox="1">
            <a:spLocks noChangeArrowheads="1"/>
          </p:cNvSpPr>
          <p:nvPr/>
        </p:nvSpPr>
        <p:spPr bwMode="auto">
          <a:xfrm>
            <a:off x="2057400" y="2759076"/>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这里</a:t>
            </a:r>
            <a:r>
              <a:rPr kumimoji="1" lang="zh-CN" altLang="en-US"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代表光纤损耗，</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L</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是光纤长度，习惯上光纤的损耗通过下式用</a:t>
            </a:r>
            <a:r>
              <a:rPr kumimoji="1" lang="en-US" altLang="zh-CN" sz="24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dB/km</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来表示：</a:t>
            </a:r>
          </a:p>
        </p:txBody>
      </p:sp>
      <p:graphicFrame>
        <p:nvGraphicFramePr>
          <p:cNvPr id="1050634" name="Object 10"/>
          <p:cNvGraphicFramePr>
            <a:graphicFrameLocks noChangeAspect="1"/>
          </p:cNvGraphicFramePr>
          <p:nvPr/>
        </p:nvGraphicFramePr>
        <p:xfrm>
          <a:off x="2105025" y="3886200"/>
          <a:ext cx="5621338" cy="1219200"/>
        </p:xfrm>
        <a:graphic>
          <a:graphicData uri="http://schemas.openxmlformats.org/presentationml/2006/ole">
            <mc:AlternateContent xmlns:mc="http://schemas.openxmlformats.org/markup-compatibility/2006">
              <mc:Choice xmlns:v="urn:schemas-microsoft-com:vml" Requires="v">
                <p:oleObj spid="_x0000_s76817" name="Equation" r:id="rId5" imgW="2425680" imgH="482400" progId="Equation.DSMT4">
                  <p:embed/>
                </p:oleObj>
              </mc:Choice>
              <mc:Fallback>
                <p:oleObj name="Equation" r:id="rId5" imgW="2425680" imgH="48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5025" y="3886200"/>
                        <a:ext cx="5621338" cy="1219200"/>
                      </a:xfrm>
                      <a:prstGeom prst="rect">
                        <a:avLst/>
                      </a:prstGeom>
                      <a:solidFill>
                        <a:srgbClr val="C5FFF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0635" name="Rectangle 11"/>
          <p:cNvSpPr>
            <a:spLocks noChangeArrowheads="1"/>
          </p:cNvSpPr>
          <p:nvPr/>
        </p:nvSpPr>
        <p:spPr bwMode="white">
          <a:xfrm>
            <a:off x="2667001" y="457201"/>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extLst>
      <p:ext uri="{BB962C8B-B14F-4D97-AF65-F5344CB8AC3E}">
        <p14:creationId xmlns:p14="http://schemas.microsoft.com/office/powerpoint/2010/main" val="3172132937"/>
      </p:ext>
    </p:extLst>
  </p:cSld>
  <p:clrMapOvr>
    <a:masterClrMapping/>
  </p:clrMapOvr>
  <p:transition>
    <p:blinds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Freeform 2"/>
          <p:cNvSpPr>
            <a:spLocks/>
          </p:cNvSpPr>
          <p:nvPr/>
        </p:nvSpPr>
        <p:spPr bwMode="auto">
          <a:xfrm>
            <a:off x="2606676" y="1827213"/>
            <a:ext cx="968375" cy="1211262"/>
          </a:xfrm>
          <a:custGeom>
            <a:avLst/>
            <a:gdLst>
              <a:gd name="T0" fmla="*/ 0 w 501"/>
              <a:gd name="T1" fmla="*/ 0 h 625"/>
              <a:gd name="T2" fmla="*/ 214 w 501"/>
              <a:gd name="T3" fmla="*/ 378 h 625"/>
              <a:gd name="T4" fmla="*/ 337 w 501"/>
              <a:gd name="T5" fmla="*/ 518 h 625"/>
              <a:gd name="T6" fmla="*/ 403 w 501"/>
              <a:gd name="T7" fmla="*/ 493 h 625"/>
              <a:gd name="T8" fmla="*/ 460 w 501"/>
              <a:gd name="T9" fmla="*/ 501 h 625"/>
              <a:gd name="T10" fmla="*/ 501 w 501"/>
              <a:gd name="T11" fmla="*/ 625 h 625"/>
            </a:gdLst>
            <a:ahLst/>
            <a:cxnLst>
              <a:cxn ang="0">
                <a:pos x="T0" y="T1"/>
              </a:cxn>
              <a:cxn ang="0">
                <a:pos x="T2" y="T3"/>
              </a:cxn>
              <a:cxn ang="0">
                <a:pos x="T4" y="T5"/>
              </a:cxn>
              <a:cxn ang="0">
                <a:pos x="T6" y="T7"/>
              </a:cxn>
              <a:cxn ang="0">
                <a:pos x="T8" y="T9"/>
              </a:cxn>
              <a:cxn ang="0">
                <a:pos x="T10" y="T11"/>
              </a:cxn>
            </a:cxnLst>
            <a:rect l="0" t="0" r="r" b="b"/>
            <a:pathLst>
              <a:path w="501" h="625">
                <a:moveTo>
                  <a:pt x="0" y="0"/>
                </a:moveTo>
                <a:cubicBezTo>
                  <a:pt x="36" y="63"/>
                  <a:pt x="158" y="292"/>
                  <a:pt x="214" y="378"/>
                </a:cubicBezTo>
                <a:cubicBezTo>
                  <a:pt x="270" y="464"/>
                  <a:pt x="306" y="499"/>
                  <a:pt x="337" y="518"/>
                </a:cubicBezTo>
                <a:cubicBezTo>
                  <a:pt x="368" y="537"/>
                  <a:pt x="383" y="496"/>
                  <a:pt x="403" y="493"/>
                </a:cubicBezTo>
                <a:cubicBezTo>
                  <a:pt x="423" y="490"/>
                  <a:pt x="444" y="479"/>
                  <a:pt x="460" y="501"/>
                </a:cubicBezTo>
                <a:cubicBezTo>
                  <a:pt x="476" y="523"/>
                  <a:pt x="493" y="599"/>
                  <a:pt x="501" y="625"/>
                </a:cubicBezTo>
              </a:path>
            </a:pathLst>
          </a:custGeom>
          <a:noFill/>
          <a:ln w="38100"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977923" name="Freeform 3"/>
          <p:cNvSpPr>
            <a:spLocks/>
          </p:cNvSpPr>
          <p:nvPr/>
        </p:nvSpPr>
        <p:spPr bwMode="auto">
          <a:xfrm>
            <a:off x="3575050" y="2973389"/>
            <a:ext cx="1003300" cy="1144587"/>
          </a:xfrm>
          <a:custGeom>
            <a:avLst/>
            <a:gdLst>
              <a:gd name="T0" fmla="*/ 0 w 518"/>
              <a:gd name="T1" fmla="*/ 0 h 591"/>
              <a:gd name="T2" fmla="*/ 50 w 518"/>
              <a:gd name="T3" fmla="*/ 131 h 591"/>
              <a:gd name="T4" fmla="*/ 124 w 518"/>
              <a:gd name="T5" fmla="*/ 287 h 591"/>
              <a:gd name="T6" fmla="*/ 181 w 518"/>
              <a:gd name="T7" fmla="*/ 370 h 591"/>
              <a:gd name="T8" fmla="*/ 288 w 518"/>
              <a:gd name="T9" fmla="*/ 501 h 591"/>
              <a:gd name="T10" fmla="*/ 518 w 518"/>
              <a:gd name="T11" fmla="*/ 591 h 591"/>
            </a:gdLst>
            <a:ahLst/>
            <a:cxnLst>
              <a:cxn ang="0">
                <a:pos x="T0" y="T1"/>
              </a:cxn>
              <a:cxn ang="0">
                <a:pos x="T2" y="T3"/>
              </a:cxn>
              <a:cxn ang="0">
                <a:pos x="T4" y="T5"/>
              </a:cxn>
              <a:cxn ang="0">
                <a:pos x="T6" y="T7"/>
              </a:cxn>
              <a:cxn ang="0">
                <a:pos x="T8" y="T9"/>
              </a:cxn>
              <a:cxn ang="0">
                <a:pos x="T10" y="T11"/>
              </a:cxn>
            </a:cxnLst>
            <a:rect l="0" t="0" r="r" b="b"/>
            <a:pathLst>
              <a:path w="518" h="591">
                <a:moveTo>
                  <a:pt x="0" y="0"/>
                </a:moveTo>
                <a:cubicBezTo>
                  <a:pt x="7" y="20"/>
                  <a:pt x="29" y="83"/>
                  <a:pt x="50" y="131"/>
                </a:cubicBezTo>
                <a:cubicBezTo>
                  <a:pt x="71" y="179"/>
                  <a:pt x="102" y="247"/>
                  <a:pt x="124" y="287"/>
                </a:cubicBezTo>
                <a:cubicBezTo>
                  <a:pt x="146" y="327"/>
                  <a:pt x="154" y="334"/>
                  <a:pt x="181" y="370"/>
                </a:cubicBezTo>
                <a:cubicBezTo>
                  <a:pt x="208" y="406"/>
                  <a:pt x="232" y="464"/>
                  <a:pt x="288" y="501"/>
                </a:cubicBezTo>
                <a:cubicBezTo>
                  <a:pt x="344" y="538"/>
                  <a:pt x="470" y="572"/>
                  <a:pt x="518" y="591"/>
                </a:cubicBezTo>
              </a:path>
            </a:pathLst>
          </a:custGeom>
          <a:noFill/>
          <a:ln w="38100"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977924" name="Freeform 4"/>
          <p:cNvSpPr>
            <a:spLocks/>
          </p:cNvSpPr>
          <p:nvPr/>
        </p:nvSpPr>
        <p:spPr bwMode="auto">
          <a:xfrm>
            <a:off x="4578350" y="1463675"/>
            <a:ext cx="5124450" cy="3487738"/>
          </a:xfrm>
          <a:custGeom>
            <a:avLst/>
            <a:gdLst>
              <a:gd name="T0" fmla="*/ 0 w 2647"/>
              <a:gd name="T1" fmla="*/ 1371 h 1801"/>
              <a:gd name="T2" fmla="*/ 74 w 2647"/>
              <a:gd name="T3" fmla="*/ 1339 h 1801"/>
              <a:gd name="T4" fmla="*/ 140 w 2647"/>
              <a:gd name="T5" fmla="*/ 1347 h 1801"/>
              <a:gd name="T6" fmla="*/ 206 w 2647"/>
              <a:gd name="T7" fmla="*/ 1421 h 1801"/>
              <a:gd name="T8" fmla="*/ 255 w 2647"/>
              <a:gd name="T9" fmla="*/ 1454 h 1801"/>
              <a:gd name="T10" fmla="*/ 345 w 2647"/>
              <a:gd name="T11" fmla="*/ 1462 h 1801"/>
              <a:gd name="T12" fmla="*/ 395 w 2647"/>
              <a:gd name="T13" fmla="*/ 1437 h 1801"/>
              <a:gd name="T14" fmla="*/ 444 w 2647"/>
              <a:gd name="T15" fmla="*/ 1330 h 1801"/>
              <a:gd name="T16" fmla="*/ 493 w 2647"/>
              <a:gd name="T17" fmla="*/ 730 h 1801"/>
              <a:gd name="T18" fmla="*/ 510 w 2647"/>
              <a:gd name="T19" fmla="*/ 40 h 1801"/>
              <a:gd name="T20" fmla="*/ 584 w 2647"/>
              <a:gd name="T21" fmla="*/ 969 h 1801"/>
              <a:gd name="T22" fmla="*/ 723 w 2647"/>
              <a:gd name="T23" fmla="*/ 1462 h 1801"/>
              <a:gd name="T24" fmla="*/ 822 w 2647"/>
              <a:gd name="T25" fmla="*/ 1602 h 1801"/>
              <a:gd name="T26" fmla="*/ 945 w 2647"/>
              <a:gd name="T27" fmla="*/ 1585 h 1801"/>
              <a:gd name="T28" fmla="*/ 1028 w 2647"/>
              <a:gd name="T29" fmla="*/ 1676 h 1801"/>
              <a:gd name="T30" fmla="*/ 1151 w 2647"/>
              <a:gd name="T31" fmla="*/ 1733 h 1801"/>
              <a:gd name="T32" fmla="*/ 1315 w 2647"/>
              <a:gd name="T33" fmla="*/ 1766 h 1801"/>
              <a:gd name="T34" fmla="*/ 1447 w 2647"/>
              <a:gd name="T35" fmla="*/ 1774 h 1801"/>
              <a:gd name="T36" fmla="*/ 1521 w 2647"/>
              <a:gd name="T37" fmla="*/ 1782 h 1801"/>
              <a:gd name="T38" fmla="*/ 1652 w 2647"/>
              <a:gd name="T39" fmla="*/ 1774 h 1801"/>
              <a:gd name="T40" fmla="*/ 1825 w 2647"/>
              <a:gd name="T41" fmla="*/ 1618 h 1801"/>
              <a:gd name="T42" fmla="*/ 1964 w 2647"/>
              <a:gd name="T43" fmla="*/ 1470 h 1801"/>
              <a:gd name="T44" fmla="*/ 2047 w 2647"/>
              <a:gd name="T45" fmla="*/ 1404 h 1801"/>
              <a:gd name="T46" fmla="*/ 2219 w 2647"/>
              <a:gd name="T47" fmla="*/ 1141 h 1801"/>
              <a:gd name="T48" fmla="*/ 2384 w 2647"/>
              <a:gd name="T49" fmla="*/ 854 h 1801"/>
              <a:gd name="T50" fmla="*/ 2647 w 2647"/>
              <a:gd name="T51" fmla="*/ 311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47" h="1801">
                <a:moveTo>
                  <a:pt x="0" y="1371"/>
                </a:moveTo>
                <a:cubicBezTo>
                  <a:pt x="12" y="1366"/>
                  <a:pt x="51" y="1343"/>
                  <a:pt x="74" y="1339"/>
                </a:cubicBezTo>
                <a:cubicBezTo>
                  <a:pt x="97" y="1335"/>
                  <a:pt x="118" y="1333"/>
                  <a:pt x="140" y="1347"/>
                </a:cubicBezTo>
                <a:cubicBezTo>
                  <a:pt x="162" y="1361"/>
                  <a:pt x="187" y="1403"/>
                  <a:pt x="206" y="1421"/>
                </a:cubicBezTo>
                <a:cubicBezTo>
                  <a:pt x="225" y="1439"/>
                  <a:pt x="232" y="1447"/>
                  <a:pt x="255" y="1454"/>
                </a:cubicBezTo>
                <a:cubicBezTo>
                  <a:pt x="278" y="1461"/>
                  <a:pt x="322" y="1465"/>
                  <a:pt x="345" y="1462"/>
                </a:cubicBezTo>
                <a:cubicBezTo>
                  <a:pt x="368" y="1459"/>
                  <a:pt x="379" y="1459"/>
                  <a:pt x="395" y="1437"/>
                </a:cubicBezTo>
                <a:cubicBezTo>
                  <a:pt x="411" y="1415"/>
                  <a:pt x="428" y="1448"/>
                  <a:pt x="444" y="1330"/>
                </a:cubicBezTo>
                <a:cubicBezTo>
                  <a:pt x="460" y="1212"/>
                  <a:pt x="482" y="945"/>
                  <a:pt x="493" y="730"/>
                </a:cubicBezTo>
                <a:cubicBezTo>
                  <a:pt x="504" y="515"/>
                  <a:pt x="495" y="0"/>
                  <a:pt x="510" y="40"/>
                </a:cubicBezTo>
                <a:cubicBezTo>
                  <a:pt x="525" y="80"/>
                  <a:pt x="548" y="732"/>
                  <a:pt x="584" y="969"/>
                </a:cubicBezTo>
                <a:cubicBezTo>
                  <a:pt x="620" y="1206"/>
                  <a:pt x="683" y="1356"/>
                  <a:pt x="723" y="1462"/>
                </a:cubicBezTo>
                <a:cubicBezTo>
                  <a:pt x="763" y="1568"/>
                  <a:pt x="785" y="1582"/>
                  <a:pt x="822" y="1602"/>
                </a:cubicBezTo>
                <a:cubicBezTo>
                  <a:pt x="859" y="1622"/>
                  <a:pt x="911" y="1573"/>
                  <a:pt x="945" y="1585"/>
                </a:cubicBezTo>
                <a:cubicBezTo>
                  <a:pt x="979" y="1597"/>
                  <a:pt x="994" y="1651"/>
                  <a:pt x="1028" y="1676"/>
                </a:cubicBezTo>
                <a:cubicBezTo>
                  <a:pt x="1062" y="1701"/>
                  <a:pt x="1103" y="1718"/>
                  <a:pt x="1151" y="1733"/>
                </a:cubicBezTo>
                <a:cubicBezTo>
                  <a:pt x="1199" y="1748"/>
                  <a:pt x="1266" y="1759"/>
                  <a:pt x="1315" y="1766"/>
                </a:cubicBezTo>
                <a:cubicBezTo>
                  <a:pt x="1364" y="1773"/>
                  <a:pt x="1413" y="1771"/>
                  <a:pt x="1447" y="1774"/>
                </a:cubicBezTo>
                <a:cubicBezTo>
                  <a:pt x="1481" y="1777"/>
                  <a:pt x="1487" y="1782"/>
                  <a:pt x="1521" y="1782"/>
                </a:cubicBezTo>
                <a:cubicBezTo>
                  <a:pt x="1555" y="1782"/>
                  <a:pt x="1601" y="1801"/>
                  <a:pt x="1652" y="1774"/>
                </a:cubicBezTo>
                <a:cubicBezTo>
                  <a:pt x="1703" y="1747"/>
                  <a:pt x="1773" y="1669"/>
                  <a:pt x="1825" y="1618"/>
                </a:cubicBezTo>
                <a:cubicBezTo>
                  <a:pt x="1877" y="1567"/>
                  <a:pt x="1927" y="1506"/>
                  <a:pt x="1964" y="1470"/>
                </a:cubicBezTo>
                <a:cubicBezTo>
                  <a:pt x="2001" y="1434"/>
                  <a:pt x="2005" y="1459"/>
                  <a:pt x="2047" y="1404"/>
                </a:cubicBezTo>
                <a:cubicBezTo>
                  <a:pt x="2089" y="1349"/>
                  <a:pt x="2163" y="1233"/>
                  <a:pt x="2219" y="1141"/>
                </a:cubicBezTo>
                <a:cubicBezTo>
                  <a:pt x="2275" y="1049"/>
                  <a:pt x="2313" y="992"/>
                  <a:pt x="2384" y="854"/>
                </a:cubicBezTo>
                <a:cubicBezTo>
                  <a:pt x="2455" y="716"/>
                  <a:pt x="2592" y="424"/>
                  <a:pt x="2647" y="311"/>
                </a:cubicBezTo>
              </a:path>
            </a:pathLst>
          </a:custGeom>
          <a:noFill/>
          <a:ln w="38100"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977925" name="Line 5"/>
          <p:cNvSpPr>
            <a:spLocks noChangeShapeType="1"/>
          </p:cNvSpPr>
          <p:nvPr/>
        </p:nvSpPr>
        <p:spPr bwMode="auto">
          <a:xfrm>
            <a:off x="2617788" y="1281113"/>
            <a:ext cx="0" cy="390366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77926" name="Group 6"/>
          <p:cNvGrpSpPr>
            <a:grpSpLocks/>
          </p:cNvGrpSpPr>
          <p:nvPr/>
        </p:nvGrpSpPr>
        <p:grpSpPr bwMode="auto">
          <a:xfrm>
            <a:off x="4530726" y="3217864"/>
            <a:ext cx="1412875" cy="2192337"/>
            <a:chOff x="1604" y="2326"/>
            <a:chExt cx="890" cy="1381"/>
          </a:xfrm>
        </p:grpSpPr>
        <p:grpSp>
          <p:nvGrpSpPr>
            <p:cNvPr id="977927" name="Group 7"/>
            <p:cNvGrpSpPr>
              <a:grpSpLocks/>
            </p:cNvGrpSpPr>
            <p:nvPr/>
          </p:nvGrpSpPr>
          <p:grpSpPr bwMode="auto">
            <a:xfrm>
              <a:off x="1837" y="3005"/>
              <a:ext cx="586" cy="702"/>
              <a:chOff x="1344" y="1536"/>
              <a:chExt cx="480" cy="480"/>
            </a:xfrm>
          </p:grpSpPr>
          <p:sp>
            <p:nvSpPr>
              <p:cNvPr id="977928" name="Line 8"/>
              <p:cNvSpPr>
                <a:spLocks noChangeShapeType="1"/>
              </p:cNvSpPr>
              <p:nvPr/>
            </p:nvSpPr>
            <p:spPr bwMode="auto">
              <a:xfrm>
                <a:off x="1344" y="1536"/>
                <a:ext cx="0" cy="48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29" name="Line 9"/>
              <p:cNvSpPr>
                <a:spLocks noChangeShapeType="1"/>
              </p:cNvSpPr>
              <p:nvPr/>
            </p:nvSpPr>
            <p:spPr bwMode="auto">
              <a:xfrm>
                <a:off x="1824" y="1632"/>
                <a:ext cx="0" cy="384"/>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0" name="Line 10"/>
              <p:cNvSpPr>
                <a:spLocks noChangeShapeType="1"/>
              </p:cNvSpPr>
              <p:nvPr/>
            </p:nvSpPr>
            <p:spPr bwMode="auto">
              <a:xfrm flipH="1">
                <a:off x="1344" y="1584"/>
                <a:ext cx="192" cy="96"/>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1" name="Line 11"/>
              <p:cNvSpPr>
                <a:spLocks noChangeShapeType="1"/>
              </p:cNvSpPr>
              <p:nvPr/>
            </p:nvSpPr>
            <p:spPr bwMode="auto">
              <a:xfrm flipH="1">
                <a:off x="1344" y="1632"/>
                <a:ext cx="240" cy="14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2" name="Line 12"/>
              <p:cNvSpPr>
                <a:spLocks noChangeShapeType="1"/>
              </p:cNvSpPr>
              <p:nvPr/>
            </p:nvSpPr>
            <p:spPr bwMode="auto">
              <a:xfrm flipH="1">
                <a:off x="1344" y="1632"/>
                <a:ext cx="336"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3" name="Line 13"/>
              <p:cNvSpPr>
                <a:spLocks noChangeShapeType="1"/>
              </p:cNvSpPr>
              <p:nvPr/>
            </p:nvSpPr>
            <p:spPr bwMode="auto">
              <a:xfrm flipH="1">
                <a:off x="1344" y="1680"/>
                <a:ext cx="384" cy="192"/>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4" name="Line 14"/>
              <p:cNvSpPr>
                <a:spLocks noChangeShapeType="1"/>
              </p:cNvSpPr>
              <p:nvPr/>
            </p:nvSpPr>
            <p:spPr bwMode="auto">
              <a:xfrm flipH="1">
                <a:off x="1392" y="1680"/>
                <a:ext cx="432" cy="24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5" name="Line 15"/>
              <p:cNvSpPr>
                <a:spLocks noChangeShapeType="1"/>
              </p:cNvSpPr>
              <p:nvPr/>
            </p:nvSpPr>
            <p:spPr bwMode="auto">
              <a:xfrm flipH="1">
                <a:off x="1392" y="1776"/>
                <a:ext cx="432" cy="24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36" name="Line 16"/>
              <p:cNvSpPr>
                <a:spLocks noChangeShapeType="1"/>
              </p:cNvSpPr>
              <p:nvPr/>
            </p:nvSpPr>
            <p:spPr bwMode="auto">
              <a:xfrm flipH="1">
                <a:off x="1584" y="1872"/>
                <a:ext cx="240" cy="14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77937" name="Text Box 17"/>
            <p:cNvSpPr txBox="1">
              <a:spLocks noChangeArrowheads="1"/>
            </p:cNvSpPr>
            <p:nvPr/>
          </p:nvSpPr>
          <p:spPr bwMode="auto">
            <a:xfrm>
              <a:off x="1604" y="2326"/>
              <a:ext cx="8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sz="16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第二传输窗口</a:t>
              </a:r>
              <a:endParaRPr kumimoji="1" lang="zh-CN" altLang="en-US"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38" name="Line 18"/>
            <p:cNvSpPr>
              <a:spLocks noChangeShapeType="1"/>
            </p:cNvSpPr>
            <p:nvPr/>
          </p:nvSpPr>
          <p:spPr bwMode="auto">
            <a:xfrm>
              <a:off x="2013" y="2536"/>
              <a:ext cx="0" cy="4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977939" name="Group 19"/>
          <p:cNvGrpSpPr>
            <a:grpSpLocks/>
          </p:cNvGrpSpPr>
          <p:nvPr/>
        </p:nvGrpSpPr>
        <p:grpSpPr bwMode="auto">
          <a:xfrm>
            <a:off x="2882900" y="2027238"/>
            <a:ext cx="1841500" cy="3382962"/>
            <a:chOff x="725" y="1576"/>
            <a:chExt cx="1160" cy="2131"/>
          </a:xfrm>
        </p:grpSpPr>
        <p:sp>
          <p:nvSpPr>
            <p:cNvPr id="977940" name="Text Box 20"/>
            <p:cNvSpPr txBox="1">
              <a:spLocks noChangeArrowheads="1"/>
            </p:cNvSpPr>
            <p:nvPr/>
          </p:nvSpPr>
          <p:spPr bwMode="auto">
            <a:xfrm>
              <a:off x="995" y="1576"/>
              <a:ext cx="8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sz="16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第一传输窗口</a:t>
              </a:r>
              <a:endParaRPr kumimoji="1" lang="zh-CN" altLang="en-US"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grpSp>
          <p:nvGrpSpPr>
            <p:cNvPr id="977941" name="Group 21"/>
            <p:cNvGrpSpPr>
              <a:grpSpLocks/>
            </p:cNvGrpSpPr>
            <p:nvPr/>
          </p:nvGrpSpPr>
          <p:grpSpPr bwMode="auto">
            <a:xfrm>
              <a:off x="725" y="1775"/>
              <a:ext cx="586" cy="1932"/>
              <a:chOff x="432" y="528"/>
              <a:chExt cx="480" cy="1488"/>
            </a:xfrm>
          </p:grpSpPr>
          <p:sp>
            <p:nvSpPr>
              <p:cNvPr id="977942" name="Line 22"/>
              <p:cNvSpPr>
                <a:spLocks noChangeShapeType="1"/>
              </p:cNvSpPr>
              <p:nvPr/>
            </p:nvSpPr>
            <p:spPr bwMode="auto">
              <a:xfrm>
                <a:off x="432" y="528"/>
                <a:ext cx="0" cy="14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3" name="Line 23"/>
              <p:cNvSpPr>
                <a:spLocks noChangeShapeType="1"/>
              </p:cNvSpPr>
              <p:nvPr/>
            </p:nvSpPr>
            <p:spPr bwMode="auto">
              <a:xfrm>
                <a:off x="912" y="1056"/>
                <a:ext cx="0" cy="96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4" name="Line 24"/>
              <p:cNvSpPr>
                <a:spLocks noChangeShapeType="1"/>
              </p:cNvSpPr>
              <p:nvPr/>
            </p:nvSpPr>
            <p:spPr bwMode="auto">
              <a:xfrm flipH="1">
                <a:off x="432" y="936"/>
                <a:ext cx="192" cy="24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5" name="Line 25"/>
              <p:cNvSpPr>
                <a:spLocks noChangeShapeType="1"/>
              </p:cNvSpPr>
              <p:nvPr/>
            </p:nvSpPr>
            <p:spPr bwMode="auto">
              <a:xfrm flipH="1">
                <a:off x="432" y="912"/>
                <a:ext cx="336" cy="504"/>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6" name="Line 26"/>
              <p:cNvSpPr>
                <a:spLocks noChangeShapeType="1"/>
              </p:cNvSpPr>
              <p:nvPr/>
            </p:nvSpPr>
            <p:spPr bwMode="auto">
              <a:xfrm flipH="1">
                <a:off x="432" y="960"/>
                <a:ext cx="432" cy="576"/>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7" name="Line 27"/>
              <p:cNvSpPr>
                <a:spLocks noChangeShapeType="1"/>
              </p:cNvSpPr>
              <p:nvPr/>
            </p:nvSpPr>
            <p:spPr bwMode="auto">
              <a:xfrm flipH="1">
                <a:off x="432" y="1104"/>
                <a:ext cx="432" cy="60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8" name="Line 28"/>
              <p:cNvSpPr>
                <a:spLocks noChangeShapeType="1"/>
              </p:cNvSpPr>
              <p:nvPr/>
            </p:nvSpPr>
            <p:spPr bwMode="auto">
              <a:xfrm flipH="1">
                <a:off x="480" y="1176"/>
                <a:ext cx="432" cy="60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49" name="Line 29"/>
              <p:cNvSpPr>
                <a:spLocks noChangeShapeType="1"/>
              </p:cNvSpPr>
              <p:nvPr/>
            </p:nvSpPr>
            <p:spPr bwMode="auto">
              <a:xfrm flipH="1">
                <a:off x="480" y="1416"/>
                <a:ext cx="432" cy="60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50" name="Line 30"/>
              <p:cNvSpPr>
                <a:spLocks noChangeShapeType="1"/>
              </p:cNvSpPr>
              <p:nvPr/>
            </p:nvSpPr>
            <p:spPr bwMode="auto">
              <a:xfrm flipH="1">
                <a:off x="672" y="1656"/>
                <a:ext cx="240" cy="360"/>
              </a:xfrm>
              <a:prstGeom prst="line">
                <a:avLst/>
              </a:prstGeom>
              <a:noFill/>
              <a:ln w="9525">
                <a:solidFill>
                  <a:schemeClr val="hlink"/>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7951" name="Line 31"/>
              <p:cNvSpPr>
                <a:spLocks noChangeShapeType="1"/>
              </p:cNvSpPr>
              <p:nvPr/>
            </p:nvSpPr>
            <p:spPr bwMode="auto">
              <a:xfrm flipH="1">
                <a:off x="432" y="624"/>
                <a:ext cx="96" cy="96"/>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2" name="Line 32"/>
              <p:cNvSpPr>
                <a:spLocks noChangeShapeType="1"/>
              </p:cNvSpPr>
              <p:nvPr/>
            </p:nvSpPr>
            <p:spPr bwMode="auto">
              <a:xfrm flipH="1">
                <a:off x="432" y="720"/>
                <a:ext cx="144" cy="192"/>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3" name="Line 33"/>
              <p:cNvSpPr>
                <a:spLocks noChangeShapeType="1"/>
              </p:cNvSpPr>
              <p:nvPr/>
            </p:nvSpPr>
            <p:spPr bwMode="auto">
              <a:xfrm flipH="1">
                <a:off x="432" y="816"/>
                <a:ext cx="192" cy="192"/>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4" name="Line 34"/>
              <p:cNvSpPr>
                <a:spLocks noChangeShapeType="1"/>
              </p:cNvSpPr>
              <p:nvPr/>
            </p:nvSpPr>
            <p:spPr bwMode="auto">
              <a:xfrm flipH="1">
                <a:off x="432" y="1344"/>
                <a:ext cx="480" cy="576"/>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5" name="Line 35"/>
              <p:cNvSpPr>
                <a:spLocks noChangeShapeType="1"/>
              </p:cNvSpPr>
              <p:nvPr/>
            </p:nvSpPr>
            <p:spPr bwMode="auto">
              <a:xfrm flipH="1">
                <a:off x="576" y="1584"/>
                <a:ext cx="336" cy="432"/>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6" name="Line 36"/>
              <p:cNvSpPr>
                <a:spLocks noChangeShapeType="1"/>
              </p:cNvSpPr>
              <p:nvPr/>
            </p:nvSpPr>
            <p:spPr bwMode="auto">
              <a:xfrm flipH="1">
                <a:off x="768" y="1872"/>
                <a:ext cx="144" cy="144"/>
              </a:xfrm>
              <a:prstGeom prst="line">
                <a:avLst/>
              </a:prstGeom>
              <a:noFill/>
              <a:ln w="952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57" name="Line 37"/>
              <p:cNvSpPr>
                <a:spLocks noChangeShapeType="1"/>
              </p:cNvSpPr>
              <p:nvPr/>
            </p:nvSpPr>
            <p:spPr bwMode="auto">
              <a:xfrm flipH="1">
                <a:off x="624" y="528"/>
                <a:ext cx="144" cy="192"/>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977958" name="Text Box 38"/>
          <p:cNvSpPr txBox="1">
            <a:spLocks noChangeArrowheads="1"/>
          </p:cNvSpPr>
          <p:nvPr/>
        </p:nvSpPr>
        <p:spPr bwMode="auto">
          <a:xfrm>
            <a:off x="4681538" y="5181600"/>
            <a:ext cx="7239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1300</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59" name="Text Box 39"/>
          <p:cNvSpPr txBox="1">
            <a:spLocks noChangeArrowheads="1"/>
          </p:cNvSpPr>
          <p:nvPr/>
        </p:nvSpPr>
        <p:spPr bwMode="auto">
          <a:xfrm>
            <a:off x="7077075" y="5181600"/>
            <a:ext cx="7239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1550</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60" name="Text Box 40"/>
          <p:cNvSpPr txBox="1">
            <a:spLocks noChangeArrowheads="1"/>
          </p:cNvSpPr>
          <p:nvPr/>
        </p:nvSpPr>
        <p:spPr bwMode="auto">
          <a:xfrm>
            <a:off x="2862263" y="5181600"/>
            <a:ext cx="5889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850</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61" name="Freeform 41"/>
          <p:cNvSpPr>
            <a:spLocks/>
          </p:cNvSpPr>
          <p:nvPr/>
        </p:nvSpPr>
        <p:spPr bwMode="auto">
          <a:xfrm>
            <a:off x="2590801" y="2574926"/>
            <a:ext cx="5743575" cy="2468563"/>
          </a:xfrm>
          <a:custGeom>
            <a:avLst/>
            <a:gdLst>
              <a:gd name="T0" fmla="*/ 0 w 2967"/>
              <a:gd name="T1" fmla="*/ 0 h 1274"/>
              <a:gd name="T2" fmla="*/ 782 w 2967"/>
              <a:gd name="T3" fmla="*/ 772 h 1274"/>
              <a:gd name="T4" fmla="*/ 1570 w 2967"/>
              <a:gd name="T5" fmla="*/ 1134 h 1274"/>
              <a:gd name="T6" fmla="*/ 2326 w 2967"/>
              <a:gd name="T7" fmla="*/ 1233 h 1274"/>
              <a:gd name="T8" fmla="*/ 2967 w 2967"/>
              <a:gd name="T9" fmla="*/ 1274 h 1274"/>
            </a:gdLst>
            <a:ahLst/>
            <a:cxnLst>
              <a:cxn ang="0">
                <a:pos x="T0" y="T1"/>
              </a:cxn>
              <a:cxn ang="0">
                <a:pos x="T2" y="T3"/>
              </a:cxn>
              <a:cxn ang="0">
                <a:pos x="T4" y="T5"/>
              </a:cxn>
              <a:cxn ang="0">
                <a:pos x="T6" y="T7"/>
              </a:cxn>
              <a:cxn ang="0">
                <a:pos x="T8" y="T9"/>
              </a:cxn>
            </a:cxnLst>
            <a:rect l="0" t="0" r="r" b="b"/>
            <a:pathLst>
              <a:path w="2967" h="1274">
                <a:moveTo>
                  <a:pt x="0" y="0"/>
                </a:moveTo>
                <a:cubicBezTo>
                  <a:pt x="129" y="129"/>
                  <a:pt x="520" y="583"/>
                  <a:pt x="782" y="772"/>
                </a:cubicBezTo>
                <a:cubicBezTo>
                  <a:pt x="1044" y="961"/>
                  <a:pt x="1313" y="1057"/>
                  <a:pt x="1570" y="1134"/>
                </a:cubicBezTo>
                <a:cubicBezTo>
                  <a:pt x="1827" y="1211"/>
                  <a:pt x="2093" y="1210"/>
                  <a:pt x="2326" y="1233"/>
                </a:cubicBezTo>
                <a:cubicBezTo>
                  <a:pt x="2559" y="1256"/>
                  <a:pt x="2834" y="1266"/>
                  <a:pt x="2967" y="1274"/>
                </a:cubicBezTo>
              </a:path>
            </a:pathLst>
          </a:custGeom>
          <a:noFill/>
          <a:ln w="28575" cap="flat" cmpd="sng">
            <a:solidFill>
              <a:schemeClr val="hlink"/>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2" name="Freeform 42"/>
          <p:cNvSpPr>
            <a:spLocks/>
          </p:cNvSpPr>
          <p:nvPr/>
        </p:nvSpPr>
        <p:spPr bwMode="auto">
          <a:xfrm>
            <a:off x="2590800" y="2303464"/>
            <a:ext cx="7181850" cy="2803525"/>
          </a:xfrm>
          <a:custGeom>
            <a:avLst/>
            <a:gdLst>
              <a:gd name="T0" fmla="*/ 0 w 3710"/>
              <a:gd name="T1" fmla="*/ 707 h 1447"/>
              <a:gd name="T2" fmla="*/ 945 w 3710"/>
              <a:gd name="T3" fmla="*/ 1274 h 1447"/>
              <a:gd name="T4" fmla="*/ 1504 w 3710"/>
              <a:gd name="T5" fmla="*/ 1414 h 1447"/>
              <a:gd name="T6" fmla="*/ 2482 w 3710"/>
              <a:gd name="T7" fmla="*/ 1431 h 1447"/>
              <a:gd name="T8" fmla="*/ 2704 w 3710"/>
              <a:gd name="T9" fmla="*/ 1398 h 1447"/>
              <a:gd name="T10" fmla="*/ 2967 w 3710"/>
              <a:gd name="T11" fmla="*/ 1135 h 1447"/>
              <a:gd name="T12" fmla="*/ 3222 w 3710"/>
              <a:gd name="T13" fmla="*/ 831 h 1447"/>
              <a:gd name="T14" fmla="*/ 3710 w 3710"/>
              <a:gd name="T15" fmla="*/ 0 h 1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10" h="1447">
                <a:moveTo>
                  <a:pt x="0" y="707"/>
                </a:moveTo>
                <a:cubicBezTo>
                  <a:pt x="157" y="803"/>
                  <a:pt x="694" y="1156"/>
                  <a:pt x="945" y="1274"/>
                </a:cubicBezTo>
                <a:cubicBezTo>
                  <a:pt x="1196" y="1392"/>
                  <a:pt x="1248" y="1388"/>
                  <a:pt x="1504" y="1414"/>
                </a:cubicBezTo>
                <a:cubicBezTo>
                  <a:pt x="1760" y="1440"/>
                  <a:pt x="2282" y="1434"/>
                  <a:pt x="2482" y="1431"/>
                </a:cubicBezTo>
                <a:cubicBezTo>
                  <a:pt x="2682" y="1428"/>
                  <a:pt x="2623" y="1447"/>
                  <a:pt x="2704" y="1398"/>
                </a:cubicBezTo>
                <a:cubicBezTo>
                  <a:pt x="2785" y="1349"/>
                  <a:pt x="2881" y="1229"/>
                  <a:pt x="2967" y="1135"/>
                </a:cubicBezTo>
                <a:cubicBezTo>
                  <a:pt x="3053" y="1041"/>
                  <a:pt x="3098" y="1020"/>
                  <a:pt x="3222" y="831"/>
                </a:cubicBezTo>
                <a:cubicBezTo>
                  <a:pt x="3346" y="642"/>
                  <a:pt x="3608" y="173"/>
                  <a:pt x="3710" y="0"/>
                </a:cubicBez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3" name="Text Box 43"/>
          <p:cNvSpPr txBox="1">
            <a:spLocks noChangeArrowheads="1"/>
          </p:cNvSpPr>
          <p:nvPr/>
        </p:nvSpPr>
        <p:spPr bwMode="auto">
          <a:xfrm>
            <a:off x="3498850" y="4811713"/>
            <a:ext cx="11049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紫外吸收</a:t>
            </a:r>
            <a:endParaRPr kumimoji="1" lang="zh-CN" altLang="en-US" sz="1600"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64" name="Line 44"/>
          <p:cNvSpPr>
            <a:spLocks noChangeShapeType="1"/>
          </p:cNvSpPr>
          <p:nvPr/>
        </p:nvSpPr>
        <p:spPr bwMode="auto">
          <a:xfrm flipV="1">
            <a:off x="3808413" y="4460875"/>
            <a:ext cx="0" cy="388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5" name="Text Box 45"/>
          <p:cNvSpPr txBox="1">
            <a:spLocks noChangeArrowheads="1"/>
          </p:cNvSpPr>
          <p:nvPr/>
        </p:nvSpPr>
        <p:spPr bwMode="auto">
          <a:xfrm>
            <a:off x="9026525" y="3654426"/>
            <a:ext cx="11049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红外吸收</a:t>
            </a:r>
          </a:p>
        </p:txBody>
      </p:sp>
      <p:sp>
        <p:nvSpPr>
          <p:cNvPr id="977966" name="Line 46"/>
          <p:cNvSpPr>
            <a:spLocks noChangeShapeType="1"/>
          </p:cNvSpPr>
          <p:nvPr/>
        </p:nvSpPr>
        <p:spPr bwMode="auto">
          <a:xfrm flipH="1">
            <a:off x="8885238" y="3876675"/>
            <a:ext cx="2016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7" name="Text Box 47"/>
          <p:cNvSpPr txBox="1">
            <a:spLocks noChangeArrowheads="1"/>
          </p:cNvSpPr>
          <p:nvPr/>
        </p:nvSpPr>
        <p:spPr bwMode="auto">
          <a:xfrm>
            <a:off x="5843588" y="3783013"/>
            <a:ext cx="11049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瑞利散射</a:t>
            </a:r>
          </a:p>
        </p:txBody>
      </p:sp>
      <p:sp>
        <p:nvSpPr>
          <p:cNvPr id="977968" name="Line 48"/>
          <p:cNvSpPr>
            <a:spLocks noChangeShapeType="1"/>
          </p:cNvSpPr>
          <p:nvPr/>
        </p:nvSpPr>
        <p:spPr bwMode="auto">
          <a:xfrm flipH="1">
            <a:off x="5770564" y="4135439"/>
            <a:ext cx="338137" cy="649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69" name="Text Box 49"/>
          <p:cNvSpPr txBox="1">
            <a:spLocks noChangeArrowheads="1"/>
          </p:cNvSpPr>
          <p:nvPr/>
        </p:nvSpPr>
        <p:spPr bwMode="auto">
          <a:xfrm>
            <a:off x="2203450" y="4730750"/>
            <a:ext cx="5222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0.2</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70" name="Text Box 50"/>
          <p:cNvSpPr txBox="1">
            <a:spLocks noChangeArrowheads="1"/>
          </p:cNvSpPr>
          <p:nvPr/>
        </p:nvSpPr>
        <p:spPr bwMode="auto">
          <a:xfrm>
            <a:off x="2203450" y="1751013"/>
            <a:ext cx="5222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sz="1600"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2.5</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71" name="Text Box 51"/>
          <p:cNvSpPr txBox="1">
            <a:spLocks noChangeArrowheads="1"/>
          </p:cNvSpPr>
          <p:nvPr/>
        </p:nvSpPr>
        <p:spPr bwMode="auto">
          <a:xfrm rot="-5400000">
            <a:off x="1585157" y="3083997"/>
            <a:ext cx="176522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损 耗 </a:t>
            </a:r>
            <a:r>
              <a:rPr kumimoji="1" lang="en-US" altLang="zh-CN"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(dB/km)</a:t>
            </a:r>
            <a:endParaRPr kumimoji="1" lang="en-US" altLang="zh-CN"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72" name="Text Box 52"/>
          <p:cNvSpPr txBox="1">
            <a:spLocks noChangeArrowheads="1"/>
          </p:cNvSpPr>
          <p:nvPr/>
        </p:nvSpPr>
        <p:spPr bwMode="auto">
          <a:xfrm>
            <a:off x="5221289" y="5513388"/>
            <a:ext cx="13557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波 长 </a:t>
            </a:r>
            <a:r>
              <a:rPr kumimoji="1" lang="en-US" altLang="zh-CN" b="1">
                <a:solidFill>
                  <a:srgbClr val="0000FF"/>
                </a:solidFill>
                <a:effectLst>
                  <a:outerShdw blurRad="38100" dist="38100" dir="2700000" algn="tl">
                    <a:srgbClr val="C0C0C0"/>
                  </a:outerShdw>
                </a:effectLst>
                <a:latin typeface="Arial Black" panose="020B0A04020102020204" pitchFamily="34" charset="0"/>
                <a:ea typeface="黑体" panose="02010609060101010101" pitchFamily="49" charset="-122"/>
              </a:rPr>
              <a:t>(nm)</a:t>
            </a:r>
            <a:endParaRPr kumimoji="1" lang="en-US" altLang="zh-CN"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77973" name="Line 53"/>
          <p:cNvSpPr>
            <a:spLocks noChangeShapeType="1"/>
          </p:cNvSpPr>
          <p:nvPr/>
        </p:nvSpPr>
        <p:spPr bwMode="auto">
          <a:xfrm>
            <a:off x="2590801" y="5257800"/>
            <a:ext cx="7510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74" name="Text Box 54"/>
          <p:cNvSpPr txBox="1">
            <a:spLocks noChangeArrowheads="1"/>
          </p:cNvSpPr>
          <p:nvPr/>
        </p:nvSpPr>
        <p:spPr bwMode="auto">
          <a:xfrm>
            <a:off x="5554664" y="1654176"/>
            <a:ext cx="171608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en-US" altLang="zh-CN"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OH</a:t>
            </a:r>
            <a:r>
              <a:rPr kumimoji="1" lang="zh-CN" altLang="en-US"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离子吸收峰</a:t>
            </a:r>
          </a:p>
        </p:txBody>
      </p:sp>
      <p:sp>
        <p:nvSpPr>
          <p:cNvPr id="977976" name="Rectangle 56"/>
          <p:cNvSpPr>
            <a:spLocks noChangeArrowheads="1"/>
          </p:cNvSpPr>
          <p:nvPr/>
        </p:nvSpPr>
        <p:spPr bwMode="auto">
          <a:xfrm>
            <a:off x="2362200" y="6019800"/>
            <a:ext cx="6705600" cy="4572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zh-CN" altLang="en-US" sz="2400" b="1">
                <a:effectLst>
                  <a:outerShdw blurRad="38100" dist="38100" dir="2700000" algn="tl">
                    <a:srgbClr val="C0C0C0"/>
                  </a:outerShdw>
                </a:effectLst>
                <a:latin typeface="Times New Roman" panose="02020603050405020304" pitchFamily="18" charset="0"/>
                <a:ea typeface="黑体" panose="02010609060101010101" pitchFamily="49" charset="-122"/>
              </a:rPr>
              <a:t>损耗主要机理：材料吸收、瑞利散射和弯曲损耗</a:t>
            </a:r>
          </a:p>
        </p:txBody>
      </p:sp>
      <p:grpSp>
        <p:nvGrpSpPr>
          <p:cNvPr id="977977" name="Group 57"/>
          <p:cNvGrpSpPr>
            <a:grpSpLocks/>
          </p:cNvGrpSpPr>
          <p:nvPr/>
        </p:nvGrpSpPr>
        <p:grpSpPr bwMode="auto">
          <a:xfrm>
            <a:off x="6770688" y="2286001"/>
            <a:ext cx="2220912" cy="2898775"/>
            <a:chOff x="3305" y="1440"/>
            <a:chExt cx="1399" cy="1826"/>
          </a:xfrm>
        </p:grpSpPr>
        <p:grpSp>
          <p:nvGrpSpPr>
            <p:cNvPr id="977978" name="Group 58"/>
            <p:cNvGrpSpPr>
              <a:grpSpLocks/>
            </p:cNvGrpSpPr>
            <p:nvPr/>
          </p:nvGrpSpPr>
          <p:grpSpPr bwMode="auto">
            <a:xfrm>
              <a:off x="3305" y="2246"/>
              <a:ext cx="890" cy="1020"/>
              <a:chOff x="3283" y="2687"/>
              <a:chExt cx="890" cy="1020"/>
            </a:xfrm>
          </p:grpSpPr>
          <p:grpSp>
            <p:nvGrpSpPr>
              <p:cNvPr id="977979" name="Group 59"/>
              <p:cNvGrpSpPr>
                <a:grpSpLocks/>
              </p:cNvGrpSpPr>
              <p:nvPr/>
            </p:nvGrpSpPr>
            <p:grpSpPr bwMode="auto">
              <a:xfrm>
                <a:off x="3300" y="3473"/>
                <a:ext cx="703" cy="234"/>
                <a:chOff x="2544" y="1920"/>
                <a:chExt cx="576" cy="96"/>
              </a:xfrm>
            </p:grpSpPr>
            <p:sp>
              <p:nvSpPr>
                <p:cNvPr id="977980" name="Line 60"/>
                <p:cNvSpPr>
                  <a:spLocks noChangeShapeType="1"/>
                </p:cNvSpPr>
                <p:nvPr/>
              </p:nvSpPr>
              <p:spPr bwMode="auto">
                <a:xfrm>
                  <a:off x="2544" y="192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1" name="Line 61"/>
                <p:cNvSpPr>
                  <a:spLocks noChangeShapeType="1"/>
                </p:cNvSpPr>
                <p:nvPr/>
              </p:nvSpPr>
              <p:spPr bwMode="auto">
                <a:xfrm>
                  <a:off x="3120" y="2016"/>
                  <a:ext cx="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2" name="Line 62"/>
                <p:cNvSpPr>
                  <a:spLocks noChangeShapeType="1"/>
                </p:cNvSpPr>
                <p:nvPr/>
              </p:nvSpPr>
              <p:spPr bwMode="auto">
                <a:xfrm>
                  <a:off x="3120" y="2016"/>
                  <a:ext cx="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3" name="Line 63"/>
                <p:cNvSpPr>
                  <a:spLocks noChangeShapeType="1"/>
                </p:cNvSpPr>
                <p:nvPr/>
              </p:nvSpPr>
              <p:spPr bwMode="auto">
                <a:xfrm>
                  <a:off x="3120" y="192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4" name="Line 64"/>
                <p:cNvSpPr>
                  <a:spLocks noChangeShapeType="1"/>
                </p:cNvSpPr>
                <p:nvPr/>
              </p:nvSpPr>
              <p:spPr bwMode="auto">
                <a:xfrm flipH="1">
                  <a:off x="2544"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5" name="Line 65"/>
                <p:cNvSpPr>
                  <a:spLocks noChangeShapeType="1"/>
                </p:cNvSpPr>
                <p:nvPr/>
              </p:nvSpPr>
              <p:spPr bwMode="auto">
                <a:xfrm flipH="1">
                  <a:off x="2640"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6" name="Line 66"/>
                <p:cNvSpPr>
                  <a:spLocks noChangeShapeType="1"/>
                </p:cNvSpPr>
                <p:nvPr/>
              </p:nvSpPr>
              <p:spPr bwMode="auto">
                <a:xfrm flipH="1">
                  <a:off x="2736"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7" name="Line 67"/>
                <p:cNvSpPr>
                  <a:spLocks noChangeShapeType="1"/>
                </p:cNvSpPr>
                <p:nvPr/>
              </p:nvSpPr>
              <p:spPr bwMode="auto">
                <a:xfrm flipH="1">
                  <a:off x="2784" y="1968"/>
                  <a:ext cx="96"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8" name="Line 68"/>
                <p:cNvSpPr>
                  <a:spLocks noChangeShapeType="1"/>
                </p:cNvSpPr>
                <p:nvPr/>
              </p:nvSpPr>
              <p:spPr bwMode="auto">
                <a:xfrm flipH="1">
                  <a:off x="3024" y="1968"/>
                  <a:ext cx="48"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89" name="Line 69"/>
                <p:cNvSpPr>
                  <a:spLocks noChangeShapeType="1"/>
                </p:cNvSpPr>
                <p:nvPr/>
              </p:nvSpPr>
              <p:spPr bwMode="auto">
                <a:xfrm flipH="1">
                  <a:off x="2880" y="1968"/>
                  <a:ext cx="96" cy="4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977990" name="Line 70"/>
              <p:cNvSpPr>
                <a:spLocks noChangeShapeType="1"/>
              </p:cNvSpPr>
              <p:nvPr/>
            </p:nvSpPr>
            <p:spPr bwMode="auto">
              <a:xfrm>
                <a:off x="3653" y="2946"/>
                <a:ext cx="0" cy="58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7991" name="Text Box 71"/>
              <p:cNvSpPr txBox="1">
                <a:spLocks noChangeArrowheads="1"/>
              </p:cNvSpPr>
              <p:nvPr/>
            </p:nvSpPr>
            <p:spPr bwMode="auto">
              <a:xfrm>
                <a:off x="3283" y="2687"/>
                <a:ext cx="89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r>
                  <a:rPr kumimoji="1" lang="zh-CN" altLang="en-US" sz="16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第三传输窗口</a:t>
                </a:r>
                <a:endParaRPr kumimoji="1" lang="zh-CN" altLang="en-US" sz="16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grpSp>
        <p:sp>
          <p:nvSpPr>
            <p:cNvPr id="977992" name="AutoShape 72" descr="羊皮纸"/>
            <p:cNvSpPr>
              <a:spLocks noChangeArrowheads="1"/>
            </p:cNvSpPr>
            <p:nvPr/>
          </p:nvSpPr>
          <p:spPr bwMode="auto">
            <a:xfrm>
              <a:off x="3408" y="1440"/>
              <a:ext cx="1296" cy="816"/>
            </a:xfrm>
            <a:prstGeom prst="wedgeEllipseCallout">
              <a:avLst>
                <a:gd name="adj1" fmla="val -31171"/>
                <a:gd name="adj2" fmla="val 18259"/>
              </a:avLst>
            </a:prstGeom>
            <a:blipFill dpi="0" rotWithShape="0">
              <a:blip r:embed="rId2"/>
              <a:srcRect/>
              <a:tile tx="0" ty="0" sx="100000" sy="100000" flip="none" algn="tl"/>
            </a:blipFill>
            <a:ln>
              <a:noFill/>
            </a:ln>
            <a:effectLst>
              <a:outerShdw dist="7184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r>
                <a:rPr kumimoji="1" lang="zh-CN" altLang="en-US" sz="2000" b="1">
                  <a:effectLst>
                    <a:outerShdw blurRad="38100" dist="38100" dir="2700000" algn="tl">
                      <a:srgbClr val="FFFFFF"/>
                    </a:outerShdw>
                  </a:effectLst>
                  <a:latin typeface="Times New Roman" panose="02020603050405020304" pitchFamily="18" charset="0"/>
                  <a:ea typeface="黑体" panose="02010609060101010101" pitchFamily="49" charset="-122"/>
                </a:rPr>
                <a:t>在</a:t>
              </a:r>
              <a:r>
                <a:rPr kumimoji="1" lang="en-US" altLang="zh-CN" sz="2000" b="1">
                  <a:effectLst>
                    <a:outerShdw blurRad="38100" dist="38100" dir="2700000" algn="tl">
                      <a:srgbClr val="FFFFFF"/>
                    </a:outerShdw>
                  </a:effectLst>
                  <a:latin typeface="Times New Roman" panose="02020603050405020304" pitchFamily="18" charset="0"/>
                  <a:ea typeface="黑体" panose="02010609060101010101" pitchFamily="49" charset="-122"/>
                </a:rPr>
                <a:t>1.55</a:t>
              </a:r>
              <a:r>
                <a:rPr kumimoji="1" lang="en-US" altLang="zh-CN" sz="2000" b="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m</a:t>
              </a:r>
              <a:r>
                <a:rPr kumimoji="1" lang="zh-CN" altLang="en-US" sz="2000" b="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处最小损耗约为</a:t>
              </a:r>
              <a:r>
                <a:rPr kumimoji="1" lang="en-US" altLang="zh-CN" sz="2000" b="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0.2</a:t>
              </a:r>
              <a:r>
                <a:rPr kumimoji="1" lang="en-US" altLang="zh-CN" sz="2000" b="1" i="1">
                  <a:effectLst>
                    <a:outerShdw blurRad="38100" dist="38100" dir="2700000" algn="tl">
                      <a:srgbClr val="FFFFFF"/>
                    </a:outerShdw>
                  </a:effectLst>
                  <a:latin typeface="Times New Roman" panose="02020603050405020304" pitchFamily="18" charset="0"/>
                  <a:ea typeface="黑体" panose="02010609060101010101" pitchFamily="49" charset="-122"/>
                  <a:sym typeface="Symbol" panose="05050102010706020507" pitchFamily="18" charset="2"/>
                </a:rPr>
                <a:t>dB/km</a:t>
              </a:r>
            </a:p>
          </p:txBody>
        </p:sp>
      </p:grpSp>
      <p:sp>
        <p:nvSpPr>
          <p:cNvPr id="977993" name="Rectangle 73"/>
          <p:cNvSpPr>
            <a:spLocks noChangeArrowheads="1"/>
          </p:cNvSpPr>
          <p:nvPr/>
        </p:nvSpPr>
        <p:spPr bwMode="white">
          <a:xfrm>
            <a:off x="2667001" y="457201"/>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extLst>
      <p:ext uri="{BB962C8B-B14F-4D97-AF65-F5344CB8AC3E}">
        <p14:creationId xmlns:p14="http://schemas.microsoft.com/office/powerpoint/2010/main" val="2742330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77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779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77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7" name="Rectangle 3"/>
          <p:cNvSpPr>
            <a:spLocks noChangeArrowheads="1"/>
          </p:cNvSpPr>
          <p:nvPr/>
        </p:nvSpPr>
        <p:spPr bwMode="auto">
          <a:xfrm>
            <a:off x="2286000" y="1828800"/>
            <a:ext cx="8001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0" hangingPunct="0"/>
            <a:r>
              <a:rPr kumimoji="1" lang="zh-CN" altLang="en-US" sz="2800" b="1">
                <a:solidFill>
                  <a:srgbClr val="FF3300"/>
                </a:solidFill>
                <a:effectLst>
                  <a:outerShdw blurRad="38100" dist="38100" dir="2700000" algn="tl">
                    <a:srgbClr val="C0C0C0"/>
                  </a:outerShdw>
                </a:effectLst>
                <a:latin typeface="黑体" panose="02010609060101010101" pitchFamily="49" charset="-122"/>
                <a:ea typeface="黑体" panose="02010609060101010101" pitchFamily="49" charset="-122"/>
              </a:rPr>
              <a:t>光纤色散：</a:t>
            </a:r>
            <a:r>
              <a:rPr kumimoji="1" lang="zh-CN" altLang="en-US" sz="2800" b="1">
                <a:effectLst>
                  <a:outerShdw blurRad="38100" dist="38100" dir="2700000" algn="tl">
                    <a:srgbClr val="C0C0C0"/>
                  </a:outerShdw>
                </a:effectLst>
                <a:latin typeface="黑体" panose="02010609060101010101" pitchFamily="49" charset="-122"/>
                <a:ea typeface="黑体" panose="02010609060101010101" pitchFamily="49" charset="-122"/>
              </a:rPr>
              <a:t>信号能量中的各种分量由于在光纤中传输速度不同，而引起的信号畸变。</a:t>
            </a:r>
            <a:r>
              <a:rPr kumimoji="1" lang="zh-CN" altLang="en-US" sz="2800" b="1">
                <a:solidFill>
                  <a:schemeClr val="folHlink"/>
                </a:solidFill>
                <a:effectLst>
                  <a:outerShdw blurRad="38100" dist="38100" dir="2700000" algn="tl">
                    <a:srgbClr val="C0C0C0"/>
                  </a:outerShdw>
                </a:effectLst>
                <a:latin typeface="黑体" panose="02010609060101010101" pitchFamily="49" charset="-122"/>
                <a:ea typeface="黑体" panose="02010609060101010101" pitchFamily="49" charset="-122"/>
              </a:rPr>
              <a:t>将引起光脉冲展宽和码间串扰，最终影响通信距离和容量。</a:t>
            </a:r>
          </a:p>
        </p:txBody>
      </p:sp>
      <p:sp>
        <p:nvSpPr>
          <p:cNvPr id="984068" name="Text Box 4"/>
          <p:cNvSpPr txBox="1">
            <a:spLocks noChangeArrowheads="1"/>
          </p:cNvSpPr>
          <p:nvPr/>
        </p:nvSpPr>
        <p:spPr bwMode="auto">
          <a:xfrm>
            <a:off x="1828800" y="3465514"/>
            <a:ext cx="8153400" cy="2505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buFontTx/>
              <a:buChar char="•"/>
            </a:pP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 </a:t>
            </a:r>
            <a:r>
              <a:rPr kumimoji="1" lang="zh-CN" altLang="en-US" sz="2000" b="1">
                <a:solidFill>
                  <a:srgbClr val="FFFF00"/>
                </a:solidFill>
                <a:effectLst>
                  <a:outerShdw blurRad="38100" dist="38100" dir="2700000" algn="tl">
                    <a:srgbClr val="C0C0C0"/>
                  </a:outerShdw>
                </a:effectLst>
                <a:latin typeface="Arial Black" panose="020B0A04020102020204" pitchFamily="34" charset="0"/>
                <a:ea typeface="黑体" panose="02010609060101010101" pitchFamily="49" charset="-122"/>
              </a:rPr>
              <a:t>   </a:t>
            </a:r>
            <a:r>
              <a:rPr kumimoji="1" lang="zh-CN" altLang="en-US" sz="3200" b="1">
                <a:solidFill>
                  <a:srgbClr val="FF3300"/>
                </a:solidFill>
                <a:effectLst>
                  <a:outerShdw blurRad="38100" dist="38100" dir="2700000" algn="tl">
                    <a:srgbClr val="C0C0C0"/>
                  </a:outerShdw>
                </a:effectLst>
                <a:latin typeface="Arial Black" panose="020B0A04020102020204" pitchFamily="34" charset="0"/>
                <a:ea typeface="黑体" panose="02010609060101010101" pitchFamily="49" charset="-122"/>
              </a:rPr>
              <a:t>色散类型</a:t>
            </a:r>
            <a:endParaRPr kumimoji="1" lang="zh-CN" altLang="en-US" sz="2800" b="1">
              <a:solidFill>
                <a:srgbClr val="FF3300"/>
              </a:solidFill>
              <a:effectLst>
                <a:outerShdw blurRad="38100" dist="38100" dir="2700000" algn="tl">
                  <a:srgbClr val="C0C0C0"/>
                </a:outerShdw>
              </a:effectLst>
              <a:latin typeface="Arial Black" panose="020B0A04020102020204" pitchFamily="34" charset="0"/>
              <a:ea typeface="黑体" panose="02010609060101010101" pitchFamily="49" charset="-122"/>
            </a:endParaRPr>
          </a:p>
          <a:p>
            <a:pPr lvl="1" algn="l">
              <a:lnSpc>
                <a:spcPct val="130000"/>
              </a:lnSpc>
              <a:buFontTx/>
              <a:buChar char="•"/>
            </a:pPr>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模间色散</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：不同模式对应有不同的模折射率，导致群速度不同和脉冲展宽</a:t>
            </a:r>
            <a:r>
              <a:rPr kumimoji="1" lang="zh-CN" altLang="en-US" sz="2400" b="1">
                <a:solidFill>
                  <a:srgbClr val="CC0066"/>
                </a:solidFill>
                <a:effectLst>
                  <a:outerShdw blurRad="38100" dist="38100" dir="2700000" algn="tl">
                    <a:srgbClr val="C0C0C0"/>
                  </a:outerShdw>
                </a:effectLst>
                <a:latin typeface="Arial Black" panose="020B0A04020102020204" pitchFamily="34" charset="0"/>
                <a:ea typeface="黑体" panose="02010609060101010101" pitchFamily="49" charset="-122"/>
              </a:rPr>
              <a:t>（仅多模光纤有）</a:t>
            </a:r>
          </a:p>
          <a:p>
            <a:pPr lvl="1" algn="l">
              <a:lnSpc>
                <a:spcPct val="130000"/>
              </a:lnSpc>
              <a:buFontTx/>
              <a:buChar char="•"/>
            </a:pPr>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波导色散</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rPr>
              <a:t> </a:t>
            </a:r>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en-US" altLang="zh-CN"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en-US" altLang="zh-CN"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：传播常数随频率变化</a:t>
            </a:r>
            <a:endPar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endParaRPr>
          </a:p>
          <a:p>
            <a:pPr lvl="1" algn="l">
              <a:lnSpc>
                <a:spcPct val="130000"/>
              </a:lnSpc>
              <a:buFontTx/>
              <a:buChar char="•"/>
            </a:pPr>
            <a:r>
              <a:rPr kumimoji="1" lang="zh-CN" altLang="en-US"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材料色散 </a:t>
            </a:r>
            <a:r>
              <a:rPr kumimoji="1" lang="en-US" altLang="zh-CN"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rPr>
              <a:t>n(</a:t>
            </a:r>
            <a:r>
              <a:rPr kumimoji="1" lang="en-US" altLang="zh-CN" sz="2400" b="1">
                <a:solidFill>
                  <a:schemeClr val="folHlink"/>
                </a:solidFill>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：折射率随频率变化</a:t>
            </a:r>
            <a:endPar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984069" name="Text Box 5"/>
          <p:cNvSpPr txBox="1">
            <a:spLocks noChangeArrowheads="1"/>
          </p:cNvSpPr>
          <p:nvPr/>
        </p:nvSpPr>
        <p:spPr bwMode="auto">
          <a:xfrm>
            <a:off x="7924800" y="5257801"/>
            <a:ext cx="1612900" cy="519113"/>
          </a:xfrm>
          <a:prstGeom prst="rect">
            <a:avLst/>
          </a:prstGeom>
          <a:noFill/>
          <a:ln>
            <a:noFill/>
          </a:ln>
          <a:extLst>
            <a:ext uri="{909E8E84-426E-40DD-AFC4-6F175D3DCCD1}">
              <a14:hiddenFill xmlns:a14="http://schemas.microsoft.com/office/drawing/2010/main">
                <a:solidFill>
                  <a:srgbClr val="C5FFF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800" b="1">
                <a:solidFill>
                  <a:srgbClr val="660066"/>
                </a:solidFill>
                <a:effectLst>
                  <a:outerShdw blurRad="38100" dist="38100" dir="2700000" algn="tl">
                    <a:srgbClr val="C0C0C0"/>
                  </a:outerShdw>
                </a:effectLst>
                <a:latin typeface="Times New Roman" panose="02020603050405020304" pitchFamily="18" charset="0"/>
                <a:ea typeface="黑体" panose="02010609060101010101" pitchFamily="49" charset="-122"/>
              </a:rPr>
              <a:t>波长色散</a:t>
            </a:r>
            <a:endParaRPr kumimoji="1" lang="zh-CN" altLang="en-US" sz="2000" b="1">
              <a:solidFill>
                <a:srgbClr val="660066"/>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984070" name="AutoShape 6"/>
          <p:cNvSpPr>
            <a:spLocks/>
          </p:cNvSpPr>
          <p:nvPr/>
        </p:nvSpPr>
        <p:spPr bwMode="auto">
          <a:xfrm>
            <a:off x="7696200" y="5105400"/>
            <a:ext cx="152400" cy="762000"/>
          </a:xfrm>
          <a:prstGeom prst="rightBrace">
            <a:avLst>
              <a:gd name="adj1" fmla="val 41667"/>
              <a:gd name="adj2" fmla="val 50000"/>
            </a:avLst>
          </a:prstGeom>
          <a:noFill/>
          <a:ln w="28575" cap="sq">
            <a:solidFill>
              <a:schemeClr val="accent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4071" name="Rectangle 7"/>
          <p:cNvSpPr>
            <a:spLocks noChangeArrowheads="1"/>
          </p:cNvSpPr>
          <p:nvPr/>
        </p:nvSpPr>
        <p:spPr bwMode="white">
          <a:xfrm>
            <a:off x="2667001" y="457201"/>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extLst>
      <p:ext uri="{BB962C8B-B14F-4D97-AF65-F5344CB8AC3E}">
        <p14:creationId xmlns:p14="http://schemas.microsoft.com/office/powerpoint/2010/main" val="1274549727"/>
      </p:ext>
    </p:extLst>
  </p:cSld>
  <p:clrMapOvr>
    <a:masterClrMapping/>
  </p:clrMapOvr>
  <p:transition>
    <p:blinds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42" name="Group 2"/>
          <p:cNvGrpSpPr>
            <a:grpSpLocks/>
          </p:cNvGrpSpPr>
          <p:nvPr/>
        </p:nvGrpSpPr>
        <p:grpSpPr bwMode="auto">
          <a:xfrm>
            <a:off x="5257800" y="1143000"/>
            <a:ext cx="4495800" cy="2133600"/>
            <a:chOff x="1296" y="1008"/>
            <a:chExt cx="2832" cy="1344"/>
          </a:xfrm>
        </p:grpSpPr>
        <p:grpSp>
          <p:nvGrpSpPr>
            <p:cNvPr id="1085443" name="Group 3"/>
            <p:cNvGrpSpPr>
              <a:grpSpLocks/>
            </p:cNvGrpSpPr>
            <p:nvPr/>
          </p:nvGrpSpPr>
          <p:grpSpPr bwMode="auto">
            <a:xfrm>
              <a:off x="1344" y="1104"/>
              <a:ext cx="2640" cy="1104"/>
              <a:chOff x="2880" y="624"/>
              <a:chExt cx="2640" cy="1104"/>
            </a:xfrm>
          </p:grpSpPr>
          <p:sp>
            <p:nvSpPr>
              <p:cNvPr id="1085444" name="AutoShape 4"/>
              <p:cNvSpPr>
                <a:spLocks noChangeArrowheads="1"/>
              </p:cNvSpPr>
              <p:nvPr/>
            </p:nvSpPr>
            <p:spPr bwMode="auto">
              <a:xfrm rot="-5400000">
                <a:off x="3912" y="72"/>
                <a:ext cx="1056" cy="2160"/>
              </a:xfrm>
              <a:prstGeom prst="flowChartDocument">
                <a:avLst/>
              </a:prstGeom>
              <a:solidFill>
                <a:schemeClr val="accent1"/>
              </a:solidFill>
              <a:ln w="9525">
                <a:solidFill>
                  <a:schemeClr val="tx1"/>
                </a:solidFill>
                <a:miter lim="800000"/>
                <a:headEnd/>
                <a:tailEnd/>
              </a:ln>
            </p:spPr>
            <p:txBody>
              <a:bodyPr wrap="none" anchor="ctr"/>
              <a:lstStyle/>
              <a:p>
                <a:endParaRPr lang="zh-CN" altLang="en-US"/>
              </a:p>
            </p:txBody>
          </p:sp>
          <p:sp>
            <p:nvSpPr>
              <p:cNvPr id="1085445" name="Rectangle 5"/>
              <p:cNvSpPr>
                <a:spLocks noChangeArrowheads="1"/>
              </p:cNvSpPr>
              <p:nvPr/>
            </p:nvSpPr>
            <p:spPr bwMode="auto">
              <a:xfrm>
                <a:off x="3360" y="624"/>
                <a:ext cx="175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446" name="Rectangle 6"/>
              <p:cNvSpPr>
                <a:spLocks noChangeArrowheads="1"/>
              </p:cNvSpPr>
              <p:nvPr/>
            </p:nvSpPr>
            <p:spPr bwMode="auto">
              <a:xfrm>
                <a:off x="3360" y="1504"/>
                <a:ext cx="211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447" name="Line 7"/>
              <p:cNvSpPr>
                <a:spLocks noChangeShapeType="1"/>
              </p:cNvSpPr>
              <p:nvPr/>
            </p:nvSpPr>
            <p:spPr bwMode="auto">
              <a:xfrm flipV="1">
                <a:off x="3372" y="810"/>
                <a:ext cx="806"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448" name="Line 8"/>
              <p:cNvSpPr>
                <a:spLocks noChangeShapeType="1"/>
              </p:cNvSpPr>
              <p:nvPr/>
            </p:nvSpPr>
            <p:spPr bwMode="auto">
              <a:xfrm flipH="1" flipV="1">
                <a:off x="4176" y="816"/>
                <a:ext cx="805" cy="336"/>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449" name="Line 9"/>
              <p:cNvSpPr>
                <a:spLocks noChangeShapeType="1"/>
              </p:cNvSpPr>
              <p:nvPr/>
            </p:nvSpPr>
            <p:spPr bwMode="auto">
              <a:xfrm flipV="1">
                <a:off x="2880" y="1146"/>
                <a:ext cx="492"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450" name="Text Box 10"/>
              <p:cNvSpPr txBox="1">
                <a:spLocks noChangeArrowheads="1"/>
              </p:cNvSpPr>
              <p:nvPr/>
            </p:nvSpPr>
            <p:spPr bwMode="auto">
              <a:xfrm>
                <a:off x="3936" y="864"/>
                <a:ext cx="270"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c</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85451" name="Text Box 11"/>
              <p:cNvSpPr txBox="1">
                <a:spLocks noChangeArrowheads="1"/>
              </p:cNvSpPr>
              <p:nvPr/>
            </p:nvSpPr>
            <p:spPr bwMode="auto">
              <a:xfrm>
                <a:off x="3014" y="1104"/>
                <a:ext cx="235"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16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i</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85452" name="Text Box 12"/>
              <p:cNvSpPr txBox="1">
                <a:spLocks noChangeArrowheads="1"/>
              </p:cNvSpPr>
              <p:nvPr/>
            </p:nvSpPr>
            <p:spPr bwMode="auto">
              <a:xfrm>
                <a:off x="3417" y="123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85453" name="Text Box 13"/>
              <p:cNvSpPr txBox="1">
                <a:spLocks noChangeArrowheads="1"/>
              </p:cNvSpPr>
              <p:nvPr/>
            </p:nvSpPr>
            <p:spPr bwMode="auto">
              <a:xfrm>
                <a:off x="3417" y="144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2</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85454" name="Text Box 14"/>
              <p:cNvSpPr txBox="1">
                <a:spLocks noChangeArrowheads="1"/>
              </p:cNvSpPr>
              <p:nvPr/>
            </p:nvSpPr>
            <p:spPr bwMode="auto">
              <a:xfrm>
                <a:off x="3059" y="1356"/>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0</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sp>
          <p:nvSpPr>
            <p:cNvPr id="1085455" name="Line 15"/>
            <p:cNvSpPr>
              <a:spLocks noChangeShapeType="1"/>
            </p:cNvSpPr>
            <p:nvPr/>
          </p:nvSpPr>
          <p:spPr bwMode="auto">
            <a:xfrm>
              <a:off x="2642" y="1008"/>
              <a:ext cx="0" cy="1344"/>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85456" name="Line 16"/>
            <p:cNvSpPr>
              <a:spLocks noChangeShapeType="1"/>
            </p:cNvSpPr>
            <p:nvPr/>
          </p:nvSpPr>
          <p:spPr bwMode="auto">
            <a:xfrm>
              <a:off x="1296" y="1632"/>
              <a:ext cx="2832" cy="0"/>
            </a:xfrm>
            <a:prstGeom prst="line">
              <a:avLst/>
            </a:prstGeom>
            <a:noFill/>
            <a:ln w="1905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85457" name="Text Box 17"/>
          <p:cNvSpPr txBox="1">
            <a:spLocks noChangeArrowheads="1"/>
          </p:cNvSpPr>
          <p:nvPr/>
        </p:nvSpPr>
        <p:spPr bwMode="auto">
          <a:xfrm>
            <a:off x="2209800" y="3413125"/>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rPr>
              <a:t>经历最短和最长路径的两束光线间的时差</a:t>
            </a:r>
            <a:r>
              <a:rPr kumimoji="1"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rPr>
              <a:t>:</a:t>
            </a:r>
          </a:p>
        </p:txBody>
      </p:sp>
      <p:graphicFrame>
        <p:nvGraphicFramePr>
          <p:cNvPr id="1085458" name="Object 18"/>
          <p:cNvGraphicFramePr>
            <a:graphicFrameLocks noChangeAspect="1"/>
          </p:cNvGraphicFramePr>
          <p:nvPr/>
        </p:nvGraphicFramePr>
        <p:xfrm>
          <a:off x="2819400" y="4022725"/>
          <a:ext cx="5943600" cy="1143000"/>
        </p:xfrm>
        <a:graphic>
          <a:graphicData uri="http://schemas.openxmlformats.org/presentationml/2006/ole">
            <mc:AlternateContent xmlns:mc="http://schemas.openxmlformats.org/markup-compatibility/2006">
              <mc:Choice xmlns:v="urn:schemas-microsoft-com:vml" Requires="v">
                <p:oleObj spid="_x0000_s77840" name="Microsoft 公式 3.0" r:id="rId3" imgW="1866600" imgH="482400" progId="Equation.3">
                  <p:embed/>
                </p:oleObj>
              </mc:Choice>
              <mc:Fallback>
                <p:oleObj name="Microsoft 公式 3.0" r:id="rId3" imgW="186660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022725"/>
                        <a:ext cx="5943600" cy="11430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459" name="Text Box 19"/>
          <p:cNvSpPr txBox="1">
            <a:spLocks noChangeArrowheads="1"/>
          </p:cNvSpPr>
          <p:nvPr/>
        </p:nvSpPr>
        <p:spPr bwMode="auto">
          <a:xfrm>
            <a:off x="1981200" y="5470526"/>
            <a:ext cx="2971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en-US" altLang="zh-CN" sz="28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a:t>
            </a:r>
            <a:r>
              <a:rPr kumimoji="1" lang="zh-CN" altLang="en-US" sz="28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传输容量限制</a:t>
            </a:r>
            <a:r>
              <a:rPr kumimoji="1" lang="en-US" altLang="zh-CN" sz="28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a:t>
            </a:r>
          </a:p>
        </p:txBody>
      </p:sp>
      <p:graphicFrame>
        <p:nvGraphicFramePr>
          <p:cNvPr id="1085460" name="Object 20"/>
          <p:cNvGraphicFramePr>
            <a:graphicFrameLocks noChangeAspect="1"/>
          </p:cNvGraphicFramePr>
          <p:nvPr/>
        </p:nvGraphicFramePr>
        <p:xfrm>
          <a:off x="4648200" y="5394325"/>
          <a:ext cx="4114800" cy="990600"/>
        </p:xfrm>
        <a:graphic>
          <a:graphicData uri="http://schemas.openxmlformats.org/presentationml/2006/ole">
            <mc:AlternateContent xmlns:mc="http://schemas.openxmlformats.org/markup-compatibility/2006">
              <mc:Choice xmlns:v="urn:schemas-microsoft-com:vml" Requires="v">
                <p:oleObj spid="_x0000_s77841" name="公式" r:id="rId5" imgW="1384200" imgH="431640" progId="Equation.3">
                  <p:embed/>
                </p:oleObj>
              </mc:Choice>
              <mc:Fallback>
                <p:oleObj name="公式" r:id="rId5" imgW="13842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5394325"/>
                        <a:ext cx="4114800" cy="99060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461" name="Text Box 21"/>
          <p:cNvSpPr txBox="1">
            <a:spLocks noChangeArrowheads="1"/>
          </p:cNvSpPr>
          <p:nvPr/>
        </p:nvSpPr>
        <p:spPr bwMode="auto">
          <a:xfrm>
            <a:off x="2743200" y="6156326"/>
            <a:ext cx="18288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000"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B--</a:t>
            </a:r>
            <a:r>
              <a:rPr kumimoji="1" lang="zh-CN" altLang="en-US" sz="2000" b="1">
                <a:solidFill>
                  <a:schemeClr val="tx2"/>
                </a:solidFill>
                <a:effectLst>
                  <a:outerShdw blurRad="38100" dist="38100" dir="2700000" algn="tl">
                    <a:srgbClr val="C0C0C0"/>
                  </a:outerShdw>
                </a:effectLst>
                <a:latin typeface="Arial Black" panose="020B0A04020102020204" pitchFamily="34" charset="0"/>
                <a:ea typeface="黑体" panose="02010609060101010101" pitchFamily="49" charset="-122"/>
              </a:rPr>
              <a:t>信号比特率</a:t>
            </a:r>
          </a:p>
        </p:txBody>
      </p:sp>
      <p:sp>
        <p:nvSpPr>
          <p:cNvPr id="1085462" name="Text Box 22"/>
          <p:cNvSpPr txBox="1">
            <a:spLocks noChangeArrowheads="1"/>
          </p:cNvSpPr>
          <p:nvPr/>
        </p:nvSpPr>
        <p:spPr bwMode="auto">
          <a:xfrm>
            <a:off x="1524000" y="111125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b="1">
                <a:solidFill>
                  <a:srgbClr val="CC00CC"/>
                </a:solidFill>
                <a:latin typeface="楷体_GB2312" pitchFamily="49" charset="-122"/>
                <a:ea typeface="楷体_GB2312" pitchFamily="49" charset="-122"/>
              </a:rPr>
              <a:t>阶跃光纤</a:t>
            </a:r>
          </a:p>
        </p:txBody>
      </p:sp>
      <p:sp>
        <p:nvSpPr>
          <p:cNvPr id="1085463" name="Rectangle 23"/>
          <p:cNvSpPr>
            <a:spLocks noChangeArrowheads="1"/>
          </p:cNvSpPr>
          <p:nvPr/>
        </p:nvSpPr>
        <p:spPr bwMode="white">
          <a:xfrm>
            <a:off x="25146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endParaRPr lang="en-US" altLang="zh-CN" sz="2400">
              <a:ea typeface="宋体" panose="02010600030101010101" pitchFamily="2" charset="-122"/>
            </a:endParaRPr>
          </a:p>
        </p:txBody>
      </p:sp>
    </p:spTree>
    <p:extLst>
      <p:ext uri="{BB962C8B-B14F-4D97-AF65-F5344CB8AC3E}">
        <p14:creationId xmlns:p14="http://schemas.microsoft.com/office/powerpoint/2010/main" val="3806731509"/>
      </p:ext>
    </p:extLst>
  </p:cSld>
  <p:clrMapOvr>
    <a:masterClrMapping/>
  </p:clrMapOvr>
  <p:transition>
    <p:blinds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Text Box 2"/>
          <p:cNvSpPr txBox="1">
            <a:spLocks noChangeArrowheads="1"/>
          </p:cNvSpPr>
          <p:nvPr/>
        </p:nvSpPr>
        <p:spPr bwMode="auto">
          <a:xfrm>
            <a:off x="2133601" y="1219200"/>
            <a:ext cx="5330305"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4000" b="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光纤色散对系统的限制</a:t>
            </a:r>
          </a:p>
        </p:txBody>
      </p:sp>
      <p:sp>
        <p:nvSpPr>
          <p:cNvPr id="1026051" name="Text Box 3"/>
          <p:cNvSpPr txBox="1">
            <a:spLocks noChangeArrowheads="1"/>
          </p:cNvSpPr>
          <p:nvPr/>
        </p:nvSpPr>
        <p:spPr bwMode="auto">
          <a:xfrm>
            <a:off x="2362200" y="2286001"/>
            <a:ext cx="7772400" cy="358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lnSpc>
                <a:spcPct val="110000"/>
              </a:lnSpc>
              <a:buFontTx/>
              <a:buChar char="•"/>
            </a:pP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光纤通信系统中，信息是通过编码脉冲序列在光纤中传输的，光脉冲的宽度由系统的比特率</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B</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决定，因而不希望色散展宽而产生误码。但实际上群速度色散</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GVD</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总是会引起脉冲展宽，脉冲展宽会导致相邻比特周期的信号重叠，产生</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ISI</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Intersymbol Interference</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），从而限制了光纤通信系统的比特率</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B</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和传输距离</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L</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，而</a:t>
            </a:r>
            <a:r>
              <a:rPr kumimoji="1" lang="en-US" altLang="zh-CN" sz="2600" b="1">
                <a:effectLst>
                  <a:outerShdw blurRad="38100" dist="38100" dir="2700000" algn="tl">
                    <a:srgbClr val="C0C0C0"/>
                  </a:outerShdw>
                </a:effectLst>
                <a:latin typeface="Arial Black" panose="020B0A04020102020204" pitchFamily="34" charset="0"/>
                <a:ea typeface="黑体" panose="02010609060101010101" pitchFamily="49" charset="-122"/>
              </a:rPr>
              <a:t>BL</a:t>
            </a:r>
            <a:r>
              <a:rPr kumimoji="1" lang="zh-CN" altLang="en-US" sz="2600" b="1">
                <a:effectLst>
                  <a:outerShdw blurRad="38100" dist="38100" dir="2700000" algn="tl">
                    <a:srgbClr val="C0C0C0"/>
                  </a:outerShdw>
                </a:effectLst>
                <a:latin typeface="Arial Black" panose="020B0A04020102020204" pitchFamily="34" charset="0"/>
                <a:ea typeface="黑体" panose="02010609060101010101" pitchFamily="49" charset="-122"/>
              </a:rPr>
              <a:t>积是评价系统传输性能的基本参数（称为通信容量）。</a:t>
            </a:r>
          </a:p>
        </p:txBody>
      </p:sp>
      <p:sp>
        <p:nvSpPr>
          <p:cNvPr id="1026052" name="Rectangle 4"/>
          <p:cNvSpPr>
            <a:spLocks noChangeArrowheads="1"/>
          </p:cNvSpPr>
          <p:nvPr/>
        </p:nvSpPr>
        <p:spPr bwMode="white">
          <a:xfrm>
            <a:off x="2667001" y="457201"/>
            <a:ext cx="61436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光纤的损耗和色散</a:t>
            </a:r>
          </a:p>
        </p:txBody>
      </p:sp>
    </p:spTree>
    <p:extLst>
      <p:ext uri="{BB962C8B-B14F-4D97-AF65-F5344CB8AC3E}">
        <p14:creationId xmlns:p14="http://schemas.microsoft.com/office/powerpoint/2010/main" val="815634704"/>
      </p:ext>
    </p:extLst>
  </p:cSld>
  <p:clrMapOvr>
    <a:masterClrMapping/>
  </p:clrMapOvr>
  <p:transition>
    <p:blinds dir="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z="2400">
                <a:ea typeface="宋体" panose="02010600030101010101" pitchFamily="2" charset="-122"/>
              </a:rPr>
              <a:t>光纤的偏振和双折射</a:t>
            </a:r>
          </a:p>
        </p:txBody>
      </p:sp>
      <p:sp>
        <p:nvSpPr>
          <p:cNvPr id="1171459" name="Rectangle 3"/>
          <p:cNvSpPr>
            <a:spLocks noGrp="1" noChangeArrowheads="1"/>
          </p:cNvSpPr>
          <p:nvPr>
            <p:ph type="body" idx="1"/>
          </p:nvPr>
        </p:nvSpPr>
        <p:spPr>
          <a:xfrm>
            <a:off x="1981200" y="1143001"/>
            <a:ext cx="8229600" cy="4867275"/>
          </a:xfrm>
        </p:spPr>
        <p:txBody>
          <a:bodyPr/>
          <a:lstStyle/>
          <a:p>
            <a:pPr eaLnBrk="1" hangingPunct="1">
              <a:spcAft>
                <a:spcPct val="30000"/>
              </a:spcAft>
              <a:buFont typeface="Wingdings" panose="05000000000000000000" pitchFamily="2" charset="2"/>
              <a:buNone/>
            </a:pPr>
            <a:r>
              <a:rPr lang="zh-CN" altLang="en-US">
                <a:solidFill>
                  <a:srgbClr val="CC00CC"/>
                </a:solidFill>
                <a:ea typeface="楷体_GB2312" pitchFamily="49" charset="-122"/>
              </a:rPr>
              <a:t>光纤中的光可以分解为两个相互垂直的偏振分量。</a:t>
            </a:r>
          </a:p>
          <a:p>
            <a:pPr eaLnBrk="1" hangingPunct="1">
              <a:buFont typeface="Wingdings" panose="05000000000000000000" pitchFamily="2" charset="2"/>
              <a:buNone/>
            </a:pPr>
            <a:r>
              <a:rPr lang="zh-CN" altLang="en-US">
                <a:solidFill>
                  <a:schemeClr val="accent1"/>
                </a:solidFill>
                <a:ea typeface="宋体" panose="02010600030101010101" pitchFamily="2" charset="-122"/>
              </a:rPr>
              <a:t>理想情况下，这两个偏振分量的传播速度相同。</a:t>
            </a:r>
          </a:p>
          <a:p>
            <a:pPr eaLnBrk="1" hangingPunct="1">
              <a:buFont typeface="Wingdings" panose="05000000000000000000" pitchFamily="2" charset="2"/>
              <a:buNone/>
            </a:pPr>
            <a:r>
              <a:rPr lang="zh-CN" altLang="en-US">
                <a:solidFill>
                  <a:schemeClr val="accent1"/>
                </a:solidFill>
                <a:ea typeface="宋体" panose="02010600030101010101" pitchFamily="2" charset="-122"/>
              </a:rPr>
              <a:t>                 光纤中，光的偏振状态不变。</a:t>
            </a:r>
          </a:p>
          <a:p>
            <a:pPr eaLnBrk="1" hangingPunct="1">
              <a:buFont typeface="Wingdings" panose="05000000000000000000" pitchFamily="2" charset="2"/>
              <a:buNone/>
            </a:pPr>
            <a:endParaRPr lang="zh-CN" altLang="en-US">
              <a:solidFill>
                <a:schemeClr val="accent1"/>
              </a:solidFill>
              <a:ea typeface="宋体" panose="02010600030101010101" pitchFamily="2" charset="-122"/>
            </a:endParaRPr>
          </a:p>
          <a:p>
            <a:pPr eaLnBrk="1" hangingPunct="1">
              <a:buFont typeface="Wingdings" panose="05000000000000000000" pitchFamily="2" charset="2"/>
              <a:buNone/>
            </a:pPr>
            <a:r>
              <a:rPr lang="zh-CN" altLang="en-US">
                <a:solidFill>
                  <a:srgbClr val="FF0000"/>
                </a:solidFill>
                <a:ea typeface="宋体" panose="02010600030101010101" pitchFamily="2" charset="-122"/>
              </a:rPr>
              <a:t>实际上：单模光纤具有双折射效应，对两个偏振态 </a:t>
            </a:r>
          </a:p>
          <a:p>
            <a:pPr eaLnBrk="1" hangingPunct="1">
              <a:buFont typeface="Wingdings" panose="05000000000000000000" pitchFamily="2" charset="2"/>
              <a:buNone/>
            </a:pPr>
            <a:r>
              <a:rPr lang="zh-CN" altLang="en-US">
                <a:solidFill>
                  <a:srgbClr val="FF0000"/>
                </a:solidFill>
                <a:ea typeface="宋体" panose="02010600030101010101" pitchFamily="2" charset="-122"/>
              </a:rPr>
              <a:t>           的折射率不同。</a:t>
            </a:r>
          </a:p>
          <a:p>
            <a:pPr eaLnBrk="1" hangingPunct="1">
              <a:buFont typeface="Wingdings" panose="05000000000000000000" pitchFamily="2" charset="2"/>
              <a:buNone/>
            </a:pPr>
            <a:r>
              <a:rPr lang="zh-CN" altLang="en-US">
                <a:solidFill>
                  <a:srgbClr val="FF0000"/>
                </a:solidFill>
                <a:ea typeface="宋体" panose="02010600030101010101" pitchFamily="2" charset="-122"/>
              </a:rPr>
              <a:t>           偏振方向相互垂直的两个分量以不同的速</a:t>
            </a:r>
          </a:p>
          <a:p>
            <a:pPr eaLnBrk="1" hangingPunct="1">
              <a:buFont typeface="Wingdings" panose="05000000000000000000" pitchFamily="2" charset="2"/>
              <a:buNone/>
            </a:pPr>
            <a:r>
              <a:rPr lang="zh-CN" altLang="en-US">
                <a:solidFill>
                  <a:srgbClr val="FF0000"/>
                </a:solidFill>
                <a:ea typeface="宋体" panose="02010600030101010101" pitchFamily="2" charset="-122"/>
              </a:rPr>
              <a:t>           度传播，</a:t>
            </a:r>
          </a:p>
          <a:p>
            <a:pPr eaLnBrk="1" hangingPunct="1">
              <a:buFont typeface="Wingdings" panose="05000000000000000000" pitchFamily="2" charset="2"/>
              <a:buNone/>
            </a:pPr>
            <a:r>
              <a:rPr lang="zh-CN" altLang="en-US">
                <a:solidFill>
                  <a:srgbClr val="FF0000"/>
                </a:solidFill>
                <a:ea typeface="宋体" panose="02010600030101010101" pitchFamily="2" charset="-122"/>
              </a:rPr>
              <a:t>           光纤中，光的偏振态呈现周期性的变化。</a:t>
            </a:r>
          </a:p>
        </p:txBody>
      </p:sp>
      <p:sp>
        <p:nvSpPr>
          <p:cNvPr id="1171460" name="Text Box 4"/>
          <p:cNvSpPr txBox="1">
            <a:spLocks noChangeArrowheads="1"/>
          </p:cNvSpPr>
          <p:nvPr/>
        </p:nvSpPr>
        <p:spPr bwMode="auto">
          <a:xfrm>
            <a:off x="2181225" y="6096001"/>
            <a:ext cx="7308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chemeClr val="tx2"/>
                </a:solidFill>
                <a:ea typeface="宋体" panose="02010600030101010101" pitchFamily="2" charset="-122"/>
              </a:rPr>
              <a:t>偏振模色散（</a:t>
            </a:r>
            <a:r>
              <a:rPr lang="en-US" altLang="zh-CN" sz="2800" b="1">
                <a:solidFill>
                  <a:srgbClr val="FF0000"/>
                </a:solidFill>
                <a:ea typeface="宋体" panose="02010600030101010101" pitchFamily="2" charset="-122"/>
              </a:rPr>
              <a:t>P</a:t>
            </a:r>
            <a:r>
              <a:rPr lang="en-US" altLang="zh-CN" sz="2800">
                <a:solidFill>
                  <a:schemeClr val="tx2"/>
                </a:solidFill>
                <a:ea typeface="宋体" panose="02010600030101010101" pitchFamily="2" charset="-122"/>
              </a:rPr>
              <a:t>olarization </a:t>
            </a:r>
            <a:r>
              <a:rPr lang="en-US" altLang="zh-CN" sz="2800" b="1">
                <a:solidFill>
                  <a:srgbClr val="FF0000"/>
                </a:solidFill>
                <a:ea typeface="宋体" panose="02010600030101010101" pitchFamily="2" charset="-122"/>
              </a:rPr>
              <a:t>M</a:t>
            </a:r>
            <a:r>
              <a:rPr lang="en-US" altLang="zh-CN" sz="2800">
                <a:solidFill>
                  <a:schemeClr val="tx2"/>
                </a:solidFill>
                <a:ea typeface="宋体" panose="02010600030101010101" pitchFamily="2" charset="-122"/>
              </a:rPr>
              <a:t>ode </a:t>
            </a:r>
            <a:r>
              <a:rPr lang="en-US" altLang="zh-CN" sz="2800" b="1">
                <a:solidFill>
                  <a:srgbClr val="FF0000"/>
                </a:solidFill>
                <a:ea typeface="宋体" panose="02010600030101010101" pitchFamily="2" charset="-122"/>
              </a:rPr>
              <a:t>D</a:t>
            </a:r>
            <a:r>
              <a:rPr lang="en-US" altLang="zh-CN" sz="2800">
                <a:solidFill>
                  <a:schemeClr val="tx2"/>
                </a:solidFill>
                <a:ea typeface="宋体" panose="02010600030101010101" pitchFamily="2" charset="-122"/>
              </a:rPr>
              <a:t>ispersion</a:t>
            </a:r>
            <a:r>
              <a:rPr lang="zh-CN" altLang="en-US" sz="2800">
                <a:solidFill>
                  <a:schemeClr val="tx2"/>
                </a:solidFill>
                <a:ea typeface="宋体" panose="02010600030101010101" pitchFamily="2" charset="-122"/>
              </a:rPr>
              <a:t>）</a:t>
            </a:r>
          </a:p>
        </p:txBody>
      </p:sp>
    </p:spTree>
    <p:extLst>
      <p:ext uri="{BB962C8B-B14F-4D97-AF65-F5344CB8AC3E}">
        <p14:creationId xmlns:p14="http://schemas.microsoft.com/office/powerpoint/2010/main" val="37376571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71459">
                                            <p:txEl>
                                              <p:pRg st="0" end="0"/>
                                            </p:txEl>
                                          </p:spTgt>
                                        </p:tgtEl>
                                        <p:attrNameLst>
                                          <p:attrName>style.visibility</p:attrName>
                                        </p:attrNameLst>
                                      </p:cBhvr>
                                      <p:to>
                                        <p:strVal val="visible"/>
                                      </p:to>
                                    </p:set>
                                    <p:anim calcmode="lin" valueType="num">
                                      <p:cBhvr additive="base">
                                        <p:cTn id="7" dur="500" fill="hold"/>
                                        <p:tgtEl>
                                          <p:spTgt spid="1171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1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71459">
                                            <p:txEl>
                                              <p:pRg st="1" end="1"/>
                                            </p:txEl>
                                          </p:spTgt>
                                        </p:tgtEl>
                                        <p:attrNameLst>
                                          <p:attrName>style.visibility</p:attrName>
                                        </p:attrNameLst>
                                      </p:cBhvr>
                                      <p:to>
                                        <p:strVal val="visible"/>
                                      </p:to>
                                    </p:set>
                                    <p:anim calcmode="lin" valueType="num">
                                      <p:cBhvr additive="base">
                                        <p:cTn id="13" dur="500" fill="hold"/>
                                        <p:tgtEl>
                                          <p:spTgt spid="1171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7145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71459">
                                            <p:txEl>
                                              <p:pRg st="2" end="2"/>
                                            </p:txEl>
                                          </p:spTgt>
                                        </p:tgtEl>
                                        <p:attrNameLst>
                                          <p:attrName>style.visibility</p:attrName>
                                        </p:attrNameLst>
                                      </p:cBhvr>
                                      <p:to>
                                        <p:strVal val="visible"/>
                                      </p:to>
                                    </p:set>
                                    <p:anim calcmode="lin" valueType="num">
                                      <p:cBhvr additive="base">
                                        <p:cTn id="17" dur="500" fill="hold"/>
                                        <p:tgtEl>
                                          <p:spTgt spid="117145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71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171459">
                                            <p:txEl>
                                              <p:pRg st="4" end="4"/>
                                            </p:txEl>
                                          </p:spTgt>
                                        </p:tgtEl>
                                        <p:attrNameLst>
                                          <p:attrName>style.visibility</p:attrName>
                                        </p:attrNameLst>
                                      </p:cBhvr>
                                      <p:to>
                                        <p:strVal val="visible"/>
                                      </p:to>
                                    </p:set>
                                    <p:anim calcmode="lin" valueType="num">
                                      <p:cBhvr additive="base">
                                        <p:cTn id="23" dur="500" fill="hold"/>
                                        <p:tgtEl>
                                          <p:spTgt spid="117145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7145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71459">
                                            <p:txEl>
                                              <p:pRg st="5" end="5"/>
                                            </p:txEl>
                                          </p:spTgt>
                                        </p:tgtEl>
                                        <p:attrNameLst>
                                          <p:attrName>style.visibility</p:attrName>
                                        </p:attrNameLst>
                                      </p:cBhvr>
                                      <p:to>
                                        <p:strVal val="visible"/>
                                      </p:to>
                                    </p:set>
                                    <p:anim calcmode="lin" valueType="num">
                                      <p:cBhvr additive="base">
                                        <p:cTn id="27" dur="500" fill="hold"/>
                                        <p:tgtEl>
                                          <p:spTgt spid="117145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7145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71459">
                                            <p:txEl>
                                              <p:pRg st="6" end="6"/>
                                            </p:txEl>
                                          </p:spTgt>
                                        </p:tgtEl>
                                        <p:attrNameLst>
                                          <p:attrName>style.visibility</p:attrName>
                                        </p:attrNameLst>
                                      </p:cBhvr>
                                      <p:to>
                                        <p:strVal val="visible"/>
                                      </p:to>
                                    </p:set>
                                    <p:anim calcmode="lin" valueType="num">
                                      <p:cBhvr additive="base">
                                        <p:cTn id="31" dur="500" fill="hold"/>
                                        <p:tgtEl>
                                          <p:spTgt spid="117145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71459">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71459">
                                            <p:txEl>
                                              <p:pRg st="7" end="7"/>
                                            </p:txEl>
                                          </p:spTgt>
                                        </p:tgtEl>
                                        <p:attrNameLst>
                                          <p:attrName>style.visibility</p:attrName>
                                        </p:attrNameLst>
                                      </p:cBhvr>
                                      <p:to>
                                        <p:strVal val="visible"/>
                                      </p:to>
                                    </p:set>
                                    <p:anim calcmode="lin" valueType="num">
                                      <p:cBhvr additive="base">
                                        <p:cTn id="35" dur="500" fill="hold"/>
                                        <p:tgtEl>
                                          <p:spTgt spid="117145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71459">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71459">
                                            <p:txEl>
                                              <p:pRg st="8" end="8"/>
                                            </p:txEl>
                                          </p:spTgt>
                                        </p:tgtEl>
                                        <p:attrNameLst>
                                          <p:attrName>style.visibility</p:attrName>
                                        </p:attrNameLst>
                                      </p:cBhvr>
                                      <p:to>
                                        <p:strVal val="visible"/>
                                      </p:to>
                                    </p:set>
                                    <p:anim calcmode="lin" valueType="num">
                                      <p:cBhvr additive="base">
                                        <p:cTn id="39" dur="500" fill="hold"/>
                                        <p:tgtEl>
                                          <p:spTgt spid="1171459">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7145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71460"/>
                                        </p:tgtEl>
                                        <p:attrNameLst>
                                          <p:attrName>style.visibility</p:attrName>
                                        </p:attrNameLst>
                                      </p:cBhvr>
                                      <p:to>
                                        <p:strVal val="visible"/>
                                      </p:to>
                                    </p:set>
                                    <p:anim calcmode="lin" valueType="num">
                                      <p:cBhvr additive="base">
                                        <p:cTn id="45" dur="500" fill="hold"/>
                                        <p:tgtEl>
                                          <p:spTgt spid="1171460"/>
                                        </p:tgtEl>
                                        <p:attrNameLst>
                                          <p:attrName>ppt_x</p:attrName>
                                        </p:attrNameLst>
                                      </p:cBhvr>
                                      <p:tavLst>
                                        <p:tav tm="0">
                                          <p:val>
                                            <p:strVal val="#ppt_x"/>
                                          </p:val>
                                        </p:tav>
                                        <p:tav tm="100000">
                                          <p:val>
                                            <p:strVal val="#ppt_x"/>
                                          </p:val>
                                        </p:tav>
                                      </p:tavLst>
                                    </p:anim>
                                    <p:anim calcmode="lin" valueType="num">
                                      <p:cBhvr additive="base">
                                        <p:cTn id="46" dur="500" fill="hold"/>
                                        <p:tgtEl>
                                          <p:spTgt spid="1171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146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1981200" y="2149476"/>
            <a:ext cx="7924800" cy="3802063"/>
            <a:chOff x="192" y="1056"/>
            <a:chExt cx="4992" cy="2395"/>
          </a:xfrm>
        </p:grpSpPr>
        <p:graphicFrame>
          <p:nvGraphicFramePr>
            <p:cNvPr id="25604" name="Object 3"/>
            <p:cNvGraphicFramePr>
              <a:graphicFrameLocks noChangeAspect="1"/>
            </p:cNvGraphicFramePr>
            <p:nvPr/>
          </p:nvGraphicFramePr>
          <p:xfrm>
            <a:off x="1248" y="1056"/>
            <a:ext cx="3552" cy="1782"/>
          </p:xfrm>
          <a:graphic>
            <a:graphicData uri="http://schemas.openxmlformats.org/presentationml/2006/ole">
              <mc:AlternateContent xmlns:mc="http://schemas.openxmlformats.org/markup-compatibility/2006">
                <mc:Choice xmlns:v="urn:schemas-microsoft-com:vml" Requires="v">
                  <p:oleObj spid="_x0000_s78856" name="Image" r:id="rId3" imgW="2173044" imgH="1091186" progId="Photoshop.Image.6">
                    <p:embed/>
                  </p:oleObj>
                </mc:Choice>
                <mc:Fallback>
                  <p:oleObj name="Image" r:id="rId3" imgW="2173044" imgH="1091186"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1056"/>
                          <a:ext cx="3552" cy="1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5" name="Line 4"/>
            <p:cNvSpPr>
              <a:spLocks noChangeShapeType="1"/>
            </p:cNvSpPr>
            <p:nvPr/>
          </p:nvSpPr>
          <p:spPr bwMode="auto">
            <a:xfrm>
              <a:off x="1584" y="1728"/>
              <a:ext cx="0" cy="336"/>
            </a:xfrm>
            <a:prstGeom prst="line">
              <a:avLst/>
            </a:prstGeom>
            <a:noFill/>
            <a:ln w="28575">
              <a:solidFill>
                <a:schemeClr val="folHlink"/>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 name="Text Box 5"/>
            <p:cNvSpPr txBox="1">
              <a:spLocks noChangeArrowheads="1"/>
            </p:cNvSpPr>
            <p:nvPr/>
          </p:nvSpPr>
          <p:spPr bwMode="auto">
            <a:xfrm>
              <a:off x="672" y="1248"/>
              <a:ext cx="120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b="1">
                  <a:solidFill>
                    <a:srgbClr val="2E2EB6"/>
                  </a:solidFill>
                  <a:latin typeface="Tahoma" panose="020B0604030504040204" pitchFamily="34" charset="0"/>
                  <a:ea typeface="宋体" panose="02010600030101010101" pitchFamily="2" charset="-122"/>
                </a:rPr>
                <a:t>慢轴：</a:t>
              </a:r>
              <a:r>
                <a:rPr kumimoji="1" lang="zh-CN" altLang="en-US" sz="2400" b="1">
                  <a:latin typeface="Tahoma" panose="020B0604030504040204" pitchFamily="34" charset="0"/>
                  <a:ea typeface="宋体" panose="02010600030101010101" pitchFamily="2" charset="-122"/>
                </a:rPr>
                <a:t>模折射率大的轴</a:t>
              </a:r>
            </a:p>
          </p:txBody>
        </p:sp>
        <p:sp>
          <p:nvSpPr>
            <p:cNvPr id="25607" name="Line 6"/>
            <p:cNvSpPr>
              <a:spLocks noChangeShapeType="1"/>
            </p:cNvSpPr>
            <p:nvPr/>
          </p:nvSpPr>
          <p:spPr bwMode="auto">
            <a:xfrm>
              <a:off x="816" y="2400"/>
              <a:ext cx="384" cy="0"/>
            </a:xfrm>
            <a:prstGeom prst="line">
              <a:avLst/>
            </a:prstGeom>
            <a:noFill/>
            <a:ln w="28575">
              <a:solidFill>
                <a:schemeClr val="hlink"/>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 name="Text Box 7"/>
            <p:cNvSpPr txBox="1">
              <a:spLocks noChangeArrowheads="1"/>
            </p:cNvSpPr>
            <p:nvPr/>
          </p:nvSpPr>
          <p:spPr bwMode="auto">
            <a:xfrm>
              <a:off x="192" y="2400"/>
              <a:ext cx="110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b="1">
                  <a:solidFill>
                    <a:schemeClr val="tx2"/>
                  </a:solidFill>
                  <a:latin typeface="Arial Black" panose="020B0A04020102020204" pitchFamily="34" charset="0"/>
                  <a:ea typeface="宋体" panose="02010600030101010101" pitchFamily="2" charset="-122"/>
                </a:rPr>
                <a:t>快轴：</a:t>
              </a:r>
              <a:r>
                <a:rPr kumimoji="1" lang="zh-CN" altLang="en-US" sz="2400" b="1">
                  <a:latin typeface="Arial Black" panose="020B0A04020102020204" pitchFamily="34" charset="0"/>
                  <a:ea typeface="宋体" panose="02010600030101010101" pitchFamily="2" charset="-122"/>
                </a:rPr>
                <a:t>模折射率小的轴</a:t>
              </a:r>
            </a:p>
          </p:txBody>
        </p:sp>
        <p:sp>
          <p:nvSpPr>
            <p:cNvPr id="25609" name="Text Box 8"/>
            <p:cNvSpPr txBox="1">
              <a:spLocks noChangeArrowheads="1"/>
            </p:cNvSpPr>
            <p:nvPr/>
          </p:nvSpPr>
          <p:spPr bwMode="auto">
            <a:xfrm>
              <a:off x="1920" y="2928"/>
              <a:ext cx="326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en-US" altLang="zh-CN" sz="2400" b="1" i="1">
                  <a:solidFill>
                    <a:srgbClr val="008000"/>
                  </a:solidFill>
                  <a:latin typeface="宋体" panose="02010600030101010101" pitchFamily="2" charset="-122"/>
                  <a:ea typeface="宋体" panose="02010600030101010101" pitchFamily="2" charset="-122"/>
                </a:rPr>
                <a:t>45</a:t>
              </a:r>
              <a:r>
                <a:rPr kumimoji="1" lang="en-US" altLang="zh-CN" sz="2400" b="1" i="1" baseline="30000">
                  <a:solidFill>
                    <a:srgbClr val="008000"/>
                  </a:solidFill>
                  <a:latin typeface="宋体" panose="02010600030101010101" pitchFamily="2" charset="-122"/>
                  <a:ea typeface="宋体" panose="02010600030101010101" pitchFamily="2" charset="-122"/>
                </a:rPr>
                <a:t>0</a:t>
              </a:r>
              <a:r>
                <a:rPr kumimoji="1" lang="zh-CN" altLang="en-US" sz="2400" b="1" i="1">
                  <a:solidFill>
                    <a:srgbClr val="008000"/>
                  </a:solidFill>
                  <a:latin typeface="宋体" panose="02010600030101010101" pitchFamily="2" charset="-122"/>
                  <a:ea typeface="宋体" panose="02010600030101010101" pitchFamily="2" charset="-122"/>
                </a:rPr>
                <a:t>线偏振光在双折射光纤中偏振态的演变</a:t>
              </a:r>
            </a:p>
          </p:txBody>
        </p:sp>
        <p:sp>
          <p:nvSpPr>
            <p:cNvPr id="25610" name="Line 9"/>
            <p:cNvSpPr>
              <a:spLocks noChangeShapeType="1"/>
            </p:cNvSpPr>
            <p:nvPr/>
          </p:nvSpPr>
          <p:spPr bwMode="auto">
            <a:xfrm flipH="1">
              <a:off x="1584" y="2784"/>
              <a:ext cx="11" cy="96"/>
            </a:xfrm>
            <a:prstGeom prst="line">
              <a:avLst/>
            </a:prstGeom>
            <a:noFill/>
            <a:ln w="28575">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 name="Line 10"/>
            <p:cNvSpPr>
              <a:spLocks noChangeShapeType="1"/>
            </p:cNvSpPr>
            <p:nvPr/>
          </p:nvSpPr>
          <p:spPr bwMode="auto">
            <a:xfrm>
              <a:off x="4608" y="1344"/>
              <a:ext cx="0" cy="1536"/>
            </a:xfrm>
            <a:prstGeom prst="line">
              <a:avLst/>
            </a:prstGeom>
            <a:noFill/>
            <a:ln w="28575">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2" name="Line 11"/>
            <p:cNvSpPr>
              <a:spLocks noChangeShapeType="1"/>
            </p:cNvSpPr>
            <p:nvPr/>
          </p:nvSpPr>
          <p:spPr bwMode="auto">
            <a:xfrm>
              <a:off x="1584" y="2832"/>
              <a:ext cx="3024" cy="0"/>
            </a:xfrm>
            <a:prstGeom prst="line">
              <a:avLst/>
            </a:prstGeom>
            <a:noFill/>
            <a:ln w="28575">
              <a:solidFill>
                <a:srgbClr val="FF00FF"/>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2492" name="Text Box 12"/>
            <p:cNvSpPr txBox="1">
              <a:spLocks noChangeArrowheads="1"/>
            </p:cNvSpPr>
            <p:nvPr/>
          </p:nvSpPr>
          <p:spPr bwMode="auto">
            <a:xfrm>
              <a:off x="2832" y="259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kumimoji="1" lang="zh-CN" altLang="en-US" sz="2400" b="1">
                  <a:solidFill>
                    <a:srgbClr val="FF00FF"/>
                  </a:solidFill>
                  <a:effectLst>
                    <a:outerShdw blurRad="38100" dist="38100" dir="2700000" algn="tl">
                      <a:srgbClr val="C0C0C0"/>
                    </a:outerShdw>
                  </a:effectLst>
                  <a:latin typeface="Tahoma" panose="020B0604030504040204" pitchFamily="34" charset="0"/>
                  <a:ea typeface="黑体" panose="02010609060101010101" pitchFamily="49" charset="-122"/>
                </a:rPr>
                <a:t>拍长</a:t>
              </a:r>
            </a:p>
          </p:txBody>
        </p:sp>
      </p:grpSp>
      <p:sp>
        <p:nvSpPr>
          <p:cNvPr id="25603" name="Rectangle 13"/>
          <p:cNvSpPr>
            <a:spLocks noChangeArrowheads="1"/>
          </p:cNvSpPr>
          <p:nvPr/>
        </p:nvSpPr>
        <p:spPr bwMode="white">
          <a:xfrm>
            <a:off x="2667000" y="457201"/>
            <a:ext cx="6288088"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latin typeface="Arial" panose="020B0604020202020204" pitchFamily="34" charset="0"/>
                <a:ea typeface="宋体" panose="02010600030101010101" pitchFamily="2" charset="-122"/>
              </a:rPr>
              <a:t>光纤中的</a:t>
            </a:r>
            <a:r>
              <a:rPr lang="zh-CN" altLang="en-US" sz="2400" b="1">
                <a:solidFill>
                  <a:schemeClr val="bg1"/>
                </a:solidFill>
                <a:latin typeface="Arial" panose="020B0604020202020204" pitchFamily="34" charset="0"/>
                <a:ea typeface="宋体" panose="02010600030101010101" pitchFamily="2" charset="-122"/>
              </a:rPr>
              <a:t>偏振和双折射</a:t>
            </a:r>
          </a:p>
        </p:txBody>
      </p:sp>
    </p:spTree>
    <p:extLst>
      <p:ext uri="{BB962C8B-B14F-4D97-AF65-F5344CB8AC3E}">
        <p14:creationId xmlns:p14="http://schemas.microsoft.com/office/powerpoint/2010/main" val="3784930493"/>
      </p:ext>
    </p:extLst>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626" name="Picture 6" descr="平行光入射平凸透镜凹凸不面几乎不产生球差"/>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341438"/>
            <a:ext cx="6096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7"/>
          <p:cNvSpPr>
            <a:spLocks noGrp="1" noRot="1" noChangeArrowheads="1"/>
          </p:cNvSpPr>
          <p:nvPr>
            <p:ph type="title"/>
          </p:nvPr>
        </p:nvSpPr>
        <p:spPr>
          <a:noFill/>
        </p:spPr>
        <p:txBody>
          <a:bodyPr/>
          <a:lstStyle/>
          <a:p>
            <a:pPr algn="l" eaLnBrk="1" hangingPunct="1"/>
            <a:r>
              <a:rPr lang="zh-CN" altLang="en-US" b="1"/>
              <a:t>球差（</a:t>
            </a:r>
            <a:r>
              <a:rPr lang="en-US" altLang="zh-CN" b="1"/>
              <a:t>Spherical Aberration</a:t>
            </a:r>
            <a:r>
              <a:rPr lang="zh-CN" altLang="en-US" b="1"/>
              <a:t>）</a:t>
            </a:r>
          </a:p>
        </p:txBody>
      </p:sp>
      <p:sp>
        <p:nvSpPr>
          <p:cNvPr id="26628" name="Text Box 8"/>
          <p:cNvSpPr txBox="1">
            <a:spLocks noChangeArrowheads="1"/>
          </p:cNvSpPr>
          <p:nvPr/>
        </p:nvSpPr>
        <p:spPr bwMode="auto">
          <a:xfrm>
            <a:off x="2424114" y="5589589"/>
            <a:ext cx="760015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tx1"/>
                </a:solidFill>
                <a:latin typeface="Arial" panose="020B0604020202020204" pitchFamily="34" charset="0"/>
                <a:ea typeface="隶书" panose="02010509060101010101" pitchFamily="49" charset="-122"/>
              </a:rPr>
              <a:t>平行光入射平凸透镜凸面几乎不产生球差</a:t>
            </a:r>
          </a:p>
        </p:txBody>
      </p:sp>
    </p:spTree>
    <p:extLst>
      <p:ext uri="{BB962C8B-B14F-4D97-AF65-F5344CB8AC3E}">
        <p14:creationId xmlns:p14="http://schemas.microsoft.com/office/powerpoint/2010/main" val="40504911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Text Box 2"/>
          <p:cNvSpPr txBox="1">
            <a:spLocks noChangeArrowheads="1"/>
          </p:cNvSpPr>
          <p:nvPr/>
        </p:nvSpPr>
        <p:spPr bwMode="auto">
          <a:xfrm>
            <a:off x="2057400" y="1219201"/>
            <a:ext cx="76962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defTabSz="998538">
              <a:defRPr>
                <a:solidFill>
                  <a:schemeClr val="tx1"/>
                </a:solidFill>
                <a:latin typeface="Arial" panose="020B0604020202020204" pitchFamily="34" charset="0"/>
              </a:defRPr>
            </a:lvl1pPr>
            <a:lvl2pPr algn="l" defTabSz="998538">
              <a:defRPr>
                <a:solidFill>
                  <a:schemeClr val="tx1"/>
                </a:solidFill>
                <a:latin typeface="Arial" panose="020B0604020202020204" pitchFamily="34" charset="0"/>
              </a:defRPr>
            </a:lvl2pPr>
            <a:lvl3pPr algn="l" defTabSz="998538">
              <a:defRPr>
                <a:solidFill>
                  <a:schemeClr val="tx1"/>
                </a:solidFill>
                <a:latin typeface="Arial" panose="020B0604020202020204" pitchFamily="34" charset="0"/>
              </a:defRPr>
            </a:lvl3pPr>
            <a:lvl4pPr algn="l" defTabSz="998538">
              <a:defRPr>
                <a:solidFill>
                  <a:schemeClr val="tx1"/>
                </a:solidFill>
                <a:latin typeface="Arial" panose="020B0604020202020204" pitchFamily="34" charset="0"/>
              </a:defRPr>
            </a:lvl4pPr>
            <a:lvl5pPr algn="l" defTabSz="998538">
              <a:defRPr>
                <a:solidFill>
                  <a:schemeClr val="tx1"/>
                </a:solidFill>
                <a:latin typeface="Arial" panose="020B0604020202020204" pitchFamily="34" charset="0"/>
              </a:defRPr>
            </a:lvl5pPr>
            <a:lvl6pPr defTabSz="998538" fontAlgn="base">
              <a:spcBef>
                <a:spcPct val="0"/>
              </a:spcBef>
              <a:spcAft>
                <a:spcPct val="0"/>
              </a:spcAft>
              <a:defRPr>
                <a:solidFill>
                  <a:schemeClr val="tx1"/>
                </a:solidFill>
                <a:latin typeface="Arial" panose="020B0604020202020204" pitchFamily="34" charset="0"/>
              </a:defRPr>
            </a:lvl6pPr>
            <a:lvl7pPr defTabSz="998538" fontAlgn="base">
              <a:spcBef>
                <a:spcPct val="0"/>
              </a:spcBef>
              <a:spcAft>
                <a:spcPct val="0"/>
              </a:spcAft>
              <a:defRPr>
                <a:solidFill>
                  <a:schemeClr val="tx1"/>
                </a:solidFill>
                <a:latin typeface="Arial" panose="020B0604020202020204" pitchFamily="34" charset="0"/>
              </a:defRPr>
            </a:lvl7pPr>
            <a:lvl8pPr defTabSz="998538" fontAlgn="base">
              <a:spcBef>
                <a:spcPct val="0"/>
              </a:spcBef>
              <a:spcAft>
                <a:spcPct val="0"/>
              </a:spcAft>
              <a:defRPr>
                <a:solidFill>
                  <a:schemeClr val="tx1"/>
                </a:solidFill>
                <a:latin typeface="Arial" panose="020B0604020202020204" pitchFamily="34" charset="0"/>
              </a:defRPr>
            </a:lvl8pPr>
            <a:lvl9pPr defTabSz="998538" fontAlgn="base">
              <a:spcBef>
                <a:spcPct val="0"/>
              </a:spcBef>
              <a:spcAft>
                <a:spcPct val="0"/>
              </a:spcAft>
              <a:defRPr>
                <a:solidFill>
                  <a:schemeClr val="tx1"/>
                </a:solidFill>
                <a:latin typeface="Arial" panose="020B0604020202020204" pitchFamily="34" charset="0"/>
              </a:defRPr>
            </a:lvl9pPr>
          </a:lstStyle>
          <a:p>
            <a:pPr>
              <a:spcBef>
                <a:spcPct val="50000"/>
              </a:spcBef>
              <a:defRPr/>
            </a:pPr>
            <a:r>
              <a:rPr kumimoji="1" lang="zh-CN" altLang="en-US" sz="2400">
                <a:solidFill>
                  <a:srgbClr val="FFFF00"/>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kumimoji="1" lang="zh-CN" altLang="en-US" sz="2800" b="1">
                <a:latin typeface="宋体" panose="02010600030101010101" pitchFamily="2" charset="-122"/>
                <a:ea typeface="宋体" panose="02010600030101010101" pitchFamily="2" charset="-122"/>
              </a:rPr>
              <a:t>在理想的单模光纤中，基模是由两个相互垂直的简并偏振模组成。如果由于某种因素使这两个偏振模有不同的群速度，出纤后两偏振模的迭加使得信号脉冲展宽，从而形成偏振模色散。</a:t>
            </a:r>
            <a:endParaRPr kumimoji="1" lang="zh-CN" altLang="en-US" sz="2400">
              <a:latin typeface="宋体" panose="02010600030101010101" pitchFamily="2" charset="-122"/>
              <a:ea typeface="宋体" panose="02010600030101010101" pitchFamily="2" charset="-122"/>
            </a:endParaRPr>
          </a:p>
        </p:txBody>
      </p:sp>
      <p:sp>
        <p:nvSpPr>
          <p:cNvPr id="1173507" name="Rectangle 3"/>
          <p:cNvSpPr>
            <a:spLocks noChangeArrowheads="1"/>
          </p:cNvSpPr>
          <p:nvPr/>
        </p:nvSpPr>
        <p:spPr bwMode="auto">
          <a:xfrm>
            <a:off x="1828801" y="6140451"/>
            <a:ext cx="43220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eaLnBrk="1" hangingPunct="1">
              <a:defRPr/>
            </a:pPr>
            <a:r>
              <a:rPr kumimoji="1" lang="zh-CN" altLang="en-US" sz="3600" b="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偏振模色散</a:t>
            </a:r>
            <a:r>
              <a:rPr kumimoji="1" lang="en-US" altLang="zh-CN" sz="3600" b="1">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(PMD)</a:t>
            </a:r>
          </a:p>
        </p:txBody>
      </p:sp>
      <p:pic>
        <p:nvPicPr>
          <p:cNvPr id="26628" name="Picture 4" descr="w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3124201"/>
            <a:ext cx="51054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3509" name="Text Box 5"/>
          <p:cNvSpPr txBox="1">
            <a:spLocks noChangeArrowheads="1"/>
          </p:cNvSpPr>
          <p:nvPr/>
        </p:nvSpPr>
        <p:spPr bwMode="auto">
          <a:xfrm>
            <a:off x="4419600" y="5715001"/>
            <a:ext cx="3048000" cy="396875"/>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kumimoji="1" lang="zh-CN" altLang="en-US" sz="20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49" charset="-122"/>
              </a:rPr>
              <a:t>单模光纤中的偏振模色散</a:t>
            </a:r>
            <a:endParaRPr kumimoji="1" lang="zh-CN" altLang="en-US" sz="2400">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49" charset="-122"/>
            </a:endParaRPr>
          </a:p>
        </p:txBody>
      </p:sp>
      <p:sp>
        <p:nvSpPr>
          <p:cNvPr id="26630" name="Rectangle 6"/>
          <p:cNvSpPr>
            <a:spLocks noChangeArrowheads="1"/>
          </p:cNvSpPr>
          <p:nvPr/>
        </p:nvSpPr>
        <p:spPr bwMode="white">
          <a:xfrm>
            <a:off x="2667000" y="457201"/>
            <a:ext cx="6288088"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chemeClr val="bg1"/>
                </a:solidFill>
                <a:latin typeface="Arial" panose="020B0604020202020204" pitchFamily="34" charset="0"/>
                <a:ea typeface="宋体" panose="02010600030101010101" pitchFamily="2" charset="-122"/>
              </a:rPr>
              <a:t>光纤中的</a:t>
            </a:r>
            <a:r>
              <a:rPr lang="zh-CN" altLang="en-US" sz="2400" b="1">
                <a:solidFill>
                  <a:schemeClr val="bg1"/>
                </a:solidFill>
                <a:latin typeface="Arial" panose="020B0604020202020204" pitchFamily="34" charset="0"/>
                <a:ea typeface="宋体" panose="02010600030101010101" pitchFamily="2" charset="-122"/>
              </a:rPr>
              <a:t>偏振和双折射</a:t>
            </a:r>
          </a:p>
        </p:txBody>
      </p:sp>
    </p:spTree>
    <p:extLst>
      <p:ext uri="{BB962C8B-B14F-4D97-AF65-F5344CB8AC3E}">
        <p14:creationId xmlns:p14="http://schemas.microsoft.com/office/powerpoint/2010/main" val="2165320410"/>
      </p:ext>
    </p:extLst>
  </p:cSld>
  <p:clrMapOvr>
    <a:masterClrMapping/>
  </p:clrMapOvr>
  <p:transition>
    <p:blinds dir="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38338" y="273139"/>
            <a:ext cx="7964488" cy="664120"/>
          </a:xfrm>
        </p:spPr>
        <p:style>
          <a:lnRef idx="1">
            <a:schemeClr val="accent6"/>
          </a:lnRef>
          <a:fillRef idx="3">
            <a:schemeClr val="accent6"/>
          </a:fillRef>
          <a:effectRef idx="2">
            <a:schemeClr val="accent6"/>
          </a:effectRef>
          <a:fontRef idx="minor">
            <a:schemeClr val="lt1"/>
          </a:fontRef>
        </p:style>
        <p:txBody>
          <a:bodyPr>
            <a:noAutofit/>
          </a:bodyPr>
          <a:lstStyle/>
          <a:p>
            <a:pPr eaLnBrk="1" hangingPunct="1"/>
            <a:r>
              <a:rPr lang="en-US" altLang="zh-CN" sz="4000" dirty="0" err="1">
                <a:ea typeface="宋体" panose="02010600030101010101" pitchFamily="2" charset="-122"/>
              </a:rPr>
              <a:t>光纤中的非线性光学效应</a:t>
            </a:r>
            <a:r>
              <a:rPr lang="en-US" altLang="zh-CN" sz="4000" dirty="0">
                <a:ea typeface="宋体" panose="02010600030101010101" pitchFamily="2" charset="-122"/>
              </a:rPr>
              <a:t>—</a:t>
            </a:r>
            <a:r>
              <a:rPr lang="en-US" altLang="zh-CN" sz="4000" dirty="0" err="1">
                <a:ea typeface="宋体" panose="02010600030101010101" pitchFamily="2" charset="-122"/>
              </a:rPr>
              <a:t>光孤子</a:t>
            </a:r>
            <a:endParaRPr lang="zh-CN" altLang="en-US" sz="4000" dirty="0">
              <a:ea typeface="宋体" panose="02010600030101010101" pitchFamily="2" charset="-122"/>
            </a:endParaRPr>
          </a:p>
        </p:txBody>
      </p:sp>
      <p:grpSp>
        <p:nvGrpSpPr>
          <p:cNvPr id="29712" name="Group 4"/>
          <p:cNvGrpSpPr>
            <a:grpSpLocks/>
          </p:cNvGrpSpPr>
          <p:nvPr/>
        </p:nvGrpSpPr>
        <p:grpSpPr bwMode="auto">
          <a:xfrm>
            <a:off x="2362201" y="1066801"/>
            <a:ext cx="7142163" cy="1736725"/>
            <a:chOff x="528" y="816"/>
            <a:chExt cx="4499" cy="1094"/>
          </a:xfrm>
        </p:grpSpPr>
        <p:graphicFrame>
          <p:nvGraphicFramePr>
            <p:cNvPr id="29718" name="Object 5"/>
            <p:cNvGraphicFramePr>
              <a:graphicFrameLocks noChangeAspect="1"/>
            </p:cNvGraphicFramePr>
            <p:nvPr/>
          </p:nvGraphicFramePr>
          <p:xfrm>
            <a:off x="685" y="1527"/>
            <a:ext cx="4342" cy="383"/>
          </p:xfrm>
          <a:graphic>
            <a:graphicData uri="http://schemas.openxmlformats.org/presentationml/2006/ole">
              <mc:AlternateContent xmlns:mc="http://schemas.openxmlformats.org/markup-compatibility/2006">
                <mc:Choice xmlns:v="urn:schemas-microsoft-com:vml" Requires="v">
                  <p:oleObj spid="_x0000_s79904" name="Equation" r:id="rId5" imgW="2730500" imgH="241300" progId="Equation.DSMT4">
                    <p:embed/>
                  </p:oleObj>
                </mc:Choice>
                <mc:Fallback>
                  <p:oleObj name="Equation" r:id="rId5" imgW="27305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 y="1527"/>
                          <a:ext cx="4342"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719" name="Group 6"/>
            <p:cNvGrpSpPr>
              <a:grpSpLocks/>
            </p:cNvGrpSpPr>
            <p:nvPr/>
          </p:nvGrpSpPr>
          <p:grpSpPr bwMode="auto">
            <a:xfrm>
              <a:off x="528" y="816"/>
              <a:ext cx="4188" cy="617"/>
              <a:chOff x="672" y="824"/>
              <a:chExt cx="4188" cy="617"/>
            </a:xfrm>
          </p:grpSpPr>
          <p:sp>
            <p:nvSpPr>
              <p:cNvPr id="29720" name="Text Box 7"/>
              <p:cNvSpPr txBox="1">
                <a:spLocks noChangeArrowheads="1"/>
              </p:cNvSpPr>
              <p:nvPr/>
            </p:nvSpPr>
            <p:spPr bwMode="auto">
              <a:xfrm>
                <a:off x="672" y="824"/>
                <a:ext cx="4188" cy="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lnSpc>
                    <a:spcPct val="120000"/>
                  </a:lnSpc>
                </a:pPr>
                <a:r>
                  <a:rPr lang="zh-CN" altLang="en-US" sz="2400" dirty="0">
                    <a:solidFill>
                      <a:schemeClr val="tx2"/>
                    </a:solidFill>
                    <a:ea typeface="宋体" panose="02010600030101010101" pitchFamily="2" charset="-122"/>
                  </a:rPr>
                  <a:t>光与物质相互作用时，在光场的作用下，介质的</a:t>
                </a:r>
              </a:p>
              <a:p>
                <a:pPr algn="l" eaLnBrk="1" hangingPunct="1">
                  <a:lnSpc>
                    <a:spcPct val="120000"/>
                  </a:lnSpc>
                </a:pPr>
                <a:r>
                  <a:rPr lang="zh-CN" altLang="en-US" sz="2400" dirty="0">
                    <a:solidFill>
                      <a:schemeClr val="tx2"/>
                    </a:solidFill>
                    <a:ea typeface="宋体" panose="02010600030101010101" pitchFamily="2" charset="-122"/>
                  </a:rPr>
                  <a:t>电极化强度矢量   可以写作：</a:t>
                </a:r>
              </a:p>
            </p:txBody>
          </p:sp>
          <p:graphicFrame>
            <p:nvGraphicFramePr>
              <p:cNvPr id="29721" name="Object 8"/>
              <p:cNvGraphicFramePr>
                <a:graphicFrameLocks noChangeAspect="1"/>
              </p:cNvGraphicFramePr>
              <p:nvPr/>
            </p:nvGraphicFramePr>
            <p:xfrm>
              <a:off x="2064" y="1131"/>
              <a:ext cx="216" cy="234"/>
            </p:xfrm>
            <a:graphic>
              <a:graphicData uri="http://schemas.openxmlformats.org/presentationml/2006/ole">
                <mc:AlternateContent xmlns:mc="http://schemas.openxmlformats.org/markup-compatibility/2006">
                  <mc:Choice xmlns:v="urn:schemas-microsoft-com:vml" Requires="v">
                    <p:oleObj spid="_x0000_s79905" name="Equation" r:id="rId7" imgW="152268" imgH="164957" progId="Equation.DSMT4">
                      <p:embed/>
                    </p:oleObj>
                  </mc:Choice>
                  <mc:Fallback>
                    <p:oleObj name="Equation" r:id="rId7" imgW="152268"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4" y="1131"/>
                            <a:ext cx="216"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176590" name="Group 14"/>
          <p:cNvGrpSpPr>
            <a:grpSpLocks/>
          </p:cNvGrpSpPr>
          <p:nvPr/>
        </p:nvGrpSpPr>
        <p:grpSpPr bwMode="auto">
          <a:xfrm>
            <a:off x="1784350" y="3810001"/>
            <a:ext cx="6750050" cy="519113"/>
            <a:chOff x="240" y="2457"/>
            <a:chExt cx="4252" cy="327"/>
          </a:xfrm>
        </p:grpSpPr>
        <p:sp>
          <p:nvSpPr>
            <p:cNvPr id="29710" name="Text Box 15"/>
            <p:cNvSpPr txBox="1">
              <a:spLocks noChangeArrowheads="1"/>
            </p:cNvSpPr>
            <p:nvPr/>
          </p:nvSpPr>
          <p:spPr bwMode="auto">
            <a:xfrm>
              <a:off x="240" y="2496"/>
              <a:ext cx="35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对于分子结构对称的介质，（如</a:t>
              </a:r>
              <a:r>
                <a:rPr lang="en-US" altLang="zh-CN" sz="2400">
                  <a:solidFill>
                    <a:schemeClr val="tx2"/>
                  </a:solidFill>
                  <a:ea typeface="宋体" panose="02010600030101010101" pitchFamily="2" charset="-122"/>
                </a:rPr>
                <a:t>SiO</a:t>
              </a:r>
              <a:r>
                <a:rPr lang="en-US" altLang="zh-CN" sz="2400" baseline="-25000">
                  <a:solidFill>
                    <a:schemeClr val="tx2"/>
                  </a:solidFill>
                  <a:ea typeface="宋体" panose="02010600030101010101" pitchFamily="2" charset="-122"/>
                </a:rPr>
                <a:t>2</a:t>
              </a:r>
              <a:r>
                <a:rPr lang="zh-CN" altLang="en-US" sz="2400">
                  <a:solidFill>
                    <a:schemeClr val="tx2"/>
                  </a:solidFill>
                  <a:ea typeface="宋体" panose="02010600030101010101" pitchFamily="2" charset="-122"/>
                </a:rPr>
                <a:t>），</a:t>
              </a:r>
              <a:endParaRPr lang="en-US" altLang="zh-CN" sz="2400">
                <a:solidFill>
                  <a:schemeClr val="tx2"/>
                </a:solidFill>
                <a:ea typeface="宋体" panose="02010600030101010101" pitchFamily="2" charset="-122"/>
              </a:endParaRPr>
            </a:p>
          </p:txBody>
        </p:sp>
        <p:graphicFrame>
          <p:nvGraphicFramePr>
            <p:cNvPr id="29711" name="Object 16"/>
            <p:cNvGraphicFramePr>
              <a:graphicFrameLocks noChangeAspect="1"/>
            </p:cNvGraphicFramePr>
            <p:nvPr/>
          </p:nvGraphicFramePr>
          <p:xfrm>
            <a:off x="3709" y="2457"/>
            <a:ext cx="783" cy="327"/>
          </p:xfrm>
          <a:graphic>
            <a:graphicData uri="http://schemas.openxmlformats.org/presentationml/2006/ole">
              <mc:AlternateContent xmlns:mc="http://schemas.openxmlformats.org/markup-compatibility/2006">
                <mc:Choice xmlns:v="urn:schemas-microsoft-com:vml" Requires="v">
                  <p:oleObj spid="_x0000_s79906" name="Equation" r:id="rId9" imgW="545863" imgH="228501" progId="Equation.DSMT4">
                    <p:embed/>
                  </p:oleObj>
                </mc:Choice>
                <mc:Fallback>
                  <p:oleObj name="Equation" r:id="rId9" imgW="545863"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9" y="2457"/>
                          <a:ext cx="78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76593" name="Group 17"/>
          <p:cNvGrpSpPr>
            <a:grpSpLocks/>
          </p:cNvGrpSpPr>
          <p:nvPr/>
        </p:nvGrpSpPr>
        <p:grpSpPr bwMode="auto">
          <a:xfrm>
            <a:off x="1938338" y="4481513"/>
            <a:ext cx="8653462" cy="1447800"/>
            <a:chOff x="261" y="3120"/>
            <a:chExt cx="5451" cy="912"/>
          </a:xfrm>
        </p:grpSpPr>
        <p:grpSp>
          <p:nvGrpSpPr>
            <p:cNvPr id="29704" name="Group 18"/>
            <p:cNvGrpSpPr>
              <a:grpSpLocks/>
            </p:cNvGrpSpPr>
            <p:nvPr/>
          </p:nvGrpSpPr>
          <p:grpSpPr bwMode="auto">
            <a:xfrm>
              <a:off x="432" y="3120"/>
              <a:ext cx="4608" cy="524"/>
              <a:chOff x="432" y="3120"/>
              <a:chExt cx="4608" cy="524"/>
            </a:xfrm>
          </p:grpSpPr>
          <p:graphicFrame>
            <p:nvGraphicFramePr>
              <p:cNvPr id="29708" name="Object 19"/>
              <p:cNvGraphicFramePr>
                <a:graphicFrameLocks noChangeAspect="1"/>
              </p:cNvGraphicFramePr>
              <p:nvPr/>
            </p:nvGraphicFramePr>
            <p:xfrm>
              <a:off x="2158" y="3120"/>
              <a:ext cx="2882" cy="524"/>
            </p:xfrm>
            <a:graphic>
              <a:graphicData uri="http://schemas.openxmlformats.org/presentationml/2006/ole">
                <mc:AlternateContent xmlns:mc="http://schemas.openxmlformats.org/markup-compatibility/2006">
                  <mc:Choice xmlns:v="urn:schemas-microsoft-com:vml" Requires="v">
                    <p:oleObj spid="_x0000_s79907" name="Equation" r:id="rId11" imgW="1536700" imgH="279400" progId="Equation.DSMT4">
                      <p:embed/>
                    </p:oleObj>
                  </mc:Choice>
                  <mc:Fallback>
                    <p:oleObj name="Equation" r:id="rId11" imgW="1536700" imgH="2794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8" y="3120"/>
                            <a:ext cx="2882" cy="5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9" name="Text Box 20"/>
              <p:cNvSpPr txBox="1">
                <a:spLocks noChangeArrowheads="1"/>
              </p:cNvSpPr>
              <p:nvPr/>
            </p:nvSpPr>
            <p:spPr bwMode="auto">
              <a:xfrm>
                <a:off x="432" y="3212"/>
                <a:ext cx="18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光纤折射率可写作：</a:t>
                </a:r>
              </a:p>
            </p:txBody>
          </p:sp>
        </p:grpSp>
        <p:grpSp>
          <p:nvGrpSpPr>
            <p:cNvPr id="29705" name="Group 21"/>
            <p:cNvGrpSpPr>
              <a:grpSpLocks/>
            </p:cNvGrpSpPr>
            <p:nvPr/>
          </p:nvGrpSpPr>
          <p:grpSpPr bwMode="auto">
            <a:xfrm>
              <a:off x="261" y="3696"/>
              <a:ext cx="5451" cy="336"/>
              <a:chOff x="-384" y="3888"/>
              <a:chExt cx="5451" cy="336"/>
            </a:xfrm>
          </p:grpSpPr>
          <p:sp>
            <p:nvSpPr>
              <p:cNvPr id="29706" name="Rectangle 22"/>
              <p:cNvSpPr>
                <a:spLocks noChangeArrowheads="1"/>
              </p:cNvSpPr>
              <p:nvPr/>
            </p:nvSpPr>
            <p:spPr bwMode="auto">
              <a:xfrm>
                <a:off x="-384" y="3936"/>
                <a:ext cx="54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CC00CC"/>
                    </a:solidFill>
                    <a:ea typeface="宋体" panose="02010600030101010101" pitchFamily="2" charset="-122"/>
                  </a:rPr>
                  <a:t>其中</a:t>
                </a:r>
                <a:r>
                  <a:rPr lang="en-US" altLang="zh-CN" sz="2400">
                    <a:ea typeface="宋体" panose="02010600030101010101" pitchFamily="2" charset="-122"/>
                  </a:rPr>
                  <a:t>n</a:t>
                </a:r>
                <a:r>
                  <a:rPr lang="en-US" altLang="zh-CN" sz="2400" baseline="-25000">
                    <a:ea typeface="宋体" panose="02010600030101010101" pitchFamily="2" charset="-122"/>
                  </a:rPr>
                  <a:t>0</a:t>
                </a:r>
                <a:r>
                  <a:rPr lang="zh-CN" altLang="en-US" sz="2400">
                    <a:solidFill>
                      <a:srgbClr val="CC00CC"/>
                    </a:solidFill>
                    <a:ea typeface="宋体" panose="02010600030101010101" pitchFamily="2" charset="-122"/>
                  </a:rPr>
                  <a:t>为光纤的线性折射率，</a:t>
                </a:r>
                <a:r>
                  <a:rPr lang="en-US" altLang="zh-CN" sz="2400">
                    <a:ea typeface="宋体" panose="02010600030101010101" pitchFamily="2" charset="-122"/>
                  </a:rPr>
                  <a:t>n</a:t>
                </a:r>
                <a:r>
                  <a:rPr lang="en-US" altLang="zh-CN" sz="2400" baseline="-25000">
                    <a:ea typeface="宋体" panose="02010600030101010101" pitchFamily="2" charset="-122"/>
                  </a:rPr>
                  <a:t>2</a:t>
                </a:r>
                <a:r>
                  <a:rPr lang="zh-CN" altLang="en-US" sz="2400">
                    <a:solidFill>
                      <a:srgbClr val="CC00CC"/>
                    </a:solidFill>
                    <a:ea typeface="宋体" panose="02010600030101010101" pitchFamily="2" charset="-122"/>
                  </a:rPr>
                  <a:t>为与       相关的非线性折射率。</a:t>
                </a:r>
              </a:p>
            </p:txBody>
          </p:sp>
          <p:graphicFrame>
            <p:nvGraphicFramePr>
              <p:cNvPr id="29707" name="Object 23"/>
              <p:cNvGraphicFramePr>
                <a:graphicFrameLocks noChangeAspect="1"/>
              </p:cNvGraphicFramePr>
              <p:nvPr/>
            </p:nvGraphicFramePr>
            <p:xfrm>
              <a:off x="2736" y="3888"/>
              <a:ext cx="382" cy="327"/>
            </p:xfrm>
            <a:graphic>
              <a:graphicData uri="http://schemas.openxmlformats.org/presentationml/2006/ole">
                <mc:AlternateContent xmlns:mc="http://schemas.openxmlformats.org/markup-compatibility/2006">
                  <mc:Choice xmlns:v="urn:schemas-microsoft-com:vml" Requires="v">
                    <p:oleObj spid="_x0000_s79908" name="Equation" r:id="rId13" imgW="266584" imgH="228501" progId="Equation.DSMT4">
                      <p:embed/>
                    </p:oleObj>
                  </mc:Choice>
                  <mc:Fallback>
                    <p:oleObj name="Equation" r:id="rId13" imgW="266584"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6" y="3888"/>
                            <a:ext cx="3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176600" name="AutoShape 24"/>
          <p:cNvSpPr>
            <a:spLocks noChangeArrowheads="1"/>
          </p:cNvSpPr>
          <p:nvPr/>
        </p:nvSpPr>
        <p:spPr bwMode="auto">
          <a:xfrm>
            <a:off x="8915400" y="3871913"/>
            <a:ext cx="1676400" cy="533400"/>
          </a:xfrm>
          <a:prstGeom prst="wedgeRectCallout">
            <a:avLst>
              <a:gd name="adj1" fmla="val -40907"/>
              <a:gd name="adj2" fmla="val 107144"/>
            </a:avLst>
          </a:prstGeom>
          <a:solidFill>
            <a:srgbClr val="00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克尔效应</a:t>
            </a:r>
          </a:p>
        </p:txBody>
      </p:sp>
      <p:sp>
        <p:nvSpPr>
          <p:cNvPr id="1176601" name="Text Box 25"/>
          <p:cNvSpPr txBox="1">
            <a:spLocks noChangeArrowheads="1"/>
          </p:cNvSpPr>
          <p:nvPr/>
        </p:nvSpPr>
        <p:spPr bwMode="auto">
          <a:xfrm>
            <a:off x="2863850" y="6080126"/>
            <a:ext cx="628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000">
                <a:solidFill>
                  <a:srgbClr val="FF0000"/>
                </a:solidFill>
                <a:ea typeface="黑体" panose="02010609060101010101" pitchFamily="49" charset="-122"/>
              </a:rPr>
              <a:t>注：此处为简单起见，将电极化矢量和电场写成标量，</a:t>
            </a:r>
          </a:p>
          <a:p>
            <a:pPr eaLnBrk="1" hangingPunct="1"/>
            <a:r>
              <a:rPr lang="zh-CN" altLang="en-US" sz="2000">
                <a:solidFill>
                  <a:srgbClr val="FF0000"/>
                </a:solidFill>
                <a:ea typeface="黑体" panose="02010609060101010101" pitchFamily="49" charset="-122"/>
              </a:rPr>
              <a:t>严格理论请参看非线性光学有关参考书。</a:t>
            </a:r>
          </a:p>
        </p:txBody>
      </p:sp>
      <p:grpSp>
        <p:nvGrpSpPr>
          <p:cNvPr id="7" name="组合 6"/>
          <p:cNvGrpSpPr/>
          <p:nvPr/>
        </p:nvGrpSpPr>
        <p:grpSpPr>
          <a:xfrm>
            <a:off x="2363788" y="3124201"/>
            <a:ext cx="7466012" cy="461665"/>
            <a:chOff x="839788" y="3124200"/>
            <a:chExt cx="7466012" cy="461665"/>
          </a:xfrm>
        </p:grpSpPr>
        <p:sp>
          <p:nvSpPr>
            <p:cNvPr id="29714" name="Rectangle 10"/>
            <p:cNvSpPr>
              <a:spLocks noChangeArrowheads="1"/>
            </p:cNvSpPr>
            <p:nvPr/>
          </p:nvSpPr>
          <p:spPr bwMode="auto">
            <a:xfrm>
              <a:off x="839788" y="31242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CC00CC"/>
                  </a:solidFill>
                  <a:ea typeface="宋体" panose="02010600030101010101" pitchFamily="2" charset="-122"/>
                </a:rPr>
                <a:t>其中</a:t>
              </a:r>
            </a:p>
          </p:txBody>
        </p:sp>
        <p:sp>
          <p:nvSpPr>
            <p:cNvPr id="29716" name="Rectangle 12"/>
            <p:cNvSpPr>
              <a:spLocks noChangeArrowheads="1"/>
            </p:cNvSpPr>
            <p:nvPr/>
          </p:nvSpPr>
          <p:spPr bwMode="auto">
            <a:xfrm>
              <a:off x="3883058" y="3124200"/>
              <a:ext cx="22589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dirty="0">
                  <a:solidFill>
                    <a:srgbClr val="CC00CC"/>
                  </a:solidFill>
                  <a:ea typeface="宋体" panose="02010600030101010101" pitchFamily="2" charset="-122"/>
                </a:rPr>
                <a:t>为 </a:t>
              </a:r>
              <a:r>
                <a:rPr lang="en-US" altLang="zh-CN" sz="2400" i="1" dirty="0">
                  <a:solidFill>
                    <a:srgbClr val="CC00CC"/>
                  </a:solidFill>
                  <a:latin typeface="Calibri" panose="020F0502020204030204" pitchFamily="34" charset="0"/>
                  <a:ea typeface="宋体" panose="02010600030101010101" pitchFamily="2" charset="-122"/>
                  <a:cs typeface="Calibri" panose="020F0502020204030204" pitchFamily="34" charset="0"/>
                </a:rPr>
                <a:t>j </a:t>
              </a:r>
              <a:r>
                <a:rPr lang="zh-CN" altLang="en-US" sz="2400" dirty="0">
                  <a:solidFill>
                    <a:srgbClr val="CC00CC"/>
                  </a:solidFill>
                  <a:ea typeface="宋体" panose="02010600030101010101" pitchFamily="2" charset="-122"/>
                </a:rPr>
                <a:t>阶极化率，</a:t>
              </a:r>
            </a:p>
          </p:txBody>
        </p:sp>
        <p:pic>
          <p:nvPicPr>
            <p:cNvPr id="4" name="图片 3"/>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5921040" y="3178990"/>
              <a:ext cx="2384760" cy="277333"/>
            </a:xfrm>
            <a:prstGeom prst="rect">
              <a:avLst/>
            </a:prstGeom>
          </p:spPr>
        </p:pic>
        <p:pic>
          <p:nvPicPr>
            <p:cNvPr id="6" name="图片 5"/>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729209" y="3233134"/>
              <a:ext cx="2147046" cy="251429"/>
            </a:xfrm>
            <a:prstGeom prst="rect">
              <a:avLst/>
            </a:prstGeom>
          </p:spPr>
        </p:pic>
      </p:grpSp>
    </p:spTree>
    <p:extLst>
      <p:ext uri="{BB962C8B-B14F-4D97-AF65-F5344CB8AC3E}">
        <p14:creationId xmlns:p14="http://schemas.microsoft.com/office/powerpoint/2010/main" val="184412553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176590"/>
                                        </p:tgtEl>
                                        <p:attrNameLst>
                                          <p:attrName>style.visibility</p:attrName>
                                        </p:attrNameLst>
                                      </p:cBhvr>
                                      <p:to>
                                        <p:strVal val="visible"/>
                                      </p:to>
                                    </p:set>
                                    <p:anim calcmode="lin" valueType="num">
                                      <p:cBhvr additive="base">
                                        <p:cTn id="7" dur="500" fill="hold"/>
                                        <p:tgtEl>
                                          <p:spTgt spid="1176590"/>
                                        </p:tgtEl>
                                        <p:attrNameLst>
                                          <p:attrName>ppt_x</p:attrName>
                                        </p:attrNameLst>
                                      </p:cBhvr>
                                      <p:tavLst>
                                        <p:tav tm="0">
                                          <p:val>
                                            <p:strVal val="1+#ppt_w/2"/>
                                          </p:val>
                                        </p:tav>
                                        <p:tav tm="100000">
                                          <p:val>
                                            <p:strVal val="#ppt_x"/>
                                          </p:val>
                                        </p:tav>
                                      </p:tavLst>
                                    </p:anim>
                                    <p:anim calcmode="lin" valueType="num">
                                      <p:cBhvr additive="base">
                                        <p:cTn id="8" dur="500" fill="hold"/>
                                        <p:tgtEl>
                                          <p:spTgt spid="11765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176593"/>
                                        </p:tgtEl>
                                        <p:attrNameLst>
                                          <p:attrName>style.visibility</p:attrName>
                                        </p:attrNameLst>
                                      </p:cBhvr>
                                      <p:to>
                                        <p:strVal val="visible"/>
                                      </p:to>
                                    </p:set>
                                    <p:anim calcmode="lin" valueType="num">
                                      <p:cBhvr additive="base">
                                        <p:cTn id="13" dur="500" fill="hold"/>
                                        <p:tgtEl>
                                          <p:spTgt spid="1176593"/>
                                        </p:tgtEl>
                                        <p:attrNameLst>
                                          <p:attrName>ppt_x</p:attrName>
                                        </p:attrNameLst>
                                      </p:cBhvr>
                                      <p:tavLst>
                                        <p:tav tm="0">
                                          <p:val>
                                            <p:strVal val="1+#ppt_w/2"/>
                                          </p:val>
                                        </p:tav>
                                        <p:tav tm="100000">
                                          <p:val>
                                            <p:strVal val="#ppt_x"/>
                                          </p:val>
                                        </p:tav>
                                      </p:tavLst>
                                    </p:anim>
                                    <p:anim calcmode="lin" valueType="num">
                                      <p:cBhvr additive="base">
                                        <p:cTn id="14" dur="500" fill="hold"/>
                                        <p:tgtEl>
                                          <p:spTgt spid="117659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176600"/>
                                        </p:tgtEl>
                                        <p:attrNameLst>
                                          <p:attrName>style.visibility</p:attrName>
                                        </p:attrNameLst>
                                      </p:cBhvr>
                                      <p:to>
                                        <p:strVal val="visible"/>
                                      </p:to>
                                    </p:set>
                                    <p:animEffect transition="in" filter="dissolve">
                                      <p:cBhvr>
                                        <p:cTn id="19" dur="500"/>
                                        <p:tgtEl>
                                          <p:spTgt spid="117660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76601"/>
                                        </p:tgtEl>
                                        <p:attrNameLst>
                                          <p:attrName>style.visibility</p:attrName>
                                        </p:attrNameLst>
                                      </p:cBhvr>
                                      <p:to>
                                        <p:strVal val="visible"/>
                                      </p:to>
                                    </p:set>
                                    <p:anim calcmode="lin" valueType="num">
                                      <p:cBhvr additive="base">
                                        <p:cTn id="24" dur="500" fill="hold"/>
                                        <p:tgtEl>
                                          <p:spTgt spid="1176601"/>
                                        </p:tgtEl>
                                        <p:attrNameLst>
                                          <p:attrName>ppt_x</p:attrName>
                                        </p:attrNameLst>
                                      </p:cBhvr>
                                      <p:tavLst>
                                        <p:tav tm="0">
                                          <p:val>
                                            <p:strVal val="#ppt_x"/>
                                          </p:val>
                                        </p:tav>
                                        <p:tav tm="100000">
                                          <p:val>
                                            <p:strVal val="#ppt_x"/>
                                          </p:val>
                                        </p:tav>
                                      </p:tavLst>
                                    </p:anim>
                                    <p:anim calcmode="lin" valueType="num">
                                      <p:cBhvr additive="base">
                                        <p:cTn id="25" dur="500" fill="hold"/>
                                        <p:tgtEl>
                                          <p:spTgt spid="11766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6600" grpId="0" animBg="1"/>
      <p:bldP spid="117660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823945" y="258646"/>
            <a:ext cx="8443459" cy="677127"/>
          </a:xfrm>
        </p:spPr>
        <p:style>
          <a:lnRef idx="0">
            <a:schemeClr val="accent6"/>
          </a:lnRef>
          <a:fillRef idx="3">
            <a:schemeClr val="accent6"/>
          </a:fillRef>
          <a:effectRef idx="3">
            <a:schemeClr val="accent6"/>
          </a:effectRef>
          <a:fontRef idx="minor">
            <a:schemeClr val="lt1"/>
          </a:fontRef>
        </p:style>
        <p:txBody>
          <a:bodyPr>
            <a:normAutofit fontScale="90000"/>
          </a:bodyPr>
          <a:lstStyle/>
          <a:p>
            <a:pPr eaLnBrk="1" hangingPunct="1"/>
            <a:r>
              <a:rPr lang="en-US" altLang="zh-CN" dirty="0" err="1">
                <a:ea typeface="宋体" panose="02010600030101010101" pitchFamily="2" charset="-122"/>
              </a:rPr>
              <a:t>光纤中的非线性光学效应</a:t>
            </a:r>
            <a:r>
              <a:rPr lang="en-US" altLang="zh-CN" dirty="0">
                <a:ea typeface="宋体" panose="02010600030101010101" pitchFamily="2" charset="-122"/>
              </a:rPr>
              <a:t>—</a:t>
            </a:r>
            <a:r>
              <a:rPr lang="en-US" altLang="zh-CN" dirty="0" err="1">
                <a:ea typeface="宋体" panose="02010600030101010101" pitchFamily="2" charset="-122"/>
              </a:rPr>
              <a:t>光孤子</a:t>
            </a:r>
            <a:endParaRPr lang="zh-CN" altLang="en-US" dirty="0">
              <a:ea typeface="宋体" panose="02010600030101010101" pitchFamily="2" charset="-122"/>
            </a:endParaRPr>
          </a:p>
        </p:txBody>
      </p:sp>
      <p:grpSp>
        <p:nvGrpSpPr>
          <p:cNvPr id="30723" name="Group 3"/>
          <p:cNvGrpSpPr>
            <a:grpSpLocks/>
          </p:cNvGrpSpPr>
          <p:nvPr/>
        </p:nvGrpSpPr>
        <p:grpSpPr bwMode="auto">
          <a:xfrm>
            <a:off x="2330450" y="1219200"/>
            <a:ext cx="7499350" cy="990600"/>
            <a:chOff x="220" y="864"/>
            <a:chExt cx="4724" cy="624"/>
          </a:xfrm>
        </p:grpSpPr>
        <p:sp>
          <p:nvSpPr>
            <p:cNvPr id="30728" name="Text Box 4"/>
            <p:cNvSpPr txBox="1">
              <a:spLocks noChangeArrowheads="1"/>
            </p:cNvSpPr>
            <p:nvPr/>
          </p:nvSpPr>
          <p:spPr bwMode="auto">
            <a:xfrm>
              <a:off x="220" y="877"/>
              <a:ext cx="20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若光脉冲的中心波长为</a:t>
              </a:r>
              <a:endParaRPr lang="el-GR" altLang="zh-CN" sz="2400">
                <a:solidFill>
                  <a:schemeClr val="tx2"/>
                </a:solidFill>
                <a:ea typeface="宋体" panose="02010600030101010101" pitchFamily="2" charset="-122"/>
                <a:cs typeface="Arial" panose="020B0604020202020204" pitchFamily="34" charset="0"/>
              </a:endParaRPr>
            </a:p>
          </p:txBody>
        </p:sp>
        <p:graphicFrame>
          <p:nvGraphicFramePr>
            <p:cNvPr id="30729" name="Object 5"/>
            <p:cNvGraphicFramePr>
              <a:graphicFrameLocks noChangeAspect="1"/>
            </p:cNvGraphicFramePr>
            <p:nvPr/>
          </p:nvGraphicFramePr>
          <p:xfrm>
            <a:off x="2208" y="864"/>
            <a:ext cx="262" cy="336"/>
          </p:xfrm>
          <a:graphic>
            <a:graphicData uri="http://schemas.openxmlformats.org/presentationml/2006/ole">
              <mc:AlternateContent xmlns:mc="http://schemas.openxmlformats.org/markup-compatibility/2006">
                <mc:Choice xmlns:v="urn:schemas-microsoft-com:vml" Requires="v">
                  <p:oleObj spid="_x0000_s80916" name="Equation" r:id="rId3" imgW="177646" imgH="228402" progId="Equation.DSMT4">
                    <p:embed/>
                  </p:oleObj>
                </mc:Choice>
                <mc:Fallback>
                  <p:oleObj name="Equation" r:id="rId3" imgW="177646" imgH="22840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864"/>
                          <a:ext cx="26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0" name="Text Box 6"/>
            <p:cNvSpPr txBox="1">
              <a:spLocks noChangeArrowheads="1"/>
            </p:cNvSpPr>
            <p:nvPr/>
          </p:nvSpPr>
          <p:spPr bwMode="auto">
            <a:xfrm>
              <a:off x="2417" y="896"/>
              <a:ext cx="25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，在光纤中传输的长度为</a:t>
              </a:r>
              <a:r>
                <a:rPr lang="en-US" altLang="zh-CN" sz="2400">
                  <a:ea typeface="宋体" panose="02010600030101010101" pitchFamily="2" charset="-122"/>
                </a:rPr>
                <a:t>L</a:t>
              </a:r>
              <a:r>
                <a:rPr lang="zh-CN" altLang="en-US" sz="2400">
                  <a:solidFill>
                    <a:schemeClr val="tx2"/>
                  </a:solidFill>
                  <a:ea typeface="宋体" panose="02010600030101010101" pitchFamily="2" charset="-122"/>
                </a:rPr>
                <a:t>，</a:t>
              </a:r>
              <a:endParaRPr lang="zh-CN" altLang="el-GR" sz="2400">
                <a:solidFill>
                  <a:schemeClr val="tx2"/>
                </a:solidFill>
                <a:ea typeface="宋体" panose="02010600030101010101" pitchFamily="2" charset="-122"/>
                <a:cs typeface="Arial" panose="020B0604020202020204" pitchFamily="34" charset="0"/>
              </a:endParaRPr>
            </a:p>
          </p:txBody>
        </p:sp>
        <p:sp>
          <p:nvSpPr>
            <p:cNvPr id="30731" name="Rectangle 7"/>
            <p:cNvSpPr>
              <a:spLocks noChangeArrowheads="1"/>
            </p:cNvSpPr>
            <p:nvPr/>
          </p:nvSpPr>
          <p:spPr bwMode="auto">
            <a:xfrm>
              <a:off x="288" y="1200"/>
              <a:ext cx="20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tx2"/>
                  </a:solidFill>
                  <a:ea typeface="宋体" panose="02010600030101010101" pitchFamily="2" charset="-122"/>
                </a:rPr>
                <a:t>则附加的相位移动为：</a:t>
              </a:r>
            </a:p>
          </p:txBody>
        </p:sp>
      </p:grpSp>
      <p:graphicFrame>
        <p:nvGraphicFramePr>
          <p:cNvPr id="30724" name="Object 8"/>
          <p:cNvGraphicFramePr>
            <a:graphicFrameLocks noChangeAspect="1"/>
          </p:cNvGraphicFramePr>
          <p:nvPr/>
        </p:nvGraphicFramePr>
        <p:xfrm>
          <a:off x="4724400" y="2428876"/>
          <a:ext cx="2438400" cy="923925"/>
        </p:xfrm>
        <a:graphic>
          <a:graphicData uri="http://schemas.openxmlformats.org/presentationml/2006/ole">
            <mc:AlternateContent xmlns:mc="http://schemas.openxmlformats.org/markup-compatibility/2006">
              <mc:Choice xmlns:v="urn:schemas-microsoft-com:vml" Requires="v">
                <p:oleObj spid="_x0000_s80917" name="Equation" r:id="rId5" imgW="1104900" imgH="431800" progId="Equation.DSMT4">
                  <p:embed/>
                </p:oleObj>
              </mc:Choice>
              <mc:Fallback>
                <p:oleObj name="Equation" r:id="rId5" imgW="11049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428876"/>
                        <a:ext cx="243840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5" name="Rectangle 9"/>
          <p:cNvSpPr>
            <a:spLocks noChangeArrowheads="1"/>
          </p:cNvSpPr>
          <p:nvPr/>
        </p:nvSpPr>
        <p:spPr bwMode="auto">
          <a:xfrm>
            <a:off x="2133601" y="3597276"/>
            <a:ext cx="822853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kumimoji="1" lang="zh-CN" altLang="en-US" sz="2400" b="1">
                <a:solidFill>
                  <a:schemeClr val="accent1"/>
                </a:solidFill>
                <a:ea typeface="宋体" panose="02010600030101010101" pitchFamily="2" charset="-122"/>
              </a:rPr>
              <a:t>由于光脉冲本身的光场引起折射率的变化，进而导致光脉冲</a:t>
            </a:r>
          </a:p>
          <a:p>
            <a:pPr algn="l" eaLnBrk="1" hangingPunct="1"/>
            <a:r>
              <a:rPr kumimoji="1" lang="zh-CN" altLang="en-US" sz="2400" b="1">
                <a:solidFill>
                  <a:schemeClr val="accent1"/>
                </a:solidFill>
                <a:ea typeface="宋体" panose="02010600030101010101" pitchFamily="2" charset="-122"/>
              </a:rPr>
              <a:t>波包的相位移动，这种效应 称为</a:t>
            </a:r>
            <a:r>
              <a:rPr kumimoji="1" lang="zh-CN" altLang="en-US" sz="2400" b="1">
                <a:solidFill>
                  <a:srgbClr val="FF0000"/>
                </a:solidFill>
                <a:ea typeface="宋体" panose="02010600030101010101" pitchFamily="2" charset="-122"/>
              </a:rPr>
              <a:t>自相位调制</a:t>
            </a:r>
            <a:r>
              <a:rPr kumimoji="1" lang="en-US" altLang="zh-CN" sz="2400" b="1">
                <a:solidFill>
                  <a:srgbClr val="FF0000"/>
                </a:solidFill>
                <a:ea typeface="宋体" panose="02010600030101010101" pitchFamily="2" charset="-122"/>
              </a:rPr>
              <a:t>(SPM)</a:t>
            </a:r>
            <a:r>
              <a:rPr kumimoji="1" lang="zh-CN" altLang="en-US" sz="2400" b="1">
                <a:solidFill>
                  <a:schemeClr val="accent1"/>
                </a:solidFill>
                <a:ea typeface="宋体" panose="02010600030101010101" pitchFamily="2" charset="-122"/>
              </a:rPr>
              <a:t>。</a:t>
            </a:r>
          </a:p>
        </p:txBody>
      </p:sp>
      <p:graphicFrame>
        <p:nvGraphicFramePr>
          <p:cNvPr id="30726" name="Object 10"/>
          <p:cNvGraphicFramePr>
            <a:graphicFrameLocks noChangeAspect="1"/>
          </p:cNvGraphicFramePr>
          <p:nvPr/>
        </p:nvGraphicFramePr>
        <p:xfrm>
          <a:off x="3603626" y="5372100"/>
          <a:ext cx="4473575" cy="952500"/>
        </p:xfrm>
        <a:graphic>
          <a:graphicData uri="http://schemas.openxmlformats.org/presentationml/2006/ole">
            <mc:AlternateContent xmlns:mc="http://schemas.openxmlformats.org/markup-compatibility/2006">
              <mc:Choice xmlns:v="urn:schemas-microsoft-com:vml" Requires="v">
                <p:oleObj spid="_x0000_s80918" name="Equation" r:id="rId7" imgW="2146300" imgH="457200" progId="Equation.DSMT4">
                  <p:embed/>
                </p:oleObj>
              </mc:Choice>
              <mc:Fallback>
                <p:oleObj name="Equation" r:id="rId7" imgW="214630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3626" y="5372100"/>
                        <a:ext cx="447357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Text Box 11"/>
          <p:cNvSpPr txBox="1">
            <a:spLocks noChangeArrowheads="1"/>
          </p:cNvSpPr>
          <p:nvPr/>
        </p:nvSpPr>
        <p:spPr bwMode="auto">
          <a:xfrm>
            <a:off x="2133600" y="4762500"/>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CC00CC"/>
                </a:solidFill>
                <a:ea typeface="宋体" panose="02010600030101010101" pitchFamily="2" charset="-122"/>
              </a:rPr>
              <a:t>自相位调制效应引起的频移：</a:t>
            </a:r>
            <a:endParaRPr lang="el-GR" altLang="zh-CN" sz="2400">
              <a:solidFill>
                <a:srgbClr val="CC00CC"/>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484533196"/>
      </p:ext>
    </p:extLst>
  </p:cSld>
  <p:clrMapOvr>
    <a:masterClrMapping/>
  </p:clrMapOvr>
  <p:transition>
    <p:blinds dir="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Text Box 2"/>
          <p:cNvSpPr txBox="1">
            <a:spLocks noChangeArrowheads="1"/>
          </p:cNvSpPr>
          <p:nvPr/>
        </p:nvSpPr>
        <p:spPr bwMode="auto">
          <a:xfrm>
            <a:off x="2073275" y="2427288"/>
            <a:ext cx="177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CC00CC"/>
                </a:solidFill>
                <a:ea typeface="楷体_GB2312" pitchFamily="49" charset="-122"/>
              </a:rPr>
              <a:t>脉冲前沿：</a:t>
            </a:r>
            <a:r>
              <a:rPr lang="zh-CN" altLang="en-US">
                <a:ea typeface="宋体" panose="02010600030101010101" pitchFamily="2" charset="-122"/>
              </a:rPr>
              <a:t> </a:t>
            </a:r>
          </a:p>
        </p:txBody>
      </p:sp>
      <p:sp>
        <p:nvSpPr>
          <p:cNvPr id="1178627" name="Text Box 3"/>
          <p:cNvSpPr txBox="1">
            <a:spLocks noChangeArrowheads="1"/>
          </p:cNvSpPr>
          <p:nvPr/>
        </p:nvSpPr>
        <p:spPr bwMode="auto">
          <a:xfrm>
            <a:off x="3473450" y="2463800"/>
            <a:ext cx="177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光由弱变强</a:t>
            </a:r>
            <a:r>
              <a:rPr lang="zh-CN" altLang="en-US">
                <a:ea typeface="宋体" panose="02010600030101010101" pitchFamily="2" charset="-122"/>
              </a:rPr>
              <a:t> </a:t>
            </a:r>
          </a:p>
        </p:txBody>
      </p:sp>
      <p:grpSp>
        <p:nvGrpSpPr>
          <p:cNvPr id="1178628" name="Group 4"/>
          <p:cNvGrpSpPr>
            <a:grpSpLocks/>
          </p:cNvGrpSpPr>
          <p:nvPr/>
        </p:nvGrpSpPr>
        <p:grpSpPr bwMode="auto">
          <a:xfrm>
            <a:off x="5149850" y="2171700"/>
            <a:ext cx="1754188" cy="952500"/>
            <a:chOff x="2284" y="1368"/>
            <a:chExt cx="1105" cy="600"/>
          </a:xfrm>
        </p:grpSpPr>
        <p:sp>
          <p:nvSpPr>
            <p:cNvPr id="31785" name="AutoShape 5"/>
            <p:cNvSpPr>
              <a:spLocks noChangeArrowheads="1"/>
            </p:cNvSpPr>
            <p:nvPr/>
          </p:nvSpPr>
          <p:spPr bwMode="auto">
            <a:xfrm>
              <a:off x="2284" y="1656"/>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31786" name="Object 6"/>
            <p:cNvGraphicFramePr>
              <a:graphicFrameLocks noChangeAspect="1"/>
            </p:cNvGraphicFramePr>
            <p:nvPr/>
          </p:nvGraphicFramePr>
          <p:xfrm>
            <a:off x="2572" y="1368"/>
            <a:ext cx="817" cy="600"/>
          </p:xfrm>
          <a:graphic>
            <a:graphicData uri="http://schemas.openxmlformats.org/presentationml/2006/ole">
              <mc:AlternateContent xmlns:mc="http://schemas.openxmlformats.org/markup-compatibility/2006">
                <mc:Choice xmlns:v="urn:schemas-microsoft-com:vml" Requires="v">
                  <p:oleObj spid="_x0000_s81958" name="Equation" r:id="rId3" imgW="622300" imgH="457200" progId="Equation.DSMT4">
                    <p:embed/>
                  </p:oleObj>
                </mc:Choice>
                <mc:Fallback>
                  <p:oleObj name="Equation" r:id="rId3" imgW="6223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2" y="1368"/>
                          <a:ext cx="817"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78631" name="Group 7"/>
          <p:cNvGrpSpPr>
            <a:grpSpLocks/>
          </p:cNvGrpSpPr>
          <p:nvPr/>
        </p:nvGrpSpPr>
        <p:grpSpPr bwMode="auto">
          <a:xfrm>
            <a:off x="6978650" y="2476500"/>
            <a:ext cx="1676400" cy="457200"/>
            <a:chOff x="3436" y="1560"/>
            <a:chExt cx="1056" cy="288"/>
          </a:xfrm>
        </p:grpSpPr>
        <p:grpSp>
          <p:nvGrpSpPr>
            <p:cNvPr id="31781" name="Group 8"/>
            <p:cNvGrpSpPr>
              <a:grpSpLocks/>
            </p:cNvGrpSpPr>
            <p:nvPr/>
          </p:nvGrpSpPr>
          <p:grpSpPr bwMode="auto">
            <a:xfrm>
              <a:off x="3679" y="1560"/>
              <a:ext cx="813" cy="288"/>
              <a:chOff x="2404" y="3552"/>
              <a:chExt cx="813" cy="288"/>
            </a:xfrm>
          </p:grpSpPr>
          <p:sp>
            <p:nvSpPr>
              <p:cNvPr id="31783" name="Text Box 9"/>
              <p:cNvSpPr txBox="1">
                <a:spLocks noChangeArrowheads="1"/>
              </p:cNvSpPr>
              <p:nvPr/>
            </p:nvSpPr>
            <p:spPr bwMode="auto">
              <a:xfrm>
                <a:off x="2677" y="3552"/>
                <a:ext cx="5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变小</a:t>
                </a:r>
                <a:r>
                  <a:rPr lang="zh-CN" altLang="en-US">
                    <a:ea typeface="宋体" panose="02010600030101010101" pitchFamily="2" charset="-122"/>
                  </a:rPr>
                  <a:t> </a:t>
                </a:r>
              </a:p>
            </p:txBody>
          </p:sp>
          <p:graphicFrame>
            <p:nvGraphicFramePr>
              <p:cNvPr id="31784" name="Object 10"/>
              <p:cNvGraphicFramePr>
                <a:graphicFrameLocks noChangeAspect="1"/>
              </p:cNvGraphicFramePr>
              <p:nvPr/>
            </p:nvGraphicFramePr>
            <p:xfrm>
              <a:off x="2404" y="3583"/>
              <a:ext cx="300" cy="233"/>
            </p:xfrm>
            <a:graphic>
              <a:graphicData uri="http://schemas.openxmlformats.org/presentationml/2006/ole">
                <mc:AlternateContent xmlns:mc="http://schemas.openxmlformats.org/markup-compatibility/2006">
                  <mc:Choice xmlns:v="urn:schemas-microsoft-com:vml" Requires="v">
                    <p:oleObj spid="_x0000_s81959" name="Equation" r:id="rId5" imgW="228402" imgH="177646" progId="Equation.DSMT4">
                      <p:embed/>
                    </p:oleObj>
                  </mc:Choice>
                  <mc:Fallback>
                    <p:oleObj name="Equation" r:id="rId5" imgW="228402"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4" y="3583"/>
                            <a:ext cx="30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782" name="AutoShape 11"/>
            <p:cNvSpPr>
              <a:spLocks noChangeArrowheads="1"/>
            </p:cNvSpPr>
            <p:nvPr/>
          </p:nvSpPr>
          <p:spPr bwMode="auto">
            <a:xfrm>
              <a:off x="3436" y="1656"/>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1178636" name="Group 12"/>
          <p:cNvGrpSpPr>
            <a:grpSpLocks/>
          </p:cNvGrpSpPr>
          <p:nvPr/>
        </p:nvGrpSpPr>
        <p:grpSpPr bwMode="auto">
          <a:xfrm>
            <a:off x="8655054" y="2470154"/>
            <a:ext cx="1179513" cy="461963"/>
            <a:chOff x="4492" y="1556"/>
            <a:chExt cx="743" cy="291"/>
          </a:xfrm>
        </p:grpSpPr>
        <p:sp>
          <p:nvSpPr>
            <p:cNvPr id="31779" name="Text Box 13"/>
            <p:cNvSpPr txBox="1">
              <a:spLocks noChangeArrowheads="1"/>
            </p:cNvSpPr>
            <p:nvPr/>
          </p:nvSpPr>
          <p:spPr bwMode="auto">
            <a:xfrm>
              <a:off x="4729" y="1556"/>
              <a:ext cx="50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红移</a:t>
              </a:r>
              <a:endParaRPr lang="en-US" altLang="zh-CN" sz="2400" b="1">
                <a:solidFill>
                  <a:srgbClr val="FF0000"/>
                </a:solidFill>
                <a:ea typeface="宋体" panose="02010600030101010101" pitchFamily="2" charset="-122"/>
              </a:endParaRPr>
            </a:p>
          </p:txBody>
        </p:sp>
        <p:sp>
          <p:nvSpPr>
            <p:cNvPr id="31780" name="AutoShape 14"/>
            <p:cNvSpPr>
              <a:spLocks noChangeArrowheads="1"/>
            </p:cNvSpPr>
            <p:nvPr/>
          </p:nvSpPr>
          <p:spPr bwMode="auto">
            <a:xfrm>
              <a:off x="4492" y="1656"/>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aphicFrame>
        <p:nvGraphicFramePr>
          <p:cNvPr id="31751" name="Object 15"/>
          <p:cNvGraphicFramePr>
            <a:graphicFrameLocks noChangeAspect="1"/>
          </p:cNvGraphicFramePr>
          <p:nvPr/>
        </p:nvGraphicFramePr>
        <p:xfrm>
          <a:off x="5127626" y="1143000"/>
          <a:ext cx="4473575" cy="952500"/>
        </p:xfrm>
        <a:graphic>
          <a:graphicData uri="http://schemas.openxmlformats.org/presentationml/2006/ole">
            <mc:AlternateContent xmlns:mc="http://schemas.openxmlformats.org/markup-compatibility/2006">
              <mc:Choice xmlns:v="urn:schemas-microsoft-com:vml" Requires="v">
                <p:oleObj spid="_x0000_s81960" name="Equation" r:id="rId7" imgW="2146300" imgH="457200" progId="Equation.DSMT4">
                  <p:embed/>
                </p:oleObj>
              </mc:Choice>
              <mc:Fallback>
                <p:oleObj name="Equation" r:id="rId7" imgW="214630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7626" y="1143000"/>
                        <a:ext cx="447357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78640" name="Group 16"/>
          <p:cNvGrpSpPr>
            <a:grpSpLocks/>
          </p:cNvGrpSpPr>
          <p:nvPr/>
        </p:nvGrpSpPr>
        <p:grpSpPr bwMode="auto">
          <a:xfrm>
            <a:off x="2057401" y="3048000"/>
            <a:ext cx="7758113" cy="952500"/>
            <a:chOff x="107" y="2064"/>
            <a:chExt cx="4887" cy="600"/>
          </a:xfrm>
        </p:grpSpPr>
        <p:sp>
          <p:nvSpPr>
            <p:cNvPr id="31769" name="Text Box 17"/>
            <p:cNvSpPr txBox="1">
              <a:spLocks noChangeArrowheads="1"/>
            </p:cNvSpPr>
            <p:nvPr/>
          </p:nvSpPr>
          <p:spPr bwMode="auto">
            <a:xfrm>
              <a:off x="107" y="2225"/>
              <a:ext cx="11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CC00CC"/>
                  </a:solidFill>
                  <a:ea typeface="楷体_GB2312" pitchFamily="49" charset="-122"/>
                </a:rPr>
                <a:t>脉冲后沿：</a:t>
              </a:r>
              <a:r>
                <a:rPr lang="zh-CN" altLang="en-US">
                  <a:ea typeface="宋体" panose="02010600030101010101" pitchFamily="2" charset="-122"/>
                </a:rPr>
                <a:t> </a:t>
              </a:r>
            </a:p>
          </p:txBody>
        </p:sp>
        <p:sp>
          <p:nvSpPr>
            <p:cNvPr id="31770" name="Text Box 18"/>
            <p:cNvSpPr txBox="1">
              <a:spLocks noChangeArrowheads="1"/>
            </p:cNvSpPr>
            <p:nvPr/>
          </p:nvSpPr>
          <p:spPr bwMode="auto">
            <a:xfrm>
              <a:off x="991" y="2248"/>
              <a:ext cx="1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光由强变弱</a:t>
              </a:r>
              <a:r>
                <a:rPr lang="zh-CN" altLang="en-US">
                  <a:ea typeface="宋体" panose="02010600030101010101" pitchFamily="2" charset="-122"/>
                </a:rPr>
                <a:t> </a:t>
              </a:r>
            </a:p>
          </p:txBody>
        </p:sp>
        <p:sp>
          <p:nvSpPr>
            <p:cNvPr id="31771" name="AutoShape 19"/>
            <p:cNvSpPr>
              <a:spLocks noChangeArrowheads="1"/>
            </p:cNvSpPr>
            <p:nvPr/>
          </p:nvSpPr>
          <p:spPr bwMode="auto">
            <a:xfrm>
              <a:off x="2044" y="2352"/>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nvGrpSpPr>
            <p:cNvPr id="31772" name="Group 20"/>
            <p:cNvGrpSpPr>
              <a:grpSpLocks/>
            </p:cNvGrpSpPr>
            <p:nvPr/>
          </p:nvGrpSpPr>
          <p:grpSpPr bwMode="auto">
            <a:xfrm>
              <a:off x="3439" y="2256"/>
              <a:ext cx="814" cy="288"/>
              <a:chOff x="2404" y="3552"/>
              <a:chExt cx="814" cy="288"/>
            </a:xfrm>
          </p:grpSpPr>
          <p:sp>
            <p:nvSpPr>
              <p:cNvPr id="31777" name="Text Box 21"/>
              <p:cNvSpPr txBox="1">
                <a:spLocks noChangeArrowheads="1"/>
              </p:cNvSpPr>
              <p:nvPr/>
            </p:nvSpPr>
            <p:spPr bwMode="auto">
              <a:xfrm>
                <a:off x="2678" y="3552"/>
                <a:ext cx="5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chemeClr val="accent1"/>
                    </a:solidFill>
                    <a:ea typeface="宋体" panose="02010600030101010101" pitchFamily="2" charset="-122"/>
                  </a:rPr>
                  <a:t>变大</a:t>
                </a:r>
                <a:r>
                  <a:rPr lang="zh-CN" altLang="en-US">
                    <a:ea typeface="宋体" panose="02010600030101010101" pitchFamily="2" charset="-122"/>
                  </a:rPr>
                  <a:t> </a:t>
                </a:r>
              </a:p>
            </p:txBody>
          </p:sp>
          <p:graphicFrame>
            <p:nvGraphicFramePr>
              <p:cNvPr id="31778" name="Object 22"/>
              <p:cNvGraphicFramePr>
                <a:graphicFrameLocks noChangeAspect="1"/>
              </p:cNvGraphicFramePr>
              <p:nvPr/>
            </p:nvGraphicFramePr>
            <p:xfrm>
              <a:off x="2404" y="3583"/>
              <a:ext cx="300" cy="233"/>
            </p:xfrm>
            <a:graphic>
              <a:graphicData uri="http://schemas.openxmlformats.org/presentationml/2006/ole">
                <mc:AlternateContent xmlns:mc="http://schemas.openxmlformats.org/markup-compatibility/2006">
                  <mc:Choice xmlns:v="urn:schemas-microsoft-com:vml" Requires="v">
                    <p:oleObj spid="_x0000_s81961" name="Equation" r:id="rId9" imgW="228402" imgH="177646" progId="Equation.DSMT4">
                      <p:embed/>
                    </p:oleObj>
                  </mc:Choice>
                  <mc:Fallback>
                    <p:oleObj name="Equation" r:id="rId9" imgW="228402" imgH="1776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4" y="3583"/>
                            <a:ext cx="30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773" name="AutoShape 23"/>
            <p:cNvSpPr>
              <a:spLocks noChangeArrowheads="1"/>
            </p:cNvSpPr>
            <p:nvPr/>
          </p:nvSpPr>
          <p:spPr bwMode="auto">
            <a:xfrm>
              <a:off x="3196" y="2352"/>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774" name="Text Box 24"/>
            <p:cNvSpPr txBox="1">
              <a:spLocks noChangeArrowheads="1"/>
            </p:cNvSpPr>
            <p:nvPr/>
          </p:nvSpPr>
          <p:spPr bwMode="auto">
            <a:xfrm>
              <a:off x="4492" y="2252"/>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蓝移</a:t>
              </a:r>
              <a:endParaRPr lang="en-US" altLang="zh-CN" sz="2400" b="1">
                <a:solidFill>
                  <a:srgbClr val="FF0000"/>
                </a:solidFill>
                <a:ea typeface="宋体" panose="02010600030101010101" pitchFamily="2" charset="-122"/>
              </a:endParaRPr>
            </a:p>
          </p:txBody>
        </p:sp>
        <p:sp>
          <p:nvSpPr>
            <p:cNvPr id="31775" name="AutoShape 25"/>
            <p:cNvSpPr>
              <a:spLocks noChangeArrowheads="1"/>
            </p:cNvSpPr>
            <p:nvPr/>
          </p:nvSpPr>
          <p:spPr bwMode="auto">
            <a:xfrm>
              <a:off x="4252" y="2352"/>
              <a:ext cx="192" cy="96"/>
            </a:xfrm>
            <a:prstGeom prst="rightArrow">
              <a:avLst>
                <a:gd name="adj1" fmla="val 50000"/>
                <a:gd name="adj2" fmla="val 50000"/>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31776" name="Object 26"/>
            <p:cNvGraphicFramePr>
              <a:graphicFrameLocks noChangeAspect="1"/>
            </p:cNvGraphicFramePr>
            <p:nvPr/>
          </p:nvGraphicFramePr>
          <p:xfrm>
            <a:off x="2370" y="2064"/>
            <a:ext cx="800" cy="600"/>
          </p:xfrm>
          <a:graphic>
            <a:graphicData uri="http://schemas.openxmlformats.org/presentationml/2006/ole">
              <mc:AlternateContent xmlns:mc="http://schemas.openxmlformats.org/markup-compatibility/2006">
                <mc:Choice xmlns:v="urn:schemas-microsoft-com:vml" Requires="v">
                  <p:oleObj spid="_x0000_s81962" name="Equation" r:id="rId10" imgW="609600" imgH="457200" progId="Equation.DSMT4">
                    <p:embed/>
                  </p:oleObj>
                </mc:Choice>
                <mc:Fallback>
                  <p:oleObj name="Equation" r:id="rId10" imgW="609600" imgH="457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0" y="2064"/>
                          <a:ext cx="800" cy="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78651" name="Text Box 27"/>
          <p:cNvSpPr txBox="1">
            <a:spLocks noChangeArrowheads="1"/>
          </p:cNvSpPr>
          <p:nvPr/>
        </p:nvSpPr>
        <p:spPr bwMode="auto">
          <a:xfrm>
            <a:off x="2133601" y="3810001"/>
            <a:ext cx="7356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lnSpc>
                <a:spcPct val="125000"/>
              </a:lnSpc>
            </a:pPr>
            <a:r>
              <a:rPr lang="zh-CN" altLang="en-US" sz="2400">
                <a:solidFill>
                  <a:srgbClr val="CC00CC"/>
                </a:solidFill>
                <a:ea typeface="宋体" panose="02010600030101010101" pitchFamily="2" charset="-122"/>
              </a:rPr>
              <a:t>在光纤的反常色散区，</a:t>
            </a:r>
          </a:p>
          <a:p>
            <a:pPr algn="l" eaLnBrk="1" hangingPunct="1">
              <a:lnSpc>
                <a:spcPct val="125000"/>
              </a:lnSpc>
            </a:pPr>
            <a:r>
              <a:rPr lang="zh-CN" altLang="en-US" sz="2400">
                <a:solidFill>
                  <a:schemeClr val="accent1"/>
                </a:solidFill>
                <a:ea typeface="宋体" panose="02010600030101010101" pitchFamily="2" charset="-122"/>
              </a:rPr>
              <a:t>       脉冲</a:t>
            </a:r>
            <a:r>
              <a:rPr lang="zh-CN" altLang="en-US" sz="2400" b="1">
                <a:solidFill>
                  <a:srgbClr val="FF0000"/>
                </a:solidFill>
                <a:ea typeface="宋体" panose="02010600030101010101" pitchFamily="2" charset="-122"/>
              </a:rPr>
              <a:t>高频分量</a:t>
            </a:r>
            <a:r>
              <a:rPr lang="zh-CN" altLang="en-US" sz="2400">
                <a:solidFill>
                  <a:schemeClr val="accent1"/>
                </a:solidFill>
                <a:ea typeface="宋体" panose="02010600030101010101" pitchFamily="2" charset="-122"/>
              </a:rPr>
              <a:t>的传播速度大于脉冲的</a:t>
            </a:r>
            <a:r>
              <a:rPr lang="zh-CN" altLang="en-US" sz="2400" b="1">
                <a:solidFill>
                  <a:srgbClr val="FF0000"/>
                </a:solidFill>
                <a:ea typeface="宋体" panose="02010600030101010101" pitchFamily="2" charset="-122"/>
              </a:rPr>
              <a:t>低频分量。  </a:t>
            </a:r>
          </a:p>
        </p:txBody>
      </p:sp>
      <p:grpSp>
        <p:nvGrpSpPr>
          <p:cNvPr id="1178652" name="Group 28"/>
          <p:cNvGrpSpPr>
            <a:grpSpLocks/>
          </p:cNvGrpSpPr>
          <p:nvPr/>
        </p:nvGrpSpPr>
        <p:grpSpPr bwMode="auto">
          <a:xfrm>
            <a:off x="2209800" y="4889500"/>
            <a:ext cx="5594350" cy="457200"/>
            <a:chOff x="432" y="3080"/>
            <a:chExt cx="3524" cy="288"/>
          </a:xfrm>
        </p:grpSpPr>
        <p:sp>
          <p:nvSpPr>
            <p:cNvPr id="31767" name="AutoShape 29"/>
            <p:cNvSpPr>
              <a:spLocks noChangeArrowheads="1"/>
            </p:cNvSpPr>
            <p:nvPr/>
          </p:nvSpPr>
          <p:spPr bwMode="auto">
            <a:xfrm>
              <a:off x="432" y="3168"/>
              <a:ext cx="528" cy="144"/>
            </a:xfrm>
            <a:prstGeom prst="rightArrow">
              <a:avLst>
                <a:gd name="adj1" fmla="val 50000"/>
                <a:gd name="adj2" fmla="val 91667"/>
              </a:avLst>
            </a:prstGeom>
            <a:solidFill>
              <a:srgbClr val="FF66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768" name="Text Box 30"/>
            <p:cNvSpPr txBox="1">
              <a:spLocks noChangeArrowheads="1"/>
            </p:cNvSpPr>
            <p:nvPr/>
          </p:nvSpPr>
          <p:spPr bwMode="auto">
            <a:xfrm>
              <a:off x="960" y="3080"/>
              <a:ext cx="29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ea typeface="宋体" panose="02010600030101010101" pitchFamily="2" charset="-122"/>
                </a:rPr>
                <a:t>前沿的速度变慢，后沿的速度变快</a:t>
              </a:r>
            </a:p>
          </p:txBody>
        </p:sp>
      </p:grpSp>
      <p:grpSp>
        <p:nvGrpSpPr>
          <p:cNvPr id="1178655" name="Group 31"/>
          <p:cNvGrpSpPr>
            <a:grpSpLocks/>
          </p:cNvGrpSpPr>
          <p:nvPr/>
        </p:nvGrpSpPr>
        <p:grpSpPr bwMode="auto">
          <a:xfrm>
            <a:off x="7924801" y="4876800"/>
            <a:ext cx="2212975" cy="457200"/>
            <a:chOff x="4032" y="3072"/>
            <a:chExt cx="1394" cy="288"/>
          </a:xfrm>
        </p:grpSpPr>
        <p:sp>
          <p:nvSpPr>
            <p:cNvPr id="31765" name="AutoShape 32"/>
            <p:cNvSpPr>
              <a:spLocks noChangeArrowheads="1"/>
            </p:cNvSpPr>
            <p:nvPr/>
          </p:nvSpPr>
          <p:spPr bwMode="auto">
            <a:xfrm>
              <a:off x="4032" y="3160"/>
              <a:ext cx="528" cy="144"/>
            </a:xfrm>
            <a:prstGeom prst="rightArrow">
              <a:avLst>
                <a:gd name="adj1" fmla="val 50000"/>
                <a:gd name="adj2" fmla="val 91667"/>
              </a:avLst>
            </a:prstGeom>
            <a:solidFill>
              <a:srgbClr val="FF66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766" name="Text Box 33"/>
            <p:cNvSpPr txBox="1">
              <a:spLocks noChangeArrowheads="1"/>
            </p:cNvSpPr>
            <p:nvPr/>
          </p:nvSpPr>
          <p:spPr bwMode="auto">
            <a:xfrm>
              <a:off x="4542" y="3072"/>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ea typeface="宋体" panose="02010600030101010101" pitchFamily="2" charset="-122"/>
                </a:rPr>
                <a:t>脉冲压窄</a:t>
              </a:r>
            </a:p>
          </p:txBody>
        </p:sp>
      </p:grpSp>
      <p:sp>
        <p:nvSpPr>
          <p:cNvPr id="1178658" name="Text Box 34"/>
          <p:cNvSpPr txBox="1">
            <a:spLocks noChangeArrowheads="1"/>
          </p:cNvSpPr>
          <p:nvPr/>
        </p:nvSpPr>
        <p:spPr bwMode="auto">
          <a:xfrm>
            <a:off x="2971800" y="5638800"/>
            <a:ext cx="2941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chemeClr val="accent1"/>
                </a:solidFill>
                <a:ea typeface="宋体" panose="02010600030101010101" pitchFamily="2" charset="-122"/>
              </a:rPr>
              <a:t>色散效应使脉冲展宽</a:t>
            </a:r>
          </a:p>
        </p:txBody>
      </p:sp>
      <p:sp>
        <p:nvSpPr>
          <p:cNvPr id="1178659" name="Text Box 35"/>
          <p:cNvSpPr txBox="1">
            <a:spLocks noChangeArrowheads="1"/>
          </p:cNvSpPr>
          <p:nvPr/>
        </p:nvSpPr>
        <p:spPr bwMode="auto">
          <a:xfrm>
            <a:off x="2066925" y="61722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chemeClr val="accent1"/>
                </a:solidFill>
                <a:ea typeface="宋体" panose="02010600030101010101" pitchFamily="2" charset="-122"/>
              </a:rPr>
              <a:t>自位相调制效应使脉冲压窄</a:t>
            </a:r>
            <a:endParaRPr lang="en-US" altLang="zh-CN" sz="2400" b="1">
              <a:solidFill>
                <a:schemeClr val="accent1"/>
              </a:solidFill>
              <a:ea typeface="宋体" panose="02010600030101010101" pitchFamily="2" charset="-122"/>
            </a:endParaRPr>
          </a:p>
        </p:txBody>
      </p:sp>
      <p:sp>
        <p:nvSpPr>
          <p:cNvPr id="31758" name="Rectangle 36"/>
          <p:cNvSpPr>
            <a:spLocks noGrp="1" noChangeArrowheads="1"/>
          </p:cNvSpPr>
          <p:nvPr>
            <p:ph type="title"/>
          </p:nvPr>
        </p:nvSpPr>
        <p:spPr>
          <a:xfrm>
            <a:off x="1605871" y="207962"/>
            <a:ext cx="8088086" cy="727076"/>
          </a:xfrm>
        </p:spPr>
        <p:style>
          <a:lnRef idx="1">
            <a:schemeClr val="accent6"/>
          </a:lnRef>
          <a:fillRef idx="3">
            <a:schemeClr val="accent6"/>
          </a:fillRef>
          <a:effectRef idx="2">
            <a:schemeClr val="accent6"/>
          </a:effectRef>
          <a:fontRef idx="minor">
            <a:schemeClr val="lt1"/>
          </a:fontRef>
        </p:style>
        <p:txBody>
          <a:bodyPr>
            <a:normAutofit fontScale="90000"/>
          </a:bodyPr>
          <a:lstStyle/>
          <a:p>
            <a:pPr eaLnBrk="1" hangingPunct="1"/>
            <a:r>
              <a:rPr lang="en-US" altLang="zh-CN" dirty="0" err="1">
                <a:ea typeface="宋体" panose="02010600030101010101" pitchFamily="2" charset="-122"/>
              </a:rPr>
              <a:t>光纤中的非线性光学效应</a:t>
            </a:r>
            <a:r>
              <a:rPr lang="en-US" altLang="zh-CN" dirty="0">
                <a:ea typeface="宋体" panose="02010600030101010101" pitchFamily="2" charset="-122"/>
              </a:rPr>
              <a:t>—</a:t>
            </a:r>
            <a:r>
              <a:rPr lang="en-US" altLang="zh-CN" dirty="0" err="1">
                <a:ea typeface="宋体" panose="02010600030101010101" pitchFamily="2" charset="-122"/>
              </a:rPr>
              <a:t>光孤子</a:t>
            </a:r>
            <a:endParaRPr lang="zh-CN" altLang="en-US" dirty="0">
              <a:ea typeface="宋体" panose="02010600030101010101" pitchFamily="2" charset="-122"/>
            </a:endParaRPr>
          </a:p>
        </p:txBody>
      </p:sp>
      <p:grpSp>
        <p:nvGrpSpPr>
          <p:cNvPr id="1178661" name="Group 37"/>
          <p:cNvGrpSpPr>
            <a:grpSpLocks/>
          </p:cNvGrpSpPr>
          <p:nvPr/>
        </p:nvGrpSpPr>
        <p:grpSpPr bwMode="auto">
          <a:xfrm>
            <a:off x="5943600" y="5657850"/>
            <a:ext cx="3168650" cy="895350"/>
            <a:chOff x="2784" y="3564"/>
            <a:chExt cx="1996" cy="564"/>
          </a:xfrm>
        </p:grpSpPr>
        <p:sp>
          <p:nvSpPr>
            <p:cNvPr id="31761" name="AutoShape 38"/>
            <p:cNvSpPr>
              <a:spLocks noChangeArrowheads="1"/>
            </p:cNvSpPr>
            <p:nvPr/>
          </p:nvSpPr>
          <p:spPr bwMode="auto">
            <a:xfrm>
              <a:off x="2976" y="3840"/>
              <a:ext cx="1056" cy="144"/>
            </a:xfrm>
            <a:prstGeom prst="rightArrow">
              <a:avLst>
                <a:gd name="adj1" fmla="val 50000"/>
                <a:gd name="adj2" fmla="val 183333"/>
              </a:avLst>
            </a:prstGeom>
            <a:solidFill>
              <a:srgbClr val="FF6600"/>
            </a:solidFill>
            <a:ln w="1905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762" name="Text Box 39"/>
            <p:cNvSpPr txBox="1">
              <a:spLocks noChangeArrowheads="1"/>
            </p:cNvSpPr>
            <p:nvPr/>
          </p:nvSpPr>
          <p:spPr bwMode="auto">
            <a:xfrm>
              <a:off x="2880" y="3564"/>
              <a:ext cx="9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ea typeface="宋体" panose="02010600030101010101" pitchFamily="2" charset="-122"/>
                </a:rPr>
                <a:t>二者平衡 </a:t>
              </a:r>
            </a:p>
          </p:txBody>
        </p:sp>
        <p:sp>
          <p:nvSpPr>
            <p:cNvPr id="31763" name="Text Box 40"/>
            <p:cNvSpPr txBox="1">
              <a:spLocks noChangeArrowheads="1"/>
            </p:cNvSpPr>
            <p:nvPr/>
          </p:nvSpPr>
          <p:spPr bwMode="auto">
            <a:xfrm>
              <a:off x="3979" y="3756"/>
              <a:ext cx="8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b="1">
                  <a:solidFill>
                    <a:srgbClr val="FF0000"/>
                  </a:solidFill>
                  <a:ea typeface="宋体" panose="02010600030101010101" pitchFamily="2" charset="-122"/>
                </a:rPr>
                <a:t>光孤子  </a:t>
              </a:r>
            </a:p>
          </p:txBody>
        </p:sp>
        <p:sp>
          <p:nvSpPr>
            <p:cNvPr id="31764" name="AutoShape 41"/>
            <p:cNvSpPr>
              <a:spLocks/>
            </p:cNvSpPr>
            <p:nvPr/>
          </p:nvSpPr>
          <p:spPr bwMode="auto">
            <a:xfrm>
              <a:off x="2784" y="3648"/>
              <a:ext cx="48" cy="480"/>
            </a:xfrm>
            <a:prstGeom prst="rightBrace">
              <a:avLst>
                <a:gd name="adj1" fmla="val 83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aphicFrame>
        <p:nvGraphicFramePr>
          <p:cNvPr id="1178666" name="Object 42"/>
          <p:cNvGraphicFramePr>
            <a:graphicFrameLocks noChangeAspect="1"/>
          </p:cNvGraphicFramePr>
          <p:nvPr/>
        </p:nvGraphicFramePr>
        <p:xfrm>
          <a:off x="1676400" y="1066800"/>
          <a:ext cx="2971800" cy="1341438"/>
        </p:xfrm>
        <a:graphic>
          <a:graphicData uri="http://schemas.openxmlformats.org/presentationml/2006/ole">
            <mc:AlternateContent xmlns:mc="http://schemas.openxmlformats.org/markup-compatibility/2006">
              <mc:Choice xmlns:v="urn:schemas-microsoft-com:vml" Requires="v">
                <p:oleObj spid="_x0000_s81963" name="VISIO" r:id="rId12" imgW="2308860" imgH="2377440" progId="Visio.Drawing.4">
                  <p:embed/>
                </p:oleObj>
              </mc:Choice>
              <mc:Fallback>
                <p:oleObj name="VISIO" r:id="rId12" imgW="2308860" imgH="2377440" progId="Visio.Drawing.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t="6206" b="49954"/>
                      <a:stretch>
                        <a:fillRect/>
                      </a:stretch>
                    </p:blipFill>
                    <p:spPr bwMode="auto">
                      <a:xfrm>
                        <a:off x="1676400" y="1066800"/>
                        <a:ext cx="2971800" cy="134143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2509526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78666"/>
                                        </p:tgtEl>
                                        <p:attrNameLst>
                                          <p:attrName>style.visibility</p:attrName>
                                        </p:attrNameLst>
                                      </p:cBhvr>
                                      <p:to>
                                        <p:strVal val="visible"/>
                                      </p:to>
                                    </p:set>
                                    <p:anim calcmode="lin" valueType="num">
                                      <p:cBhvr additive="base">
                                        <p:cTn id="7" dur="500" fill="hold"/>
                                        <p:tgtEl>
                                          <p:spTgt spid="1178666"/>
                                        </p:tgtEl>
                                        <p:attrNameLst>
                                          <p:attrName>ppt_x</p:attrName>
                                        </p:attrNameLst>
                                      </p:cBhvr>
                                      <p:tavLst>
                                        <p:tav tm="0">
                                          <p:val>
                                            <p:strVal val="0-#ppt_w/2"/>
                                          </p:val>
                                        </p:tav>
                                        <p:tav tm="100000">
                                          <p:val>
                                            <p:strVal val="#ppt_x"/>
                                          </p:val>
                                        </p:tav>
                                      </p:tavLst>
                                    </p:anim>
                                    <p:anim calcmode="lin" valueType="num">
                                      <p:cBhvr additive="base">
                                        <p:cTn id="8" dur="500" fill="hold"/>
                                        <p:tgtEl>
                                          <p:spTgt spid="11786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78626"/>
                                        </p:tgtEl>
                                        <p:attrNameLst>
                                          <p:attrName>style.visibility</p:attrName>
                                        </p:attrNameLst>
                                      </p:cBhvr>
                                      <p:to>
                                        <p:strVal val="visible"/>
                                      </p:to>
                                    </p:set>
                                    <p:anim calcmode="lin" valueType="num">
                                      <p:cBhvr additive="base">
                                        <p:cTn id="13" dur="500" fill="hold"/>
                                        <p:tgtEl>
                                          <p:spTgt spid="1178626"/>
                                        </p:tgtEl>
                                        <p:attrNameLst>
                                          <p:attrName>ppt_x</p:attrName>
                                        </p:attrNameLst>
                                      </p:cBhvr>
                                      <p:tavLst>
                                        <p:tav tm="0">
                                          <p:val>
                                            <p:strVal val="0-#ppt_w/2"/>
                                          </p:val>
                                        </p:tav>
                                        <p:tav tm="100000">
                                          <p:val>
                                            <p:strVal val="#ppt_x"/>
                                          </p:val>
                                        </p:tav>
                                      </p:tavLst>
                                    </p:anim>
                                    <p:anim calcmode="lin" valueType="num">
                                      <p:cBhvr additive="base">
                                        <p:cTn id="14" dur="500" fill="hold"/>
                                        <p:tgtEl>
                                          <p:spTgt spid="117862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78627"/>
                                        </p:tgtEl>
                                        <p:attrNameLst>
                                          <p:attrName>style.visibility</p:attrName>
                                        </p:attrNameLst>
                                      </p:cBhvr>
                                      <p:to>
                                        <p:strVal val="visible"/>
                                      </p:to>
                                    </p:set>
                                    <p:anim calcmode="lin" valueType="num">
                                      <p:cBhvr additive="base">
                                        <p:cTn id="19" dur="500" fill="hold"/>
                                        <p:tgtEl>
                                          <p:spTgt spid="1178627"/>
                                        </p:tgtEl>
                                        <p:attrNameLst>
                                          <p:attrName>ppt_x</p:attrName>
                                        </p:attrNameLst>
                                      </p:cBhvr>
                                      <p:tavLst>
                                        <p:tav tm="0">
                                          <p:val>
                                            <p:strVal val="1+#ppt_w/2"/>
                                          </p:val>
                                        </p:tav>
                                        <p:tav tm="100000">
                                          <p:val>
                                            <p:strVal val="#ppt_x"/>
                                          </p:val>
                                        </p:tav>
                                      </p:tavLst>
                                    </p:anim>
                                    <p:anim calcmode="lin" valueType="num">
                                      <p:cBhvr additive="base">
                                        <p:cTn id="20" dur="500" fill="hold"/>
                                        <p:tgtEl>
                                          <p:spTgt spid="117862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178628"/>
                                        </p:tgtEl>
                                        <p:attrNameLst>
                                          <p:attrName>style.visibility</p:attrName>
                                        </p:attrNameLst>
                                      </p:cBhvr>
                                      <p:to>
                                        <p:strVal val="visible"/>
                                      </p:to>
                                    </p:set>
                                    <p:anim calcmode="lin" valueType="num">
                                      <p:cBhvr additive="base">
                                        <p:cTn id="25" dur="500" fill="hold"/>
                                        <p:tgtEl>
                                          <p:spTgt spid="1178628"/>
                                        </p:tgtEl>
                                        <p:attrNameLst>
                                          <p:attrName>ppt_x</p:attrName>
                                        </p:attrNameLst>
                                      </p:cBhvr>
                                      <p:tavLst>
                                        <p:tav tm="0">
                                          <p:val>
                                            <p:strVal val="1+#ppt_w/2"/>
                                          </p:val>
                                        </p:tav>
                                        <p:tav tm="100000">
                                          <p:val>
                                            <p:strVal val="#ppt_x"/>
                                          </p:val>
                                        </p:tav>
                                      </p:tavLst>
                                    </p:anim>
                                    <p:anim calcmode="lin" valueType="num">
                                      <p:cBhvr additive="base">
                                        <p:cTn id="26" dur="500" fill="hold"/>
                                        <p:tgtEl>
                                          <p:spTgt spid="11786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178631"/>
                                        </p:tgtEl>
                                        <p:attrNameLst>
                                          <p:attrName>style.visibility</p:attrName>
                                        </p:attrNameLst>
                                      </p:cBhvr>
                                      <p:to>
                                        <p:strVal val="visible"/>
                                      </p:to>
                                    </p:set>
                                    <p:anim calcmode="lin" valueType="num">
                                      <p:cBhvr additive="base">
                                        <p:cTn id="31" dur="500" fill="hold"/>
                                        <p:tgtEl>
                                          <p:spTgt spid="1178631"/>
                                        </p:tgtEl>
                                        <p:attrNameLst>
                                          <p:attrName>ppt_x</p:attrName>
                                        </p:attrNameLst>
                                      </p:cBhvr>
                                      <p:tavLst>
                                        <p:tav tm="0">
                                          <p:val>
                                            <p:strVal val="1+#ppt_w/2"/>
                                          </p:val>
                                        </p:tav>
                                        <p:tav tm="100000">
                                          <p:val>
                                            <p:strVal val="#ppt_x"/>
                                          </p:val>
                                        </p:tav>
                                      </p:tavLst>
                                    </p:anim>
                                    <p:anim calcmode="lin" valueType="num">
                                      <p:cBhvr additive="base">
                                        <p:cTn id="32" dur="500" fill="hold"/>
                                        <p:tgtEl>
                                          <p:spTgt spid="117863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178636"/>
                                        </p:tgtEl>
                                        <p:attrNameLst>
                                          <p:attrName>style.visibility</p:attrName>
                                        </p:attrNameLst>
                                      </p:cBhvr>
                                      <p:to>
                                        <p:strVal val="visible"/>
                                      </p:to>
                                    </p:set>
                                    <p:anim calcmode="lin" valueType="num">
                                      <p:cBhvr additive="base">
                                        <p:cTn id="37" dur="500" fill="hold"/>
                                        <p:tgtEl>
                                          <p:spTgt spid="1178636"/>
                                        </p:tgtEl>
                                        <p:attrNameLst>
                                          <p:attrName>ppt_x</p:attrName>
                                        </p:attrNameLst>
                                      </p:cBhvr>
                                      <p:tavLst>
                                        <p:tav tm="0">
                                          <p:val>
                                            <p:strVal val="1+#ppt_w/2"/>
                                          </p:val>
                                        </p:tav>
                                        <p:tav tm="100000">
                                          <p:val>
                                            <p:strVal val="#ppt_x"/>
                                          </p:val>
                                        </p:tav>
                                      </p:tavLst>
                                    </p:anim>
                                    <p:anim calcmode="lin" valueType="num">
                                      <p:cBhvr additive="base">
                                        <p:cTn id="38" dur="500" fill="hold"/>
                                        <p:tgtEl>
                                          <p:spTgt spid="117863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178640"/>
                                        </p:tgtEl>
                                        <p:attrNameLst>
                                          <p:attrName>style.visibility</p:attrName>
                                        </p:attrNameLst>
                                      </p:cBhvr>
                                      <p:to>
                                        <p:strVal val="visible"/>
                                      </p:to>
                                    </p:set>
                                    <p:anim calcmode="lin" valueType="num">
                                      <p:cBhvr additive="base">
                                        <p:cTn id="43" dur="500" fill="hold"/>
                                        <p:tgtEl>
                                          <p:spTgt spid="1178640"/>
                                        </p:tgtEl>
                                        <p:attrNameLst>
                                          <p:attrName>ppt_x</p:attrName>
                                        </p:attrNameLst>
                                      </p:cBhvr>
                                      <p:tavLst>
                                        <p:tav tm="0">
                                          <p:val>
                                            <p:strVal val="#ppt_x"/>
                                          </p:val>
                                        </p:tav>
                                        <p:tav tm="100000">
                                          <p:val>
                                            <p:strVal val="#ppt_x"/>
                                          </p:val>
                                        </p:tav>
                                      </p:tavLst>
                                    </p:anim>
                                    <p:anim calcmode="lin" valueType="num">
                                      <p:cBhvr additive="base">
                                        <p:cTn id="44" dur="500" fill="hold"/>
                                        <p:tgtEl>
                                          <p:spTgt spid="117864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78651"/>
                                        </p:tgtEl>
                                        <p:attrNameLst>
                                          <p:attrName>style.visibility</p:attrName>
                                        </p:attrNameLst>
                                      </p:cBhvr>
                                      <p:to>
                                        <p:strVal val="visible"/>
                                      </p:to>
                                    </p:set>
                                    <p:anim calcmode="lin" valueType="num">
                                      <p:cBhvr additive="base">
                                        <p:cTn id="49" dur="500" fill="hold"/>
                                        <p:tgtEl>
                                          <p:spTgt spid="1178651"/>
                                        </p:tgtEl>
                                        <p:attrNameLst>
                                          <p:attrName>ppt_x</p:attrName>
                                        </p:attrNameLst>
                                      </p:cBhvr>
                                      <p:tavLst>
                                        <p:tav tm="0">
                                          <p:val>
                                            <p:strVal val="#ppt_x"/>
                                          </p:val>
                                        </p:tav>
                                        <p:tav tm="100000">
                                          <p:val>
                                            <p:strVal val="#ppt_x"/>
                                          </p:val>
                                        </p:tav>
                                      </p:tavLst>
                                    </p:anim>
                                    <p:anim calcmode="lin" valueType="num">
                                      <p:cBhvr additive="base">
                                        <p:cTn id="50" dur="500" fill="hold"/>
                                        <p:tgtEl>
                                          <p:spTgt spid="1178651"/>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1178652"/>
                                        </p:tgtEl>
                                        <p:attrNameLst>
                                          <p:attrName>style.visibility</p:attrName>
                                        </p:attrNameLst>
                                      </p:cBhvr>
                                      <p:to>
                                        <p:strVal val="visible"/>
                                      </p:to>
                                    </p:set>
                                    <p:anim calcmode="lin" valueType="num">
                                      <p:cBhvr additive="base">
                                        <p:cTn id="55" dur="500" fill="hold"/>
                                        <p:tgtEl>
                                          <p:spTgt spid="1178652"/>
                                        </p:tgtEl>
                                        <p:attrNameLst>
                                          <p:attrName>ppt_x</p:attrName>
                                        </p:attrNameLst>
                                      </p:cBhvr>
                                      <p:tavLst>
                                        <p:tav tm="0">
                                          <p:val>
                                            <p:strVal val="1+#ppt_w/2"/>
                                          </p:val>
                                        </p:tav>
                                        <p:tav tm="100000">
                                          <p:val>
                                            <p:strVal val="#ppt_x"/>
                                          </p:val>
                                        </p:tav>
                                      </p:tavLst>
                                    </p:anim>
                                    <p:anim calcmode="lin" valueType="num">
                                      <p:cBhvr additive="base">
                                        <p:cTn id="56" dur="500" fill="hold"/>
                                        <p:tgtEl>
                                          <p:spTgt spid="1178652"/>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nodeType="clickEffect">
                                  <p:stCondLst>
                                    <p:cond delay="0"/>
                                  </p:stCondLst>
                                  <p:childTnLst>
                                    <p:set>
                                      <p:cBhvr>
                                        <p:cTn id="60" dur="1" fill="hold">
                                          <p:stCondLst>
                                            <p:cond delay="0"/>
                                          </p:stCondLst>
                                        </p:cTn>
                                        <p:tgtEl>
                                          <p:spTgt spid="1178655"/>
                                        </p:tgtEl>
                                        <p:attrNameLst>
                                          <p:attrName>style.visibility</p:attrName>
                                        </p:attrNameLst>
                                      </p:cBhvr>
                                      <p:to>
                                        <p:strVal val="visible"/>
                                      </p:to>
                                    </p:set>
                                    <p:anim calcmode="lin" valueType="num">
                                      <p:cBhvr additive="base">
                                        <p:cTn id="61" dur="500" fill="hold"/>
                                        <p:tgtEl>
                                          <p:spTgt spid="1178655"/>
                                        </p:tgtEl>
                                        <p:attrNameLst>
                                          <p:attrName>ppt_x</p:attrName>
                                        </p:attrNameLst>
                                      </p:cBhvr>
                                      <p:tavLst>
                                        <p:tav tm="0">
                                          <p:val>
                                            <p:strVal val="1+#ppt_w/2"/>
                                          </p:val>
                                        </p:tav>
                                        <p:tav tm="100000">
                                          <p:val>
                                            <p:strVal val="#ppt_x"/>
                                          </p:val>
                                        </p:tav>
                                      </p:tavLst>
                                    </p:anim>
                                    <p:anim calcmode="lin" valueType="num">
                                      <p:cBhvr additive="base">
                                        <p:cTn id="62" dur="500" fill="hold"/>
                                        <p:tgtEl>
                                          <p:spTgt spid="1178655"/>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78658"/>
                                        </p:tgtEl>
                                        <p:attrNameLst>
                                          <p:attrName>style.visibility</p:attrName>
                                        </p:attrNameLst>
                                      </p:cBhvr>
                                      <p:to>
                                        <p:strVal val="visible"/>
                                      </p:to>
                                    </p:set>
                                    <p:anim calcmode="lin" valueType="num">
                                      <p:cBhvr additive="base">
                                        <p:cTn id="67" dur="500" fill="hold"/>
                                        <p:tgtEl>
                                          <p:spTgt spid="1178658"/>
                                        </p:tgtEl>
                                        <p:attrNameLst>
                                          <p:attrName>ppt_x</p:attrName>
                                        </p:attrNameLst>
                                      </p:cBhvr>
                                      <p:tavLst>
                                        <p:tav tm="0">
                                          <p:val>
                                            <p:strVal val="#ppt_x"/>
                                          </p:val>
                                        </p:tav>
                                        <p:tav tm="100000">
                                          <p:val>
                                            <p:strVal val="#ppt_x"/>
                                          </p:val>
                                        </p:tav>
                                      </p:tavLst>
                                    </p:anim>
                                    <p:anim calcmode="lin" valueType="num">
                                      <p:cBhvr additive="base">
                                        <p:cTn id="68" dur="500" fill="hold"/>
                                        <p:tgtEl>
                                          <p:spTgt spid="1178658"/>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178659"/>
                                        </p:tgtEl>
                                        <p:attrNameLst>
                                          <p:attrName>style.visibility</p:attrName>
                                        </p:attrNameLst>
                                      </p:cBhvr>
                                      <p:to>
                                        <p:strVal val="visible"/>
                                      </p:to>
                                    </p:set>
                                    <p:anim calcmode="lin" valueType="num">
                                      <p:cBhvr additive="base">
                                        <p:cTn id="73" dur="500" fill="hold"/>
                                        <p:tgtEl>
                                          <p:spTgt spid="1178659"/>
                                        </p:tgtEl>
                                        <p:attrNameLst>
                                          <p:attrName>ppt_x</p:attrName>
                                        </p:attrNameLst>
                                      </p:cBhvr>
                                      <p:tavLst>
                                        <p:tav tm="0">
                                          <p:val>
                                            <p:strVal val="#ppt_x"/>
                                          </p:val>
                                        </p:tav>
                                        <p:tav tm="100000">
                                          <p:val>
                                            <p:strVal val="#ppt_x"/>
                                          </p:val>
                                        </p:tav>
                                      </p:tavLst>
                                    </p:anim>
                                    <p:anim calcmode="lin" valueType="num">
                                      <p:cBhvr additive="base">
                                        <p:cTn id="74" dur="500" fill="hold"/>
                                        <p:tgtEl>
                                          <p:spTgt spid="1178659"/>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nodeType="clickEffect">
                                  <p:stCondLst>
                                    <p:cond delay="0"/>
                                  </p:stCondLst>
                                  <p:childTnLst>
                                    <p:set>
                                      <p:cBhvr>
                                        <p:cTn id="78" dur="1" fill="hold">
                                          <p:stCondLst>
                                            <p:cond delay="0"/>
                                          </p:stCondLst>
                                        </p:cTn>
                                        <p:tgtEl>
                                          <p:spTgt spid="1178661"/>
                                        </p:tgtEl>
                                        <p:attrNameLst>
                                          <p:attrName>style.visibility</p:attrName>
                                        </p:attrNameLst>
                                      </p:cBhvr>
                                      <p:to>
                                        <p:strVal val="visible"/>
                                      </p:to>
                                    </p:set>
                                    <p:anim calcmode="lin" valueType="num">
                                      <p:cBhvr additive="base">
                                        <p:cTn id="79" dur="500" fill="hold"/>
                                        <p:tgtEl>
                                          <p:spTgt spid="1178661"/>
                                        </p:tgtEl>
                                        <p:attrNameLst>
                                          <p:attrName>ppt_x</p:attrName>
                                        </p:attrNameLst>
                                      </p:cBhvr>
                                      <p:tavLst>
                                        <p:tav tm="0">
                                          <p:val>
                                            <p:strVal val="1+#ppt_w/2"/>
                                          </p:val>
                                        </p:tav>
                                        <p:tav tm="100000">
                                          <p:val>
                                            <p:strVal val="#ppt_x"/>
                                          </p:val>
                                        </p:tav>
                                      </p:tavLst>
                                    </p:anim>
                                    <p:anim calcmode="lin" valueType="num">
                                      <p:cBhvr additive="base">
                                        <p:cTn id="80" dur="500" fill="hold"/>
                                        <p:tgtEl>
                                          <p:spTgt spid="11786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626" grpId="0"/>
      <p:bldP spid="1178627" grpId="0"/>
      <p:bldP spid="1178651" grpId="0"/>
      <p:bldP spid="1178658" grpId="0"/>
      <p:bldP spid="117865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2286000" y="1219200"/>
            <a:ext cx="8001000" cy="5257800"/>
          </a:xfrm>
          <a:noFill/>
        </p:spPr>
        <p:txBody>
          <a:bodyPr/>
          <a:lstStyle/>
          <a:p>
            <a:pPr marL="812800" indent="-812800">
              <a:lnSpc>
                <a:spcPct val="140000"/>
              </a:lnSpc>
              <a:buNone/>
            </a:pPr>
            <a:r>
              <a:rPr kumimoji="1" lang="zh-CN" altLang="en-US" sz="2400" b="1">
                <a:solidFill>
                  <a:srgbClr val="FF0000"/>
                </a:solidFill>
                <a:latin typeface="宋体" panose="02010600030101010101" pitchFamily="2" charset="-122"/>
                <a:ea typeface="宋体" panose="02010600030101010101" pitchFamily="2" charset="-122"/>
              </a:rPr>
              <a:t>光纤通信：</a:t>
            </a:r>
            <a:r>
              <a:rPr kumimoji="1" lang="zh-CN" altLang="en-US" sz="2400">
                <a:solidFill>
                  <a:srgbClr val="0000CC"/>
                </a:solidFill>
                <a:latin typeface="宋体" panose="02010600030101010101" pitchFamily="2" charset="-122"/>
                <a:ea typeface="宋体" panose="02010600030101010101" pitchFamily="2" charset="-122"/>
              </a:rPr>
              <a:t>光波为载波，光导纤维为传输介质的通信方式</a:t>
            </a:r>
          </a:p>
          <a:p>
            <a:pPr marL="812800" indent="-812800">
              <a:lnSpc>
                <a:spcPct val="140000"/>
              </a:lnSpc>
              <a:buNone/>
            </a:pPr>
            <a:r>
              <a:rPr kumimoji="1" lang="zh-CN" altLang="en-US" sz="2400" b="1">
                <a:solidFill>
                  <a:srgbClr val="CC00CC"/>
                </a:solidFill>
                <a:latin typeface="宋体" panose="02010600030101010101" pitchFamily="2" charset="-122"/>
                <a:ea typeface="宋体" panose="02010600030101010101" pitchFamily="2" charset="-122"/>
              </a:rPr>
              <a:t>光纤通信</a:t>
            </a:r>
            <a:r>
              <a:rPr kumimoji="1" lang="en-US" altLang="zh-CN" sz="2400" b="1">
                <a:solidFill>
                  <a:srgbClr val="CC00CC"/>
                </a:solidFill>
                <a:latin typeface="宋体" panose="02010600030101010101" pitchFamily="2" charset="-122"/>
                <a:ea typeface="宋体" panose="02010600030101010101" pitchFamily="2" charset="-122"/>
              </a:rPr>
              <a:t>——</a:t>
            </a:r>
            <a:r>
              <a:rPr kumimoji="1" lang="zh-CN" altLang="en-US" sz="2400">
                <a:solidFill>
                  <a:srgbClr val="FF0000"/>
                </a:solidFill>
                <a:latin typeface="宋体" panose="02010600030101010101" pitchFamily="2" charset="-122"/>
                <a:ea typeface="宋体" panose="02010600030101010101" pitchFamily="2" charset="-122"/>
              </a:rPr>
              <a:t>优点：</a:t>
            </a:r>
          </a:p>
          <a:p>
            <a:pPr marL="812800" indent="-812800">
              <a:lnSpc>
                <a:spcPct val="150000"/>
              </a:lnSpc>
              <a:buNone/>
            </a:pPr>
            <a:r>
              <a:rPr kumimoji="1" lang="zh-CN" altLang="en-US" sz="2400">
                <a:solidFill>
                  <a:srgbClr val="0000CC"/>
                </a:solidFill>
                <a:latin typeface="宋体" panose="02010600030101010101" pitchFamily="2" charset="-122"/>
                <a:ea typeface="宋体" panose="02010600030101010101" pitchFamily="2" charset="-122"/>
                <a:sym typeface="Wingdings" panose="05000000000000000000" pitchFamily="2" charset="2"/>
              </a:rPr>
              <a:t>     </a:t>
            </a:r>
            <a:r>
              <a:rPr kumimoji="1" lang="zh-CN" altLang="en-US" sz="2400">
                <a:latin typeface="宋体" panose="02010600030101010101" pitchFamily="2" charset="-122"/>
                <a:ea typeface="宋体" panose="02010600030101010101" pitchFamily="2" charset="-122"/>
                <a:sym typeface="Wingdings" panose="05000000000000000000" pitchFamily="2" charset="2"/>
              </a:rPr>
              <a:t></a:t>
            </a:r>
            <a:r>
              <a:rPr kumimoji="1" lang="zh-CN" altLang="en-US" sz="2400">
                <a:latin typeface="宋体" panose="02010600030101010101" pitchFamily="2" charset="-122"/>
                <a:ea typeface="宋体" panose="02010600030101010101" pitchFamily="2" charset="-122"/>
              </a:rPr>
              <a:t>传输频带极宽，通信容量大</a:t>
            </a:r>
            <a:br>
              <a:rPr kumimoji="1" lang="zh-CN" altLang="en-US" sz="2400">
                <a:latin typeface="宋体" panose="02010600030101010101" pitchFamily="2" charset="-122"/>
                <a:ea typeface="宋体" panose="02010600030101010101" pitchFamily="2" charset="-122"/>
              </a:rPr>
            </a:br>
            <a:r>
              <a:rPr kumimoji="1" lang="zh-CN" altLang="en-US" sz="2400">
                <a:latin typeface="宋体" panose="02010600030101010101" pitchFamily="2" charset="-122"/>
                <a:ea typeface="宋体" panose="02010600030101010101" pitchFamily="2" charset="-122"/>
                <a:sym typeface="Wingdings" panose="05000000000000000000" pitchFamily="2" charset="2"/>
              </a:rPr>
              <a:t></a:t>
            </a:r>
            <a:r>
              <a:rPr kumimoji="1" lang="zh-CN" altLang="en-US" sz="2400">
                <a:latin typeface="宋体" panose="02010600030101010101" pitchFamily="2" charset="-122"/>
                <a:ea typeface="宋体" panose="02010600030101010101" pitchFamily="2" charset="-122"/>
              </a:rPr>
              <a:t>传输衰减小，距离远</a:t>
            </a:r>
            <a:br>
              <a:rPr kumimoji="1" lang="zh-CN" altLang="en-US" sz="2400">
                <a:latin typeface="宋体" panose="02010600030101010101" pitchFamily="2" charset="-122"/>
                <a:ea typeface="宋体" panose="02010600030101010101" pitchFamily="2" charset="-122"/>
              </a:rPr>
            </a:br>
            <a:r>
              <a:rPr kumimoji="1" lang="zh-CN" altLang="en-US" sz="2400">
                <a:latin typeface="宋体" panose="02010600030101010101" pitchFamily="2" charset="-122"/>
                <a:ea typeface="宋体" panose="02010600030101010101" pitchFamily="2" charset="-122"/>
                <a:sym typeface="Wingdings" panose="05000000000000000000" pitchFamily="2" charset="2"/>
              </a:rPr>
              <a:t></a:t>
            </a:r>
            <a:r>
              <a:rPr kumimoji="1" lang="zh-CN" altLang="en-US" sz="2400">
                <a:latin typeface="宋体" panose="02010600030101010101" pitchFamily="2" charset="-122"/>
                <a:ea typeface="宋体" panose="02010600030101010101" pitchFamily="2" charset="-122"/>
              </a:rPr>
              <a:t>信号串扰小，传输质量高</a:t>
            </a:r>
            <a:br>
              <a:rPr kumimoji="1" lang="zh-CN" altLang="en-US" sz="2400">
                <a:latin typeface="宋体" panose="02010600030101010101" pitchFamily="2" charset="-122"/>
                <a:ea typeface="宋体" panose="02010600030101010101" pitchFamily="2" charset="-122"/>
              </a:rPr>
            </a:br>
            <a:r>
              <a:rPr kumimoji="1" lang="zh-CN" altLang="en-US" sz="2400">
                <a:latin typeface="宋体" panose="02010600030101010101" pitchFamily="2" charset="-122"/>
                <a:ea typeface="宋体" panose="02010600030101010101" pitchFamily="2" charset="-122"/>
                <a:sym typeface="Wingdings" panose="05000000000000000000" pitchFamily="2" charset="2"/>
              </a:rPr>
              <a:t></a:t>
            </a:r>
            <a:r>
              <a:rPr kumimoji="1" lang="zh-CN" altLang="en-US" sz="2400">
                <a:latin typeface="宋体" panose="02010600030101010101" pitchFamily="2" charset="-122"/>
                <a:ea typeface="宋体" panose="02010600030101010101" pitchFamily="2" charset="-122"/>
              </a:rPr>
              <a:t>抗电磁干扰，保密性好</a:t>
            </a:r>
            <a:br>
              <a:rPr kumimoji="1" lang="zh-CN" altLang="en-US" sz="2400">
                <a:latin typeface="宋体" panose="02010600030101010101" pitchFamily="2" charset="-122"/>
                <a:ea typeface="宋体" panose="02010600030101010101" pitchFamily="2" charset="-122"/>
              </a:rPr>
            </a:br>
            <a:r>
              <a:rPr kumimoji="1" lang="zh-CN" altLang="en-US" sz="2400">
                <a:latin typeface="宋体" panose="02010600030101010101" pitchFamily="2" charset="-122"/>
                <a:ea typeface="宋体" panose="02010600030101010101" pitchFamily="2" charset="-122"/>
                <a:sym typeface="Wingdings" panose="05000000000000000000" pitchFamily="2" charset="2"/>
              </a:rPr>
              <a:t></a:t>
            </a:r>
            <a:r>
              <a:rPr kumimoji="1" lang="zh-CN" altLang="en-US" sz="2400">
                <a:latin typeface="宋体" panose="02010600030101010101" pitchFamily="2" charset="-122"/>
                <a:ea typeface="宋体" panose="02010600030101010101" pitchFamily="2" charset="-122"/>
              </a:rPr>
              <a:t>光纤尺寸小，重量轻，便于运输和铺设</a:t>
            </a:r>
            <a:br>
              <a:rPr kumimoji="1" lang="zh-CN" altLang="en-US" sz="2400">
                <a:latin typeface="宋体" panose="02010600030101010101" pitchFamily="2" charset="-122"/>
                <a:ea typeface="宋体" panose="02010600030101010101" pitchFamily="2" charset="-122"/>
              </a:rPr>
            </a:br>
            <a:r>
              <a:rPr kumimoji="1" lang="zh-CN" altLang="en-US" sz="2400">
                <a:latin typeface="宋体" panose="02010600030101010101" pitchFamily="2" charset="-122"/>
                <a:ea typeface="宋体" panose="02010600030101010101" pitchFamily="2" charset="-122"/>
                <a:sym typeface="Wingdings" panose="05000000000000000000" pitchFamily="2" charset="2"/>
              </a:rPr>
              <a:t></a:t>
            </a:r>
            <a:r>
              <a:rPr kumimoji="1" lang="zh-CN" altLang="en-US" sz="2400">
                <a:latin typeface="宋体" panose="02010600030101010101" pitchFamily="2" charset="-122"/>
                <a:ea typeface="宋体" panose="02010600030101010101" pitchFamily="2" charset="-122"/>
              </a:rPr>
              <a:t>耐化学腐蚀，适用于特殊环境</a:t>
            </a:r>
            <a:br>
              <a:rPr kumimoji="1" lang="zh-CN" altLang="en-US" sz="2400">
                <a:latin typeface="宋体" panose="02010600030101010101" pitchFamily="2" charset="-122"/>
                <a:ea typeface="宋体" panose="02010600030101010101" pitchFamily="2" charset="-122"/>
              </a:rPr>
            </a:br>
            <a:r>
              <a:rPr kumimoji="1" lang="zh-CN" altLang="en-US" sz="2400">
                <a:latin typeface="宋体" panose="02010600030101010101" pitchFamily="2" charset="-122"/>
                <a:ea typeface="宋体" panose="02010600030101010101" pitchFamily="2" charset="-122"/>
                <a:sym typeface="Wingdings" panose="05000000000000000000" pitchFamily="2" charset="2"/>
              </a:rPr>
              <a:t></a:t>
            </a:r>
            <a:r>
              <a:rPr kumimoji="1" lang="zh-CN" altLang="en-US" sz="2400">
                <a:latin typeface="宋体" panose="02010600030101010101" pitchFamily="2" charset="-122"/>
                <a:ea typeface="宋体" panose="02010600030101010101" pitchFamily="2" charset="-122"/>
              </a:rPr>
              <a:t>原材料资源丰富</a:t>
            </a:r>
            <a:r>
              <a:rPr kumimoji="1" lang="en-US" altLang="zh-CN" sz="2400">
                <a:latin typeface="宋体" panose="02010600030101010101" pitchFamily="2" charset="-122"/>
                <a:ea typeface="宋体" panose="02010600030101010101" pitchFamily="2" charset="-122"/>
              </a:rPr>
              <a:t>,</a:t>
            </a:r>
            <a:r>
              <a:rPr kumimoji="1" lang="zh-CN" altLang="en-US" sz="2400">
                <a:latin typeface="宋体" panose="02010600030101010101" pitchFamily="2" charset="-122"/>
                <a:ea typeface="宋体" panose="02010600030101010101" pitchFamily="2" charset="-122"/>
              </a:rPr>
              <a:t>节约有色金属</a:t>
            </a:r>
          </a:p>
        </p:txBody>
      </p:sp>
      <p:sp>
        <p:nvSpPr>
          <p:cNvPr id="47107" name="Rectangle 3"/>
          <p:cNvSpPr>
            <a:spLocks noGrp="1" noChangeArrowheads="1"/>
          </p:cNvSpPr>
          <p:nvPr>
            <p:ph type="title"/>
          </p:nvPr>
        </p:nvSpPr>
        <p:spPr>
          <a:noFill/>
        </p:spPr>
        <p:txBody>
          <a:bodyPr/>
          <a:lstStyle/>
          <a:p>
            <a:pPr eaLnBrk="1" hangingPunct="1"/>
            <a:r>
              <a:rPr lang="zh-CN" altLang="en-US">
                <a:ea typeface="宋体" panose="02010600030101010101" pitchFamily="2" charset="-122"/>
              </a:rPr>
              <a:t>光纤通信系统</a:t>
            </a:r>
            <a:endParaRPr lang="zh-TW" altLang="en-US">
              <a:ea typeface="宋体" panose="02010600030101010101" pitchFamily="2" charset="-122"/>
            </a:endParaRPr>
          </a:p>
        </p:txBody>
      </p:sp>
    </p:spTree>
    <p:extLst>
      <p:ext uri="{BB962C8B-B14F-4D97-AF65-F5344CB8AC3E}">
        <p14:creationId xmlns:p14="http://schemas.microsoft.com/office/powerpoint/2010/main" val="306459599"/>
      </p:ext>
    </p:extLst>
  </p:cSld>
  <p:clrMapOvr>
    <a:masterClrMapping/>
  </p:clrMapOvr>
  <p:transition>
    <p:blinds dir="ver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sz="2400">
                <a:ea typeface="宋体" panose="02010600030101010101" pitchFamily="2" charset="-122"/>
              </a:rPr>
              <a:t>光纤通信系统</a:t>
            </a:r>
            <a:endParaRPr lang="zh-TW" altLang="en-US" sz="2400">
              <a:ea typeface="宋体" panose="02010600030101010101" pitchFamily="2" charset="-122"/>
            </a:endParaRPr>
          </a:p>
        </p:txBody>
      </p:sp>
      <p:sp>
        <p:nvSpPr>
          <p:cNvPr id="48131" name="Rectangle 3"/>
          <p:cNvSpPr>
            <a:spLocks noGrp="1" noChangeArrowheads="1"/>
          </p:cNvSpPr>
          <p:nvPr>
            <p:ph type="body" idx="1"/>
          </p:nvPr>
        </p:nvSpPr>
        <p:spPr>
          <a:xfrm>
            <a:off x="1752600" y="1066800"/>
            <a:ext cx="8610600" cy="2667000"/>
          </a:xfrm>
        </p:spPr>
        <p:txBody>
          <a:bodyPr>
            <a:normAutofit lnSpcReduction="10000"/>
          </a:bodyPr>
          <a:lstStyle/>
          <a:p>
            <a:pPr eaLnBrk="1" hangingPunct="1">
              <a:lnSpc>
                <a:spcPct val="120000"/>
              </a:lnSpc>
              <a:buFont typeface="Wingdings" panose="05000000000000000000" pitchFamily="2" charset="2"/>
              <a:buNone/>
            </a:pPr>
            <a:r>
              <a:rPr lang="zh-CN" altLang="en-US">
                <a:solidFill>
                  <a:srgbClr val="CC00CC"/>
                </a:solidFill>
                <a:ea typeface="宋体" panose="02010600030101010101" pitchFamily="2" charset="-122"/>
              </a:rPr>
              <a:t>基本光纤系统的构架及其功能：</a:t>
            </a:r>
            <a:endParaRPr lang="zh-TW" altLang="en-US">
              <a:solidFill>
                <a:srgbClr val="CC00CC"/>
              </a:solidFill>
              <a:ea typeface="PMingLiU" pitchFamily="18" charset="-120"/>
            </a:endParaRPr>
          </a:p>
          <a:p>
            <a:pPr eaLnBrk="1" hangingPunct="1">
              <a:lnSpc>
                <a:spcPct val="120000"/>
              </a:lnSpc>
              <a:buFont typeface="Wingdings" panose="05000000000000000000" pitchFamily="2" charset="2"/>
              <a:buNone/>
            </a:pPr>
            <a:r>
              <a:rPr lang="zh-TW" altLang="en-US" sz="2400">
                <a:latin typeface="宋体" panose="02010600030101010101" pitchFamily="2" charset="-122"/>
                <a:ea typeface="PMingLiU" pitchFamily="18" charset="-120"/>
              </a:rPr>
              <a:t>    1.</a:t>
            </a:r>
            <a:r>
              <a:rPr lang="zh-CN" altLang="en-US" sz="2400">
                <a:solidFill>
                  <a:srgbClr val="FF0000"/>
                </a:solidFill>
                <a:latin typeface="宋体" panose="02010600030101010101" pitchFamily="2" charset="-122"/>
                <a:ea typeface="宋体" panose="02010600030101010101" pitchFamily="2" charset="-122"/>
              </a:rPr>
              <a:t>发送单元：</a:t>
            </a:r>
            <a:r>
              <a:rPr lang="zh-CN" altLang="en-US" sz="2400">
                <a:latin typeface="宋体" panose="02010600030101010101" pitchFamily="2" charset="-122"/>
                <a:ea typeface="宋体" panose="02010600030101010101" pitchFamily="2" charset="-122"/>
              </a:rPr>
              <a:t>把电信号转换成光信号；</a:t>
            </a:r>
            <a:endParaRPr lang="zh-TW" altLang="en-US" sz="2400">
              <a:latin typeface="宋体" panose="02010600030101010101" pitchFamily="2" charset="-122"/>
              <a:ea typeface="PMingLiU" pitchFamily="18" charset="-120"/>
            </a:endParaRPr>
          </a:p>
          <a:p>
            <a:pPr eaLnBrk="1" hangingPunct="1">
              <a:lnSpc>
                <a:spcPct val="120000"/>
              </a:lnSpc>
              <a:buFont typeface="Wingdings" panose="05000000000000000000" pitchFamily="2" charset="2"/>
              <a:buNone/>
            </a:pPr>
            <a:r>
              <a:rPr lang="en-US" altLang="zh-TW" sz="2400">
                <a:latin typeface="宋体" panose="02010600030101010101" pitchFamily="2" charset="-122"/>
                <a:ea typeface="PMingLiU" pitchFamily="18" charset="-120"/>
              </a:rPr>
              <a:t>    2.</a:t>
            </a:r>
            <a:r>
              <a:rPr lang="zh-CN" altLang="en-US" sz="2400">
                <a:solidFill>
                  <a:srgbClr val="FF0000"/>
                </a:solidFill>
                <a:latin typeface="宋体" panose="02010600030101010101" pitchFamily="2" charset="-122"/>
                <a:ea typeface="宋体" panose="02010600030101010101" pitchFamily="2" charset="-122"/>
              </a:rPr>
              <a:t>传输单元：</a:t>
            </a:r>
            <a:r>
              <a:rPr lang="zh-CN" altLang="en-US" sz="2400">
                <a:latin typeface="宋体" panose="02010600030101010101" pitchFamily="2" charset="-122"/>
                <a:ea typeface="宋体" panose="02010600030101010101" pitchFamily="2" charset="-122"/>
              </a:rPr>
              <a:t>载送光信号的介质；</a:t>
            </a:r>
            <a:endParaRPr lang="zh-TW" altLang="en-US" sz="2400">
              <a:latin typeface="宋体" panose="02010600030101010101" pitchFamily="2" charset="-122"/>
              <a:ea typeface="PMingLiU" pitchFamily="18" charset="-120"/>
            </a:endParaRPr>
          </a:p>
          <a:p>
            <a:pPr eaLnBrk="1" hangingPunct="1">
              <a:lnSpc>
                <a:spcPct val="120000"/>
              </a:lnSpc>
              <a:buFont typeface="Wingdings" panose="05000000000000000000" pitchFamily="2" charset="2"/>
              <a:buNone/>
            </a:pPr>
            <a:r>
              <a:rPr lang="en-US" altLang="zh-TW" sz="2400">
                <a:latin typeface="宋体" panose="02010600030101010101" pitchFamily="2" charset="-122"/>
                <a:ea typeface="PMingLiU" pitchFamily="18" charset="-120"/>
              </a:rPr>
              <a:t>    3.</a:t>
            </a:r>
            <a:r>
              <a:rPr lang="zh-CN" altLang="en-US" sz="2400">
                <a:solidFill>
                  <a:srgbClr val="FF0000"/>
                </a:solidFill>
                <a:latin typeface="宋体" panose="02010600030101010101" pitchFamily="2" charset="-122"/>
                <a:ea typeface="宋体" panose="02010600030101010101" pitchFamily="2" charset="-122"/>
              </a:rPr>
              <a:t>接收单元：</a:t>
            </a:r>
            <a:r>
              <a:rPr lang="zh-CN" altLang="en-US" sz="2400">
                <a:latin typeface="宋体" panose="02010600030101010101" pitchFamily="2" charset="-122"/>
                <a:ea typeface="宋体" panose="02010600030101010101" pitchFamily="2" charset="-122"/>
              </a:rPr>
              <a:t>接收光信号并转换成电信号；</a:t>
            </a:r>
            <a:endParaRPr lang="zh-TW" altLang="en-US" sz="2400">
              <a:latin typeface="宋体" panose="02010600030101010101" pitchFamily="2" charset="-122"/>
              <a:ea typeface="PMingLiU" pitchFamily="18" charset="-120"/>
            </a:endParaRPr>
          </a:p>
          <a:p>
            <a:pPr eaLnBrk="1" hangingPunct="1">
              <a:lnSpc>
                <a:spcPct val="120000"/>
              </a:lnSpc>
              <a:buFont typeface="Wingdings" panose="05000000000000000000" pitchFamily="2" charset="2"/>
              <a:buNone/>
            </a:pPr>
            <a:r>
              <a:rPr lang="zh-TW" altLang="en-US" sz="2400">
                <a:latin typeface="宋体" panose="02010600030101010101" pitchFamily="2" charset="-122"/>
                <a:ea typeface="PMingLiU" pitchFamily="18" charset="-120"/>
              </a:rPr>
              <a:t>    4.</a:t>
            </a:r>
            <a:r>
              <a:rPr lang="zh-CN" altLang="en-US" sz="2400">
                <a:solidFill>
                  <a:srgbClr val="FF0000"/>
                </a:solidFill>
                <a:latin typeface="宋体" panose="02010600030101010101" pitchFamily="2" charset="-122"/>
                <a:ea typeface="宋体" panose="02010600030101010101" pitchFamily="2" charset="-122"/>
              </a:rPr>
              <a:t>连接器件：</a:t>
            </a:r>
            <a:r>
              <a:rPr lang="zh-CN" altLang="en-US" sz="2400">
                <a:latin typeface="宋体" panose="02010600030101010101" pitchFamily="2" charset="-122"/>
                <a:ea typeface="宋体" panose="02010600030101010101" pitchFamily="2" charset="-122"/>
              </a:rPr>
              <a:t>连接光纤到光源、光检测器以及其它光纤</a:t>
            </a:r>
            <a:r>
              <a:rPr lang="en-US" altLang="zh-TW" sz="2400">
                <a:latin typeface="宋体" panose="02010600030101010101" pitchFamily="2" charset="-122"/>
                <a:ea typeface="PMingLiU" pitchFamily="18" charset="-120"/>
              </a:rPr>
              <a:t>。</a:t>
            </a:r>
            <a:endParaRPr lang="zh-TW" altLang="en-US">
              <a:ea typeface="PMingLiU" pitchFamily="18" charset="-120"/>
            </a:endParaRPr>
          </a:p>
        </p:txBody>
      </p:sp>
      <p:grpSp>
        <p:nvGrpSpPr>
          <p:cNvPr id="48132" name="Group 4"/>
          <p:cNvGrpSpPr>
            <a:grpSpLocks/>
          </p:cNvGrpSpPr>
          <p:nvPr/>
        </p:nvGrpSpPr>
        <p:grpSpPr bwMode="auto">
          <a:xfrm>
            <a:off x="1600200" y="3886200"/>
            <a:ext cx="8991600" cy="2686050"/>
            <a:chOff x="48" y="2448"/>
            <a:chExt cx="5664" cy="1692"/>
          </a:xfrm>
        </p:grpSpPr>
        <p:grpSp>
          <p:nvGrpSpPr>
            <p:cNvPr id="48133" name="Group 5"/>
            <p:cNvGrpSpPr>
              <a:grpSpLocks/>
            </p:cNvGrpSpPr>
            <p:nvPr/>
          </p:nvGrpSpPr>
          <p:grpSpPr bwMode="auto">
            <a:xfrm>
              <a:off x="48" y="2448"/>
              <a:ext cx="5664" cy="1344"/>
              <a:chOff x="48" y="2208"/>
              <a:chExt cx="5664" cy="1344"/>
            </a:xfrm>
          </p:grpSpPr>
          <p:sp>
            <p:nvSpPr>
              <p:cNvPr id="48135" name="Text Box 6"/>
              <p:cNvSpPr txBox="1">
                <a:spLocks noChangeArrowheads="1"/>
              </p:cNvSpPr>
              <p:nvPr/>
            </p:nvSpPr>
            <p:spPr bwMode="auto">
              <a:xfrm>
                <a:off x="336" y="2208"/>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a:solidFill>
                      <a:srgbClr val="FF0000"/>
                    </a:solidFill>
                    <a:latin typeface="Tahoma" panose="020B0604030504040204" pitchFamily="34" charset="0"/>
                    <a:ea typeface="宋体" panose="02010600030101010101" pitchFamily="2" charset="-122"/>
                  </a:rPr>
                  <a:t>发送单元</a:t>
                </a:r>
                <a:r>
                  <a:rPr kumimoji="1" lang="zh-CN" altLang="en-US" sz="2400">
                    <a:latin typeface="Tahoma" panose="020B0604030504040204" pitchFamily="34" charset="0"/>
                    <a:ea typeface="宋体" panose="02010600030101010101" pitchFamily="2" charset="-122"/>
                  </a:rPr>
                  <a:t> </a:t>
                </a:r>
              </a:p>
            </p:txBody>
          </p:sp>
          <p:sp>
            <p:nvSpPr>
              <p:cNvPr id="48136" name="Line 7"/>
              <p:cNvSpPr>
                <a:spLocks noChangeShapeType="1"/>
              </p:cNvSpPr>
              <p:nvPr/>
            </p:nvSpPr>
            <p:spPr bwMode="auto">
              <a:xfrm>
                <a:off x="768" y="2449"/>
                <a:ext cx="0" cy="239"/>
              </a:xfrm>
              <a:prstGeom prst="line">
                <a:avLst/>
              </a:prstGeom>
              <a:noFill/>
              <a:ln w="38100">
                <a:solidFill>
                  <a:schemeClr val="accent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37" name="Text Box 8"/>
              <p:cNvSpPr txBox="1">
                <a:spLocks noChangeArrowheads="1"/>
              </p:cNvSpPr>
              <p:nvPr/>
            </p:nvSpPr>
            <p:spPr bwMode="auto">
              <a:xfrm>
                <a:off x="2496" y="2208"/>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a:solidFill>
                      <a:srgbClr val="FF0000"/>
                    </a:solidFill>
                    <a:latin typeface="Tahoma" panose="020B0604030504040204" pitchFamily="34" charset="0"/>
                    <a:ea typeface="宋体" panose="02010600030101010101" pitchFamily="2" charset="-122"/>
                  </a:rPr>
                  <a:t>传输单元 </a:t>
                </a:r>
              </a:p>
            </p:txBody>
          </p:sp>
          <p:sp>
            <p:nvSpPr>
              <p:cNvPr id="48138" name="Line 9"/>
              <p:cNvSpPr>
                <a:spLocks noChangeShapeType="1"/>
              </p:cNvSpPr>
              <p:nvPr/>
            </p:nvSpPr>
            <p:spPr bwMode="auto">
              <a:xfrm>
                <a:off x="2928" y="2472"/>
                <a:ext cx="0" cy="216"/>
              </a:xfrm>
              <a:prstGeom prst="line">
                <a:avLst/>
              </a:prstGeom>
              <a:noFill/>
              <a:ln w="38100">
                <a:solidFill>
                  <a:srgbClr val="291AE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139" name="Text Box 10"/>
              <p:cNvSpPr txBox="1">
                <a:spLocks noChangeArrowheads="1"/>
              </p:cNvSpPr>
              <p:nvPr/>
            </p:nvSpPr>
            <p:spPr bwMode="auto">
              <a:xfrm>
                <a:off x="4368" y="2208"/>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kumimoji="1" lang="zh-CN" altLang="en-US" sz="2400">
                    <a:solidFill>
                      <a:srgbClr val="FF0000"/>
                    </a:solidFill>
                    <a:latin typeface="Tahoma" panose="020B0604030504040204" pitchFamily="34" charset="0"/>
                    <a:ea typeface="宋体" panose="02010600030101010101" pitchFamily="2" charset="-122"/>
                  </a:rPr>
                  <a:t>接收单元 </a:t>
                </a:r>
              </a:p>
            </p:txBody>
          </p:sp>
          <p:sp>
            <p:nvSpPr>
              <p:cNvPr id="48140" name="Line 11"/>
              <p:cNvSpPr>
                <a:spLocks noChangeShapeType="1"/>
              </p:cNvSpPr>
              <p:nvPr/>
            </p:nvSpPr>
            <p:spPr bwMode="auto">
              <a:xfrm>
                <a:off x="4848" y="2472"/>
                <a:ext cx="0" cy="216"/>
              </a:xfrm>
              <a:prstGeom prst="line">
                <a:avLst/>
              </a:prstGeom>
              <a:noFill/>
              <a:ln w="38100">
                <a:solidFill>
                  <a:srgbClr val="291AE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48141"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r="3419"/>
              <a:stretch>
                <a:fillRect/>
              </a:stretch>
            </p:blipFill>
            <p:spPr bwMode="auto">
              <a:xfrm>
                <a:off x="48" y="2697"/>
                <a:ext cx="5664" cy="855"/>
              </a:xfrm>
              <a:prstGeom prst="rect">
                <a:avLst/>
              </a:prstGeom>
              <a:solidFill>
                <a:srgbClr val="CC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42" name="Rectangle 13"/>
              <p:cNvSpPr>
                <a:spLocks noChangeArrowheads="1"/>
              </p:cNvSpPr>
              <p:nvPr/>
            </p:nvSpPr>
            <p:spPr bwMode="auto">
              <a:xfrm>
                <a:off x="96" y="2721"/>
                <a:ext cx="1296" cy="816"/>
              </a:xfrm>
              <a:prstGeom prst="rect">
                <a:avLst/>
              </a:prstGeom>
              <a:noFill/>
              <a:ln w="25400" algn="ctr">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8143" name="Rectangle 14"/>
              <p:cNvSpPr>
                <a:spLocks noChangeArrowheads="1"/>
              </p:cNvSpPr>
              <p:nvPr/>
            </p:nvSpPr>
            <p:spPr bwMode="auto">
              <a:xfrm>
                <a:off x="1584" y="2721"/>
                <a:ext cx="2592" cy="816"/>
              </a:xfrm>
              <a:prstGeom prst="rect">
                <a:avLst/>
              </a:prstGeom>
              <a:noFill/>
              <a:ln w="25400" algn="ctr">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8144" name="Rectangle 15"/>
              <p:cNvSpPr>
                <a:spLocks noChangeArrowheads="1"/>
              </p:cNvSpPr>
              <p:nvPr/>
            </p:nvSpPr>
            <p:spPr bwMode="auto">
              <a:xfrm>
                <a:off x="4272" y="2721"/>
                <a:ext cx="1392" cy="816"/>
              </a:xfrm>
              <a:prstGeom prst="rect">
                <a:avLst/>
              </a:prstGeom>
              <a:noFill/>
              <a:ln w="25400" algn="ctr">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48134" name="Text Box 16"/>
            <p:cNvSpPr txBox="1">
              <a:spLocks noChangeArrowheads="1"/>
            </p:cNvSpPr>
            <p:nvPr/>
          </p:nvSpPr>
          <p:spPr bwMode="auto">
            <a:xfrm>
              <a:off x="364" y="3852"/>
              <a:ext cx="52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400">
                  <a:solidFill>
                    <a:srgbClr val="FF0000"/>
                  </a:solidFill>
                  <a:ea typeface="宋体" panose="02010600030101010101" pitchFamily="2" charset="-122"/>
                </a:rPr>
                <a:t>连接器件：</a:t>
              </a:r>
              <a:r>
                <a:rPr lang="zh-CN" altLang="en-US" sz="2400">
                  <a:ea typeface="宋体" panose="02010600030101010101" pitchFamily="2" charset="-122"/>
                </a:rPr>
                <a:t>分布于系统之中</a:t>
              </a:r>
              <a:r>
                <a:rPr lang="zh-CN" altLang="en-US" sz="2400">
                  <a:solidFill>
                    <a:srgbClr val="CC00CC"/>
                  </a:solidFill>
                  <a:ea typeface="宋体" panose="02010600030101010101" pitchFamily="2" charset="-122"/>
                </a:rPr>
                <a:t>（耦合器、隔离器、环形器</a:t>
              </a:r>
              <a:r>
                <a:rPr lang="en-US" altLang="zh-CN" sz="2400">
                  <a:solidFill>
                    <a:srgbClr val="CC00CC"/>
                  </a:solidFill>
                  <a:ea typeface="宋体" panose="02010600030101010101" pitchFamily="2" charset="-122"/>
                </a:rPr>
                <a:t>…</a:t>
              </a:r>
              <a:r>
                <a:rPr lang="zh-CN" altLang="en-US" sz="2400">
                  <a:solidFill>
                    <a:srgbClr val="CC00CC"/>
                  </a:solidFill>
                  <a:ea typeface="宋体" panose="02010600030101010101" pitchFamily="2" charset="-122"/>
                </a:rPr>
                <a:t>）</a:t>
              </a:r>
              <a:r>
                <a:rPr lang="zh-CN" altLang="en-US">
                  <a:ea typeface="宋体" panose="02010600030101010101" pitchFamily="2" charset="-122"/>
                </a:rPr>
                <a:t>。</a:t>
              </a:r>
            </a:p>
          </p:txBody>
        </p:sp>
      </p:grpSp>
    </p:spTree>
    <p:extLst>
      <p:ext uri="{BB962C8B-B14F-4D97-AF65-F5344CB8AC3E}">
        <p14:creationId xmlns:p14="http://schemas.microsoft.com/office/powerpoint/2010/main" val="1341916661"/>
      </p:ext>
    </p:extLst>
  </p:cSld>
  <p:clrMapOvr>
    <a:masterClrMapping/>
  </p:clrMapOvr>
  <p:transition>
    <p:blinds dir="vert"/>
  </p:transition>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3048000" y="5562600"/>
            <a:ext cx="6248400" cy="914400"/>
          </a:xfrm>
        </p:spPr>
        <p:txBody>
          <a:bodyPr/>
          <a:lstStyle/>
          <a:p>
            <a:pPr eaLnBrk="1" hangingPunct="1">
              <a:buFont typeface="Wingdings" panose="05000000000000000000" pitchFamily="2" charset="2"/>
              <a:buNone/>
            </a:pPr>
            <a:r>
              <a:rPr lang="en-US" altLang="zh-CN" sz="2400">
                <a:ea typeface="宋体" panose="02010600030101010101" pitchFamily="2" charset="-122"/>
              </a:rPr>
              <a:t>WDM</a:t>
            </a:r>
            <a:r>
              <a:rPr lang="zh-CN" altLang="en-US" sz="2400">
                <a:ea typeface="宋体" panose="02010600030101010101" pitchFamily="2" charset="-122"/>
              </a:rPr>
              <a:t>系统中关键性的设备是波分复用器， </a:t>
            </a:r>
          </a:p>
          <a:p>
            <a:pPr eaLnBrk="1" hangingPunct="1">
              <a:buFont typeface="Wingdings" panose="05000000000000000000" pitchFamily="2" charset="2"/>
              <a:buNone/>
            </a:pPr>
            <a:r>
              <a:rPr lang="zh-CN" altLang="en-US" sz="2400">
                <a:ea typeface="宋体" panose="02010600030101010101" pitchFamily="2" charset="-122"/>
              </a:rPr>
              <a:t>        包括</a:t>
            </a:r>
            <a:r>
              <a:rPr lang="zh-CN" altLang="en-US" sz="2400">
                <a:solidFill>
                  <a:srgbClr val="FF0000"/>
                </a:solidFill>
                <a:ea typeface="宋体" panose="02010600030101010101" pitchFamily="2" charset="-122"/>
              </a:rPr>
              <a:t>合波器</a:t>
            </a:r>
            <a:r>
              <a:rPr lang="zh-CN" altLang="en-US" sz="2400">
                <a:ea typeface="宋体" panose="02010600030101010101" pitchFamily="2" charset="-122"/>
              </a:rPr>
              <a:t>和</a:t>
            </a:r>
            <a:r>
              <a:rPr lang="zh-CN" altLang="en-US" sz="2400">
                <a:solidFill>
                  <a:srgbClr val="FF0000"/>
                </a:solidFill>
                <a:ea typeface="宋体" panose="02010600030101010101" pitchFamily="2" charset="-122"/>
              </a:rPr>
              <a:t>分波器</a:t>
            </a:r>
            <a:r>
              <a:rPr lang="zh-CN" altLang="en-US" sz="2400">
                <a:ea typeface="宋体" panose="02010600030101010101" pitchFamily="2" charset="-122"/>
              </a:rPr>
              <a:t>。</a:t>
            </a:r>
          </a:p>
        </p:txBody>
      </p:sp>
      <p:sp>
        <p:nvSpPr>
          <p:cNvPr id="54275" name="Rectangle 3"/>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54276" name="Text Box 4"/>
          <p:cNvSpPr txBox="1">
            <a:spLocks noChangeArrowheads="1"/>
          </p:cNvSpPr>
          <p:nvPr/>
        </p:nvSpPr>
        <p:spPr bwMode="auto">
          <a:xfrm>
            <a:off x="1803400" y="1385888"/>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rgbClr val="FF0000"/>
                </a:solidFill>
                <a:latin typeface="楷体_GB2312" pitchFamily="49" charset="-122"/>
                <a:ea typeface="楷体_GB2312" pitchFamily="49" charset="-122"/>
              </a:rPr>
              <a:t>波分复用</a:t>
            </a:r>
          </a:p>
        </p:txBody>
      </p:sp>
      <p:pic>
        <p:nvPicPr>
          <p:cNvPr id="542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l="6087" r="4347"/>
          <a:stretch>
            <a:fillRect/>
          </a:stretch>
        </p:blipFill>
        <p:spPr bwMode="auto">
          <a:xfrm>
            <a:off x="1600200" y="2233614"/>
            <a:ext cx="8991600" cy="3024187"/>
          </a:xfrm>
          <a:prstGeom prst="rect">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159889"/>
      </p:ext>
    </p:extLst>
  </p:cSld>
  <p:clrMapOvr>
    <a:masterClrMapping/>
  </p:clrMapOvr>
  <p:transition>
    <p:blinds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xfrm>
            <a:off x="1828800" y="1600201"/>
            <a:ext cx="8229600" cy="752475"/>
          </a:xfrm>
        </p:spPr>
        <p:txBody>
          <a:bodyPr/>
          <a:lstStyle/>
          <a:p>
            <a:pPr eaLnBrk="1" hangingPunct="1">
              <a:lnSpc>
                <a:spcPct val="90000"/>
              </a:lnSpc>
            </a:pPr>
            <a:r>
              <a:rPr lang="zh-CN" altLang="en-US" sz="2400">
                <a:ea typeface="宋体" panose="02010600030101010101" pitchFamily="2" charset="-122"/>
              </a:rPr>
              <a:t>复用器可由棱镜、光栅等构成的角色散器件和以滤光片为基础的滤光型器件，以及光纤耦合型复用器。</a:t>
            </a:r>
          </a:p>
        </p:txBody>
      </p:sp>
      <p:pic>
        <p:nvPicPr>
          <p:cNvPr id="552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2501900"/>
            <a:ext cx="8153400" cy="2146300"/>
          </a:xfrm>
          <a:prstGeom prst="rect">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Rectangle 4"/>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光纤通信系统</a:t>
            </a:r>
            <a:endParaRPr lang="zh-TW" altLang="en-US" b="1">
              <a:solidFill>
                <a:schemeClr val="bg1"/>
              </a:solidFill>
              <a:latin typeface="Arial" panose="020B0604020202020204" pitchFamily="34" charset="0"/>
              <a:ea typeface="宋体" panose="02010600030101010101" pitchFamily="2" charset="-122"/>
            </a:endParaRPr>
          </a:p>
        </p:txBody>
      </p:sp>
      <p:sp>
        <p:nvSpPr>
          <p:cNvPr id="55301" name="Text Box 5"/>
          <p:cNvSpPr txBox="1">
            <a:spLocks noChangeArrowheads="1"/>
          </p:cNvSpPr>
          <p:nvPr/>
        </p:nvSpPr>
        <p:spPr bwMode="auto">
          <a:xfrm>
            <a:off x="1803400" y="1081088"/>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rgbClr val="FF0000"/>
                </a:solidFill>
                <a:latin typeface="楷体_GB2312" pitchFamily="49" charset="-122"/>
                <a:ea typeface="楷体_GB2312" pitchFamily="49" charset="-122"/>
              </a:rPr>
              <a:t>波分复用</a:t>
            </a:r>
          </a:p>
        </p:txBody>
      </p:sp>
      <p:pic>
        <p:nvPicPr>
          <p:cNvPr id="55302" name="Picture 6" descr="gxtx001"/>
          <p:cNvPicPr>
            <a:picLocks noChangeAspect="1" noChangeArrowheads="1"/>
          </p:cNvPicPr>
          <p:nvPr/>
        </p:nvPicPr>
        <p:blipFill>
          <a:blip r:embed="rId3" cstate="print">
            <a:extLst>
              <a:ext uri="{28A0092B-C50C-407E-A947-70E740481C1C}">
                <a14:useLocalDpi xmlns:a14="http://schemas.microsoft.com/office/drawing/2010/main" val="0"/>
              </a:ext>
            </a:extLst>
          </a:blip>
          <a:srcRect t="1578" b="70094"/>
          <a:stretch>
            <a:fillRect/>
          </a:stretch>
        </p:blipFill>
        <p:spPr bwMode="auto">
          <a:xfrm>
            <a:off x="3198814" y="4883150"/>
            <a:ext cx="5868987" cy="14414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453068"/>
      </p:ext>
    </p:extLst>
  </p:cSld>
  <p:clrMapOvr>
    <a:masterClrMapping/>
  </p:clrMapOvr>
  <p:transition>
    <p:blinds dir="ver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524000" y="2569029"/>
            <a:ext cx="9144000" cy="940934"/>
          </a:xfrm>
        </p:spPr>
        <p:style>
          <a:lnRef idx="1">
            <a:schemeClr val="accent2"/>
          </a:lnRef>
          <a:fillRef idx="3">
            <a:schemeClr val="accent2"/>
          </a:fillRef>
          <a:effectRef idx="2">
            <a:schemeClr val="accent2"/>
          </a:effectRef>
          <a:fontRef idx="minor">
            <a:schemeClr val="lt1"/>
          </a:fontRef>
        </p:style>
        <p:txBody>
          <a:bodyPr/>
          <a:lstStyle/>
          <a:p>
            <a:r>
              <a:rPr lang="zh-CN" altLang="en-US" dirty="0">
                <a:ea typeface="宋体" panose="02010600030101010101" pitchFamily="2" charset="-122"/>
              </a:rPr>
              <a:t>傅立叶光学基础</a:t>
            </a:r>
          </a:p>
        </p:txBody>
      </p:sp>
    </p:spTree>
    <p:extLst>
      <p:ext uri="{BB962C8B-B14F-4D97-AF65-F5344CB8AC3E}">
        <p14:creationId xmlns:p14="http://schemas.microsoft.com/office/powerpoint/2010/main" val="1739559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221164" y="152400"/>
            <a:ext cx="6281737" cy="685800"/>
          </a:xfrm>
        </p:spPr>
        <p:txBody>
          <a:bodyPr/>
          <a:lstStyle/>
          <a:p>
            <a:r>
              <a:rPr lang="zh-CN" altLang="en-US" sz="3600" b="1">
                <a:ea typeface="宋体" panose="02010600030101010101" pitchFamily="2" charset="-122"/>
              </a:rPr>
              <a:t>透镜的作用是什么</a:t>
            </a:r>
            <a:r>
              <a:rPr lang="en-US" altLang="zh-CN" sz="3600" b="1">
                <a:ea typeface="宋体" panose="02010600030101010101" pitchFamily="2" charset="-122"/>
              </a:rPr>
              <a:t>--</a:t>
            </a:r>
            <a:r>
              <a:rPr lang="zh-CN" altLang="en-US" sz="3600" b="1">
                <a:ea typeface="宋体" panose="02010600030101010101" pitchFamily="2" charset="-122"/>
              </a:rPr>
              <a:t>定性讨论</a:t>
            </a:r>
          </a:p>
        </p:txBody>
      </p:sp>
      <p:sp>
        <p:nvSpPr>
          <p:cNvPr id="100355" name="AutoShape 3"/>
          <p:cNvSpPr>
            <a:spLocks noChangeAspect="1" noChangeArrowheads="1" noTextEdit="1"/>
          </p:cNvSpPr>
          <p:nvPr/>
        </p:nvSpPr>
        <p:spPr bwMode="gray">
          <a:xfrm flipH="1">
            <a:off x="6392864"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6" name="Rectangle 4"/>
          <p:cNvSpPr>
            <a:spLocks noGrp="1" noChangeArrowheads="1"/>
          </p:cNvSpPr>
          <p:nvPr>
            <p:ph type="body" sz="half" idx="1"/>
          </p:nvPr>
        </p:nvSpPr>
        <p:spPr>
          <a:xfrm>
            <a:off x="1981200" y="1447801"/>
            <a:ext cx="7138988" cy="720725"/>
          </a:xfrm>
          <a:noFill/>
          <a:ln/>
        </p:spPr>
        <p:txBody>
          <a:bodyPr/>
          <a:lstStyle/>
          <a:p>
            <a:r>
              <a:rPr lang="zh-CN" altLang="en-US" sz="3000" b="1">
                <a:solidFill>
                  <a:srgbClr val="000066"/>
                </a:solidFill>
                <a:ea typeface="宋体" panose="02010600030101010101" pitchFamily="2" charset="-122"/>
              </a:rPr>
              <a:t>薄透镜的位相变换作用定性研究</a:t>
            </a:r>
          </a:p>
        </p:txBody>
      </p:sp>
      <p:sp>
        <p:nvSpPr>
          <p:cNvPr id="100358" name="Line 6"/>
          <p:cNvSpPr>
            <a:spLocks noChangeShapeType="1"/>
          </p:cNvSpPr>
          <p:nvPr/>
        </p:nvSpPr>
        <p:spPr bwMode="auto">
          <a:xfrm>
            <a:off x="1828801" y="3632200"/>
            <a:ext cx="8208963"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1" name="Text Box 9"/>
          <p:cNvSpPr txBox="1">
            <a:spLocks noChangeArrowheads="1"/>
          </p:cNvSpPr>
          <p:nvPr/>
        </p:nvSpPr>
        <p:spPr bwMode="auto">
          <a:xfrm>
            <a:off x="3048001" y="28956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latin typeface="Arial" panose="020B0604020202020204" pitchFamily="34" charset="0"/>
              </a:rPr>
              <a:t>R1</a:t>
            </a:r>
          </a:p>
        </p:txBody>
      </p:sp>
      <p:sp>
        <p:nvSpPr>
          <p:cNvPr id="100362" name="Text Box 10"/>
          <p:cNvSpPr txBox="1">
            <a:spLocks noChangeArrowheads="1"/>
          </p:cNvSpPr>
          <p:nvPr/>
        </p:nvSpPr>
        <p:spPr bwMode="auto">
          <a:xfrm>
            <a:off x="7848601" y="28194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latin typeface="Arial" panose="020B0604020202020204" pitchFamily="34" charset="0"/>
              </a:rPr>
              <a:t>R2</a:t>
            </a:r>
          </a:p>
        </p:txBody>
      </p:sp>
      <p:grpSp>
        <p:nvGrpSpPr>
          <p:cNvPr id="100369" name="Group 17"/>
          <p:cNvGrpSpPr>
            <a:grpSpLocks/>
          </p:cNvGrpSpPr>
          <p:nvPr/>
        </p:nvGrpSpPr>
        <p:grpSpPr bwMode="auto">
          <a:xfrm>
            <a:off x="1905001" y="2133600"/>
            <a:ext cx="7993063" cy="3505200"/>
            <a:chOff x="204" y="1616"/>
            <a:chExt cx="5035" cy="2540"/>
          </a:xfrm>
        </p:grpSpPr>
        <p:sp>
          <p:nvSpPr>
            <p:cNvPr id="100357" name="Oval 5"/>
            <p:cNvSpPr>
              <a:spLocks noChangeArrowheads="1"/>
            </p:cNvSpPr>
            <p:nvPr/>
          </p:nvSpPr>
          <p:spPr bwMode="auto">
            <a:xfrm>
              <a:off x="2517" y="1616"/>
              <a:ext cx="227" cy="2177"/>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Line 7"/>
            <p:cNvSpPr>
              <a:spLocks noChangeShapeType="1"/>
            </p:cNvSpPr>
            <p:nvPr/>
          </p:nvSpPr>
          <p:spPr bwMode="auto">
            <a:xfrm flipV="1">
              <a:off x="204" y="2024"/>
              <a:ext cx="2540" cy="68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0" name="Line 8"/>
            <p:cNvSpPr>
              <a:spLocks noChangeShapeType="1"/>
            </p:cNvSpPr>
            <p:nvPr/>
          </p:nvSpPr>
          <p:spPr bwMode="auto">
            <a:xfrm>
              <a:off x="2517" y="2251"/>
              <a:ext cx="2722" cy="453"/>
            </a:xfrm>
            <a:prstGeom prst="line">
              <a:avLst/>
            </a:prstGeom>
            <a:noFill/>
            <a:ln w="2857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3" name="Line 11"/>
            <p:cNvSpPr>
              <a:spLocks noChangeShapeType="1"/>
            </p:cNvSpPr>
            <p:nvPr/>
          </p:nvSpPr>
          <p:spPr bwMode="auto">
            <a:xfrm>
              <a:off x="2517" y="2659"/>
              <a:ext cx="0" cy="14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4" name="Line 12"/>
            <p:cNvSpPr>
              <a:spLocks noChangeShapeType="1"/>
            </p:cNvSpPr>
            <p:nvPr/>
          </p:nvSpPr>
          <p:spPr bwMode="auto">
            <a:xfrm>
              <a:off x="2744" y="2659"/>
              <a:ext cx="0" cy="14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5" name="Line 13"/>
            <p:cNvSpPr>
              <a:spLocks noChangeShapeType="1"/>
            </p:cNvSpPr>
            <p:nvPr/>
          </p:nvSpPr>
          <p:spPr bwMode="auto">
            <a:xfrm>
              <a:off x="2109" y="3974"/>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6" name="Line 14"/>
            <p:cNvSpPr>
              <a:spLocks noChangeShapeType="1"/>
            </p:cNvSpPr>
            <p:nvPr/>
          </p:nvSpPr>
          <p:spPr bwMode="auto">
            <a:xfrm flipH="1">
              <a:off x="2744" y="3974"/>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0367" name="Object 15"/>
            <p:cNvGraphicFramePr>
              <a:graphicFrameLocks noChangeAspect="1"/>
            </p:cNvGraphicFramePr>
            <p:nvPr/>
          </p:nvGraphicFramePr>
          <p:xfrm>
            <a:off x="2517" y="3793"/>
            <a:ext cx="242" cy="286"/>
          </p:xfrm>
          <a:graphic>
            <a:graphicData uri="http://schemas.openxmlformats.org/presentationml/2006/ole">
              <mc:AlternateContent xmlns:mc="http://schemas.openxmlformats.org/markup-compatibility/2006">
                <mc:Choice xmlns:v="urn:schemas-microsoft-com:vml" Requires="v">
                  <p:oleObj spid="_x0000_s82951" name="Equation" r:id="rId3" imgW="139680" imgH="164880" progId="Equation.DSMT4">
                    <p:embed/>
                  </p:oleObj>
                </mc:Choice>
                <mc:Fallback>
                  <p:oleObj name="Equation" r:id="rId3" imgW="139680" imgH="164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 y="3793"/>
                          <a:ext cx="24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0368" name="Text Box 16"/>
          <p:cNvSpPr txBox="1">
            <a:spLocks noChangeArrowheads="1"/>
          </p:cNvSpPr>
          <p:nvPr/>
        </p:nvSpPr>
        <p:spPr bwMode="auto">
          <a:xfrm>
            <a:off x="1752601" y="6019800"/>
            <a:ext cx="39036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Arial" panose="020B0604020202020204" pitchFamily="34" charset="0"/>
              </a:rPr>
              <a:t>薄透镜：厚度与曲率半径相比足够小</a:t>
            </a:r>
          </a:p>
        </p:txBody>
      </p:sp>
    </p:spTree>
    <p:extLst>
      <p:ext uri="{BB962C8B-B14F-4D97-AF65-F5344CB8AC3E}">
        <p14:creationId xmlns:p14="http://schemas.microsoft.com/office/powerpoint/2010/main" val="2069272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5"/>
          <p:cNvSpPr txBox="1">
            <a:spLocks noChangeArrowheads="1"/>
          </p:cNvSpPr>
          <p:nvPr/>
        </p:nvSpPr>
        <p:spPr bwMode="auto">
          <a:xfrm>
            <a:off x="1847850" y="981075"/>
            <a:ext cx="3778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消除球差的方法</a:t>
            </a:r>
            <a:r>
              <a:rPr lang="zh-CN" altLang="en-US">
                <a:solidFill>
                  <a:srgbClr val="CC3300"/>
                </a:solidFill>
              </a:rPr>
              <a:t>：</a:t>
            </a:r>
          </a:p>
        </p:txBody>
      </p:sp>
      <p:sp>
        <p:nvSpPr>
          <p:cNvPr id="28675" name="Text Box 6"/>
          <p:cNvSpPr txBox="1">
            <a:spLocks noChangeArrowheads="1"/>
          </p:cNvSpPr>
          <p:nvPr/>
        </p:nvSpPr>
        <p:spPr bwMode="auto">
          <a:xfrm>
            <a:off x="2063751" y="1989139"/>
            <a:ext cx="6264275"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lnSpc>
                <a:spcPct val="125000"/>
              </a:lnSpc>
              <a:buClr>
                <a:srgbClr val="CC3300"/>
              </a:buClr>
              <a:buSzPct val="75000"/>
              <a:buFont typeface="Wingdings" panose="05000000000000000000" pitchFamily="2" charset="2"/>
              <a:buChar char="v"/>
            </a:pPr>
            <a:r>
              <a:rPr lang="en-US" altLang="zh-CN"/>
              <a:t>  </a:t>
            </a:r>
            <a:r>
              <a:rPr lang="zh-CN" altLang="en-US"/>
              <a:t>增加光阑；</a:t>
            </a:r>
          </a:p>
          <a:p>
            <a:pPr eaLnBrk="1" hangingPunct="1">
              <a:lnSpc>
                <a:spcPct val="125000"/>
              </a:lnSpc>
              <a:buClr>
                <a:srgbClr val="CC3300"/>
              </a:buClr>
              <a:buSzPct val="75000"/>
              <a:buFont typeface="Wingdings" panose="05000000000000000000" pitchFamily="2" charset="2"/>
              <a:buChar char="v"/>
            </a:pPr>
            <a:r>
              <a:rPr lang="zh-CN" altLang="en-US"/>
              <a:t>  选择适当曲率半径；</a:t>
            </a:r>
          </a:p>
          <a:p>
            <a:pPr eaLnBrk="1" hangingPunct="1">
              <a:lnSpc>
                <a:spcPct val="125000"/>
              </a:lnSpc>
              <a:buClr>
                <a:srgbClr val="CC3300"/>
              </a:buClr>
              <a:buSzPct val="75000"/>
              <a:buFont typeface="Wingdings" panose="05000000000000000000" pitchFamily="2" charset="2"/>
              <a:buChar char="v"/>
            </a:pPr>
            <a:r>
              <a:rPr lang="zh-CN" altLang="en-US"/>
              <a:t>  非球面透镜； </a:t>
            </a:r>
          </a:p>
          <a:p>
            <a:pPr eaLnBrk="1" hangingPunct="1">
              <a:lnSpc>
                <a:spcPct val="125000"/>
              </a:lnSpc>
              <a:buClr>
                <a:srgbClr val="CC3300"/>
              </a:buClr>
              <a:buSzPct val="75000"/>
              <a:buFont typeface="Wingdings" panose="05000000000000000000" pitchFamily="2" charset="2"/>
              <a:buChar char="v"/>
            </a:pPr>
            <a:r>
              <a:rPr lang="zh-CN" altLang="en-US"/>
              <a:t>  正、负透镜组合；</a:t>
            </a:r>
          </a:p>
          <a:p>
            <a:pPr eaLnBrk="1" hangingPunct="1">
              <a:lnSpc>
                <a:spcPct val="125000"/>
              </a:lnSpc>
              <a:buClr>
                <a:srgbClr val="CC3300"/>
              </a:buClr>
              <a:buSzPct val="75000"/>
              <a:buFont typeface="Wingdings" panose="05000000000000000000" pitchFamily="2" charset="2"/>
              <a:buChar char="v"/>
            </a:pPr>
            <a:r>
              <a:rPr lang="zh-CN" altLang="en-US"/>
              <a:t>  变折射率透镜</a:t>
            </a:r>
            <a:r>
              <a:rPr lang="en-US" altLang="zh-CN"/>
              <a:t>(</a:t>
            </a:r>
            <a:r>
              <a:rPr lang="zh-CN" altLang="en-US"/>
              <a:t>中间折射率大</a:t>
            </a:r>
            <a:r>
              <a:rPr lang="en-US" altLang="zh-CN"/>
              <a:t>)</a:t>
            </a:r>
            <a:r>
              <a:rPr lang="zh-CN" altLang="en-US"/>
              <a:t>。</a:t>
            </a:r>
          </a:p>
        </p:txBody>
      </p:sp>
    </p:spTree>
    <p:extLst>
      <p:ext uri="{BB962C8B-B14F-4D97-AF65-F5344CB8AC3E}">
        <p14:creationId xmlns:p14="http://schemas.microsoft.com/office/powerpoint/2010/main" val="20546183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221164" y="152400"/>
            <a:ext cx="6281737" cy="685800"/>
          </a:xfrm>
        </p:spPr>
        <p:txBody>
          <a:bodyPr/>
          <a:lstStyle/>
          <a:p>
            <a:r>
              <a:rPr lang="zh-CN" altLang="en-US" sz="3600" b="1">
                <a:ea typeface="宋体" panose="02010600030101010101" pitchFamily="2" charset="-122"/>
              </a:rPr>
              <a:t>透镜的作用是什么</a:t>
            </a:r>
            <a:r>
              <a:rPr lang="en-US" altLang="zh-CN" sz="3600" b="1">
                <a:ea typeface="宋体" panose="02010600030101010101" pitchFamily="2" charset="-122"/>
              </a:rPr>
              <a:t>--</a:t>
            </a:r>
            <a:r>
              <a:rPr lang="zh-CN" altLang="en-US" sz="3600" b="1">
                <a:ea typeface="宋体" panose="02010600030101010101" pitchFamily="2" charset="-122"/>
              </a:rPr>
              <a:t>定性讨论</a:t>
            </a:r>
          </a:p>
        </p:txBody>
      </p:sp>
      <p:sp>
        <p:nvSpPr>
          <p:cNvPr id="105491" name="Oval 19"/>
          <p:cNvSpPr>
            <a:spLocks noChangeArrowheads="1"/>
          </p:cNvSpPr>
          <p:nvPr/>
        </p:nvSpPr>
        <p:spPr bwMode="auto">
          <a:xfrm>
            <a:off x="6599238" y="1917700"/>
            <a:ext cx="360362" cy="3455988"/>
          </a:xfrm>
          <a:prstGeom prst="ellipse">
            <a:avLst/>
          </a:prstGeom>
          <a:solidFill>
            <a:srgbClr val="C0C0C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2" name="Line 20"/>
          <p:cNvSpPr>
            <a:spLocks noChangeShapeType="1"/>
          </p:cNvSpPr>
          <p:nvPr/>
        </p:nvSpPr>
        <p:spPr bwMode="auto">
          <a:xfrm>
            <a:off x="6584950" y="1844675"/>
            <a:ext cx="0" cy="360045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93" name="Line 21"/>
          <p:cNvSpPr>
            <a:spLocks noChangeShapeType="1"/>
          </p:cNvSpPr>
          <p:nvPr/>
        </p:nvSpPr>
        <p:spPr bwMode="auto">
          <a:xfrm>
            <a:off x="6959600" y="1844675"/>
            <a:ext cx="0" cy="360045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5494" name="Group 22"/>
          <p:cNvGrpSpPr>
            <a:grpSpLocks/>
          </p:cNvGrpSpPr>
          <p:nvPr/>
        </p:nvGrpSpPr>
        <p:grpSpPr bwMode="auto">
          <a:xfrm>
            <a:off x="5375275" y="2420938"/>
            <a:ext cx="1225550" cy="2665412"/>
            <a:chOff x="1881" y="1525"/>
            <a:chExt cx="1317" cy="1679"/>
          </a:xfrm>
        </p:grpSpPr>
        <p:sp>
          <p:nvSpPr>
            <p:cNvPr id="105495" name="Line 23"/>
            <p:cNvSpPr>
              <a:spLocks noChangeShapeType="1"/>
            </p:cNvSpPr>
            <p:nvPr/>
          </p:nvSpPr>
          <p:spPr bwMode="auto">
            <a:xfrm>
              <a:off x="1881" y="1525"/>
              <a:ext cx="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96" name="Line 24"/>
            <p:cNvSpPr>
              <a:spLocks noChangeShapeType="1"/>
            </p:cNvSpPr>
            <p:nvPr/>
          </p:nvSpPr>
          <p:spPr bwMode="auto">
            <a:xfrm>
              <a:off x="1881" y="2296"/>
              <a:ext cx="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97" name="Line 25"/>
            <p:cNvSpPr>
              <a:spLocks noChangeShapeType="1"/>
            </p:cNvSpPr>
            <p:nvPr/>
          </p:nvSpPr>
          <p:spPr bwMode="auto">
            <a:xfrm>
              <a:off x="1882" y="3204"/>
              <a:ext cx="131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5498" name="Oval 26"/>
          <p:cNvSpPr>
            <a:spLocks noChangeArrowheads="1"/>
          </p:cNvSpPr>
          <p:nvPr/>
        </p:nvSpPr>
        <p:spPr bwMode="auto">
          <a:xfrm>
            <a:off x="6959601" y="2225675"/>
            <a:ext cx="576263" cy="295275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99" name="Rectangle 27"/>
          <p:cNvSpPr>
            <a:spLocks noChangeArrowheads="1"/>
          </p:cNvSpPr>
          <p:nvPr/>
        </p:nvSpPr>
        <p:spPr bwMode="auto">
          <a:xfrm>
            <a:off x="7162800" y="2209801"/>
            <a:ext cx="609600" cy="3313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latin typeface="Arial" panose="020B0604020202020204" pitchFamily="34" charset="0"/>
            </a:endParaRPr>
          </a:p>
        </p:txBody>
      </p:sp>
      <p:sp>
        <p:nvSpPr>
          <p:cNvPr id="105500" name="Line 28"/>
          <p:cNvSpPr>
            <a:spLocks noChangeShapeType="1"/>
          </p:cNvSpPr>
          <p:nvPr/>
        </p:nvSpPr>
        <p:spPr bwMode="auto">
          <a:xfrm>
            <a:off x="5159375" y="3644900"/>
            <a:ext cx="5329238"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1" name="Line 29"/>
          <p:cNvSpPr>
            <a:spLocks noChangeShapeType="1"/>
          </p:cNvSpPr>
          <p:nvPr/>
        </p:nvSpPr>
        <p:spPr bwMode="auto">
          <a:xfrm>
            <a:off x="7150100" y="2298700"/>
            <a:ext cx="3365500" cy="15875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2" name="Line 30"/>
          <p:cNvSpPr>
            <a:spLocks noChangeShapeType="1"/>
          </p:cNvSpPr>
          <p:nvPr/>
        </p:nvSpPr>
        <p:spPr bwMode="auto">
          <a:xfrm flipV="1">
            <a:off x="7104063" y="3382964"/>
            <a:ext cx="3384550" cy="17287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3" name="Text Box 31"/>
          <p:cNvSpPr txBox="1">
            <a:spLocks noChangeArrowheads="1"/>
          </p:cNvSpPr>
          <p:nvPr/>
        </p:nvSpPr>
        <p:spPr bwMode="auto">
          <a:xfrm>
            <a:off x="6146800" y="1935163"/>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Arial" panose="020B0604020202020204" pitchFamily="34" charset="0"/>
              </a:rPr>
              <a:t>A</a:t>
            </a:r>
          </a:p>
        </p:txBody>
      </p:sp>
      <p:sp>
        <p:nvSpPr>
          <p:cNvPr id="105504" name="Text Box 32"/>
          <p:cNvSpPr txBox="1">
            <a:spLocks noChangeArrowheads="1"/>
          </p:cNvSpPr>
          <p:nvPr/>
        </p:nvSpPr>
        <p:spPr bwMode="auto">
          <a:xfrm>
            <a:off x="6118226" y="501332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Arial" panose="020B0604020202020204" pitchFamily="34" charset="0"/>
              </a:rPr>
              <a:t>C</a:t>
            </a:r>
          </a:p>
        </p:txBody>
      </p:sp>
      <p:sp>
        <p:nvSpPr>
          <p:cNvPr id="105505" name="Text Box 33"/>
          <p:cNvSpPr txBox="1">
            <a:spLocks noChangeArrowheads="1"/>
          </p:cNvSpPr>
          <p:nvPr/>
        </p:nvSpPr>
        <p:spPr bwMode="auto">
          <a:xfrm>
            <a:off x="6146800" y="36449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Arial" panose="020B0604020202020204" pitchFamily="34" charset="0"/>
              </a:rPr>
              <a:t>B</a:t>
            </a:r>
          </a:p>
        </p:txBody>
      </p:sp>
      <p:sp>
        <p:nvSpPr>
          <p:cNvPr id="105506" name="Text Box 34"/>
          <p:cNvSpPr txBox="1">
            <a:spLocks noChangeArrowheads="1"/>
          </p:cNvSpPr>
          <p:nvPr/>
        </p:nvSpPr>
        <p:spPr bwMode="auto">
          <a:xfrm>
            <a:off x="7010401" y="1905000"/>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Arial" panose="020B0604020202020204" pitchFamily="34" charset="0"/>
              </a:rPr>
              <a:t>A‘</a:t>
            </a:r>
          </a:p>
        </p:txBody>
      </p:sp>
      <p:sp>
        <p:nvSpPr>
          <p:cNvPr id="105507" name="Text Box 35"/>
          <p:cNvSpPr txBox="1">
            <a:spLocks noChangeArrowheads="1"/>
          </p:cNvSpPr>
          <p:nvPr/>
        </p:nvSpPr>
        <p:spPr bwMode="auto">
          <a:xfrm>
            <a:off x="6954839" y="4994275"/>
            <a:ext cx="47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Arial" panose="020B0604020202020204" pitchFamily="34" charset="0"/>
              </a:rPr>
              <a:t>C‘</a:t>
            </a:r>
          </a:p>
        </p:txBody>
      </p:sp>
      <p:sp>
        <p:nvSpPr>
          <p:cNvPr id="105508" name="Text Box 36"/>
          <p:cNvSpPr txBox="1">
            <a:spLocks noChangeArrowheads="1"/>
          </p:cNvSpPr>
          <p:nvPr/>
        </p:nvSpPr>
        <p:spPr bwMode="auto">
          <a:xfrm>
            <a:off x="6983413" y="3625850"/>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Arial" panose="020B0604020202020204" pitchFamily="34" charset="0"/>
              </a:rPr>
              <a:t>B’</a:t>
            </a:r>
          </a:p>
        </p:txBody>
      </p:sp>
      <p:sp>
        <p:nvSpPr>
          <p:cNvPr id="105509" name="Text Box 37"/>
          <p:cNvSpPr txBox="1">
            <a:spLocks noChangeArrowheads="1"/>
          </p:cNvSpPr>
          <p:nvPr/>
        </p:nvSpPr>
        <p:spPr bwMode="auto">
          <a:xfrm>
            <a:off x="9820275" y="36639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Arial" panose="020B0604020202020204" pitchFamily="34" charset="0"/>
              </a:rPr>
              <a:t>F’</a:t>
            </a:r>
          </a:p>
        </p:txBody>
      </p:sp>
      <p:sp>
        <p:nvSpPr>
          <p:cNvPr id="105510" name="Rectangle 38"/>
          <p:cNvSpPr>
            <a:spLocks noGrp="1" noChangeArrowheads="1"/>
          </p:cNvSpPr>
          <p:nvPr>
            <p:ph type="body" idx="1"/>
          </p:nvPr>
        </p:nvSpPr>
        <p:spPr>
          <a:xfrm>
            <a:off x="1524001" y="1905001"/>
            <a:ext cx="3711575" cy="4537075"/>
          </a:xfrm>
          <a:noFill/>
          <a:ln/>
        </p:spPr>
        <p:txBody>
          <a:bodyPr/>
          <a:lstStyle/>
          <a:p>
            <a:r>
              <a:rPr lang="zh-CN" altLang="en-US" sz="3000" b="1">
                <a:solidFill>
                  <a:srgbClr val="000066"/>
                </a:solidFill>
                <a:ea typeface="宋体" panose="02010600030101010101" pitchFamily="2" charset="-122"/>
              </a:rPr>
              <a:t>平面波同一波阵面上不同点经过的光程不同，位相增量也不同，因此经过透镜之后，造成波阵面弯曲，形成会聚球面波。</a:t>
            </a:r>
          </a:p>
          <a:p>
            <a:r>
              <a:rPr lang="zh-CN" altLang="en-US" sz="3000" b="1">
                <a:solidFill>
                  <a:srgbClr val="000066"/>
                </a:solidFill>
                <a:ea typeface="宋体" panose="02010600030101010101" pitchFamily="2" charset="-122"/>
              </a:rPr>
              <a:t>凹透镜的分析类似</a:t>
            </a:r>
          </a:p>
        </p:txBody>
      </p:sp>
    </p:spTree>
    <p:extLst>
      <p:ext uri="{BB962C8B-B14F-4D97-AF65-F5344CB8AC3E}">
        <p14:creationId xmlns:p14="http://schemas.microsoft.com/office/powerpoint/2010/main" val="5903462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AutoShape 3"/>
          <p:cNvSpPr>
            <a:spLocks noChangeAspect="1" noChangeArrowheads="1" noTextEdit="1"/>
          </p:cNvSpPr>
          <p:nvPr/>
        </p:nvSpPr>
        <p:spPr bwMode="gray">
          <a:xfrm flipH="1">
            <a:off x="6392864"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332" name="Rectangle 4"/>
          <p:cNvSpPr>
            <a:spLocks noGrp="1" noChangeArrowheads="1"/>
          </p:cNvSpPr>
          <p:nvPr>
            <p:ph type="body" idx="1"/>
          </p:nvPr>
        </p:nvSpPr>
        <p:spPr>
          <a:xfrm>
            <a:off x="1828800" y="2209800"/>
            <a:ext cx="8077200" cy="3048000"/>
          </a:xfrm>
          <a:noFill/>
          <a:ln/>
        </p:spPr>
        <p:txBody>
          <a:bodyPr/>
          <a:lstStyle/>
          <a:p>
            <a:pPr algn="just"/>
            <a:r>
              <a:rPr lang="zh-CN" altLang="en-US" sz="3000" b="1">
                <a:solidFill>
                  <a:srgbClr val="000066"/>
                </a:solidFill>
                <a:ea typeface="宋体" panose="02010600030101010101" pitchFamily="2" charset="-122"/>
              </a:rPr>
              <a:t>结论：</a:t>
            </a:r>
          </a:p>
          <a:p>
            <a:pPr algn="just">
              <a:buFont typeface="Wingdings" panose="05000000000000000000" pitchFamily="2" charset="2"/>
              <a:buNone/>
            </a:pPr>
            <a:r>
              <a:rPr lang="zh-CN" altLang="en-US" sz="3000" b="1">
                <a:solidFill>
                  <a:srgbClr val="000066"/>
                </a:solidFill>
                <a:ea typeface="宋体" panose="02010600030101010101" pitchFamily="2" charset="-122"/>
              </a:rPr>
              <a:t>         薄透镜的作用相当于一个位相变换器，  </a:t>
            </a:r>
          </a:p>
          <a:p>
            <a:pPr algn="just">
              <a:buFont typeface="Wingdings" panose="05000000000000000000" pitchFamily="2" charset="2"/>
              <a:buNone/>
            </a:pPr>
            <a:r>
              <a:rPr lang="zh-CN" altLang="en-US" sz="3000" b="1">
                <a:solidFill>
                  <a:srgbClr val="000066"/>
                </a:solidFill>
                <a:ea typeface="宋体" panose="02010600030101010101" pitchFamily="2" charset="-122"/>
              </a:rPr>
              <a:t>         光波经过透镜之后，由于各处位相延迟</a:t>
            </a:r>
          </a:p>
          <a:p>
            <a:pPr algn="just">
              <a:buFont typeface="Wingdings" panose="05000000000000000000" pitchFamily="2" charset="2"/>
              <a:buNone/>
            </a:pPr>
            <a:r>
              <a:rPr lang="zh-CN" altLang="en-US" sz="3000" b="1">
                <a:solidFill>
                  <a:srgbClr val="000066"/>
                </a:solidFill>
                <a:ea typeface="宋体" panose="02010600030101010101" pitchFamily="2" charset="-122"/>
              </a:rPr>
              <a:t>         不同造成波面形状的改变，进而改变了  </a:t>
            </a:r>
          </a:p>
          <a:p>
            <a:pPr algn="just">
              <a:buFont typeface="Wingdings" panose="05000000000000000000" pitchFamily="2" charset="2"/>
              <a:buNone/>
            </a:pPr>
            <a:r>
              <a:rPr lang="zh-CN" altLang="en-US" sz="3000" b="1">
                <a:solidFill>
                  <a:srgbClr val="000066"/>
                </a:solidFill>
                <a:ea typeface="宋体" panose="02010600030101010101" pitchFamily="2" charset="-122"/>
              </a:rPr>
              <a:t>         传播方式。</a:t>
            </a:r>
          </a:p>
        </p:txBody>
      </p:sp>
      <p:sp>
        <p:nvSpPr>
          <p:cNvPr id="99335" name="Rectangle 7"/>
          <p:cNvSpPr>
            <a:spLocks noGrp="1" noChangeArrowheads="1"/>
          </p:cNvSpPr>
          <p:nvPr>
            <p:ph type="title"/>
          </p:nvPr>
        </p:nvSpPr>
        <p:spPr>
          <a:xfrm>
            <a:off x="4221164" y="152400"/>
            <a:ext cx="6281737" cy="685800"/>
          </a:xfrm>
          <a:noFill/>
          <a:ln/>
        </p:spPr>
        <p:txBody>
          <a:bodyPr/>
          <a:lstStyle/>
          <a:p>
            <a:r>
              <a:rPr lang="zh-CN" altLang="en-US" sz="3600" b="1">
                <a:ea typeface="宋体" panose="02010600030101010101" pitchFamily="2" charset="-122"/>
              </a:rPr>
              <a:t>透镜的作用是什么</a:t>
            </a:r>
            <a:r>
              <a:rPr lang="en-US" altLang="zh-CN" sz="3600" b="1">
                <a:ea typeface="宋体" panose="02010600030101010101" pitchFamily="2" charset="-122"/>
              </a:rPr>
              <a:t>--</a:t>
            </a:r>
            <a:r>
              <a:rPr lang="zh-CN" altLang="en-US" sz="3600" b="1">
                <a:ea typeface="宋体" panose="02010600030101010101" pitchFamily="2" charset="-122"/>
              </a:rPr>
              <a:t>定性讨论</a:t>
            </a:r>
          </a:p>
        </p:txBody>
      </p:sp>
    </p:spTree>
    <p:extLst>
      <p:ext uri="{BB962C8B-B14F-4D97-AF65-F5344CB8AC3E}">
        <p14:creationId xmlns:p14="http://schemas.microsoft.com/office/powerpoint/2010/main" val="25348553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定态光波的复数表示</a:t>
            </a:r>
          </a:p>
        </p:txBody>
      </p:sp>
      <p:sp>
        <p:nvSpPr>
          <p:cNvPr id="3" name="内容占位符 2"/>
          <p:cNvSpPr>
            <a:spLocks noGrp="1"/>
          </p:cNvSpPr>
          <p:nvPr>
            <p:ph idx="1"/>
          </p:nvPr>
        </p:nvSpPr>
        <p:spPr/>
        <p:txBody>
          <a:bodyPr>
            <a:normAutofit lnSpcReduction="10000"/>
          </a:bodyPr>
          <a:lstStyle/>
          <a:p>
            <a:pPr marL="0" indent="0">
              <a:buNone/>
            </a:pPr>
            <a:r>
              <a:rPr lang="zh-CN" altLang="en-US" b="1" dirty="0">
                <a:solidFill>
                  <a:srgbClr val="FF0000"/>
                </a:solidFill>
              </a:rPr>
              <a:t>定态光波</a:t>
            </a:r>
            <a:r>
              <a:rPr lang="zh-CN" altLang="en-US" dirty="0"/>
              <a:t>的波函数（标量）</a:t>
            </a:r>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r>
              <a:rPr lang="zh-CN" altLang="en-US" dirty="0">
                <a:solidFill>
                  <a:srgbClr val="7030A0"/>
                </a:solidFill>
                <a:latin typeface="隶书" panose="02010509060101010101" pitchFamily="49" charset="-122"/>
                <a:ea typeface="隶书" panose="02010509060101010101" pitchFamily="49" charset="-122"/>
              </a:rPr>
              <a:t>平面简谐波：</a:t>
            </a:r>
            <a:endParaRPr lang="en-US" altLang="zh-CN" dirty="0">
              <a:solidFill>
                <a:srgbClr val="7030A0"/>
              </a:solidFill>
              <a:latin typeface="隶书" panose="02010509060101010101" pitchFamily="49" charset="-122"/>
              <a:ea typeface="隶书" panose="02010509060101010101" pitchFamily="49" charset="-122"/>
            </a:endParaRPr>
          </a:p>
          <a:p>
            <a:pPr marL="0" indent="0">
              <a:buNone/>
            </a:pPr>
            <a:r>
              <a:rPr lang="zh-CN" altLang="en-US" dirty="0">
                <a:solidFill>
                  <a:srgbClr val="7030A0"/>
                </a:solidFill>
                <a:latin typeface="隶书" panose="02010509060101010101" pitchFamily="49" charset="-122"/>
                <a:ea typeface="隶书" panose="02010509060101010101" pitchFamily="49" charset="-122"/>
              </a:rPr>
              <a:t>球面简谐波：</a:t>
            </a:r>
            <a:endParaRPr lang="en-US" altLang="zh-CN" dirty="0">
              <a:solidFill>
                <a:srgbClr val="7030A0"/>
              </a:solidFill>
              <a:latin typeface="隶书" panose="02010509060101010101" pitchFamily="49" charset="-122"/>
              <a:ea typeface="隶书" panose="02010509060101010101" pitchFamily="49" charset="-122"/>
            </a:endParaRPr>
          </a:p>
          <a:p>
            <a:pPr marL="0" indent="0">
              <a:buNone/>
            </a:pPr>
            <a:endParaRPr lang="en-US" altLang="zh-CN" dirty="0">
              <a:solidFill>
                <a:srgbClr val="7030A0"/>
              </a:solidFill>
              <a:latin typeface="隶书" panose="02010509060101010101" pitchFamily="49" charset="-122"/>
              <a:ea typeface="隶书" panose="02010509060101010101" pitchFamily="49" charset="-122"/>
            </a:endParaRPr>
          </a:p>
          <a:p>
            <a:pPr marL="0" indent="0">
              <a:buNone/>
            </a:pPr>
            <a:r>
              <a:rPr lang="zh-CN" altLang="en-US" dirty="0">
                <a:solidFill>
                  <a:srgbClr val="FF0000"/>
                </a:solidFill>
                <a:latin typeface="隶书" panose="02010509060101010101" pitchFamily="49" charset="-122"/>
                <a:ea typeface="隶书" panose="02010509060101010101" pitchFamily="49" charset="-122"/>
              </a:rPr>
              <a:t>波前：与接收平面直接打交道的光场。</a:t>
            </a:r>
            <a:r>
              <a:rPr lang="en-US" altLang="zh-CN" dirty="0"/>
              <a:t>   </a:t>
            </a:r>
            <a:endParaRPr lang="zh-CN" altLang="en-US" dirty="0"/>
          </a:p>
        </p:txBody>
      </p:sp>
      <p:pic>
        <p:nvPicPr>
          <p:cNvPr id="7" name="图片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581400" y="2438400"/>
            <a:ext cx="4038132" cy="304800"/>
          </a:xfrm>
          <a:prstGeom prst="rect">
            <a:avLst/>
          </a:prstGeom>
        </p:spPr>
      </p:pic>
      <p:sp>
        <p:nvSpPr>
          <p:cNvPr id="10" name="上下箭头 9"/>
          <p:cNvSpPr/>
          <p:nvPr/>
        </p:nvSpPr>
        <p:spPr bwMode="auto">
          <a:xfrm>
            <a:off x="5222334" y="2791326"/>
            <a:ext cx="152400" cy="304800"/>
          </a:xfrm>
          <a:prstGeom prst="up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3000">
              <a:solidFill>
                <a:srgbClr val="000066"/>
              </a:solidFill>
              <a:latin typeface="Verdana" panose="020B0604030504040204" pitchFamily="34" charset="0"/>
              <a:ea typeface="宋体" panose="02010600030101010101" pitchFamily="2" charset="-122"/>
            </a:endParaRPr>
          </a:p>
        </p:txBody>
      </p:sp>
      <p:pic>
        <p:nvPicPr>
          <p:cNvPr id="15" name="图片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581401" y="3178233"/>
            <a:ext cx="3642817" cy="349134"/>
          </a:xfrm>
          <a:prstGeom prst="rect">
            <a:avLst/>
          </a:prstGeom>
        </p:spPr>
      </p:pic>
      <p:pic>
        <p:nvPicPr>
          <p:cNvPr id="4" name="图片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351712" y="4267201"/>
            <a:ext cx="3094179" cy="336203"/>
          </a:xfrm>
          <a:prstGeom prst="rect">
            <a:avLst/>
          </a:prstGeom>
        </p:spPr>
      </p:pic>
      <p:pic>
        <p:nvPicPr>
          <p:cNvPr id="5" name="图片 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351712" y="4800603"/>
            <a:ext cx="3112652" cy="365759"/>
          </a:xfrm>
          <a:prstGeom prst="rect">
            <a:avLst/>
          </a:prstGeom>
        </p:spPr>
      </p:pic>
    </p:spTree>
    <p:extLst>
      <p:ext uri="{BB962C8B-B14F-4D97-AF65-F5344CB8AC3E}">
        <p14:creationId xmlns:p14="http://schemas.microsoft.com/office/powerpoint/2010/main" val="4115516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衍射</a:t>
            </a:r>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137" t="33333" r="12916" b="34921"/>
          <a:stretch/>
        </p:blipFill>
        <p:spPr>
          <a:xfrm>
            <a:off x="2590800" y="2052705"/>
            <a:ext cx="3505200" cy="2788360"/>
          </a:xfrm>
        </p:spPr>
      </p:pic>
      <p:sp>
        <p:nvSpPr>
          <p:cNvPr id="5" name="文本框 4"/>
          <p:cNvSpPr txBox="1"/>
          <p:nvPr/>
        </p:nvSpPr>
        <p:spPr>
          <a:xfrm>
            <a:off x="1905000" y="1371600"/>
            <a:ext cx="1338828" cy="369332"/>
          </a:xfrm>
          <a:prstGeom prst="rect">
            <a:avLst/>
          </a:prstGeom>
          <a:noFill/>
        </p:spPr>
        <p:txBody>
          <a:bodyPr wrap="none" rtlCol="0">
            <a:spAutoFit/>
          </a:bodyPr>
          <a:lstStyle/>
          <a:p>
            <a:r>
              <a:rPr lang="zh-CN" altLang="en-US" dirty="0"/>
              <a:t>三个波前：</a:t>
            </a:r>
          </a:p>
        </p:txBody>
      </p:sp>
      <mc:AlternateContent xmlns:mc="http://schemas.openxmlformats.org/markup-compatibility/2006" xmlns:a14="http://schemas.microsoft.com/office/drawing/2010/main">
        <mc:Choice Requires="a14">
          <p:sp>
            <p:nvSpPr>
              <p:cNvPr id="9" name="文本框 8"/>
              <p:cNvSpPr txBox="1"/>
              <p:nvPr/>
            </p:nvSpPr>
            <p:spPr>
              <a:xfrm>
                <a:off x="6747651" y="2303803"/>
                <a:ext cx="304800" cy="2838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𝑈</m:t>
                              </m:r>
                            </m:e>
                          </m:acc>
                        </m:e>
                        <m:sub>
                          <m:r>
                            <a:rPr lang="en-US" altLang="zh-CN" i="1">
                              <a:latin typeface="Cambria Math" panose="02040503050406030204" pitchFamily="18" charset="0"/>
                            </a:rPr>
                            <m:t>1</m:t>
                          </m:r>
                        </m:sub>
                      </m:sSub>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223651" y="2303803"/>
                <a:ext cx="304800" cy="473206"/>
              </a:xfrm>
              <a:prstGeom prst="rect">
                <a:avLst/>
              </a:prstGeom>
              <a:blipFill rotWithShape="0">
                <a:blip r:embed="rId3"/>
                <a:stretch>
                  <a:fillRect r="-24000"/>
                </a:stretch>
              </a:blipFill>
            </p:spPr>
            <p:txBody>
              <a:bodyPr/>
              <a:lstStyle/>
              <a:p>
                <a:r>
                  <a:rPr lang="zh-CN" altLang="en-US">
                    <a:noFill/>
                  </a:rPr>
                  <a:t> </a:t>
                </a:r>
              </a:p>
            </p:txBody>
          </p:sp>
        </mc:Fallback>
      </mc:AlternateContent>
      <p:sp>
        <p:nvSpPr>
          <p:cNvPr id="10" name="文本框 9"/>
          <p:cNvSpPr txBox="1"/>
          <p:nvPr/>
        </p:nvSpPr>
        <p:spPr>
          <a:xfrm>
            <a:off x="7281052" y="2301924"/>
            <a:ext cx="939681" cy="369332"/>
          </a:xfrm>
          <a:prstGeom prst="rect">
            <a:avLst/>
          </a:prstGeom>
          <a:noFill/>
        </p:spPr>
        <p:txBody>
          <a:bodyPr wrap="none" rtlCol="0">
            <a:spAutoFit/>
          </a:bodyPr>
          <a:lstStyle/>
          <a:p>
            <a:r>
              <a:rPr lang="en-US" altLang="zh-CN" dirty="0"/>
              <a:t>:</a:t>
            </a:r>
            <a:r>
              <a:rPr lang="zh-CN" altLang="en-US" dirty="0"/>
              <a:t>入射场</a:t>
            </a:r>
          </a:p>
        </p:txBody>
      </p:sp>
      <mc:AlternateContent xmlns:mc="http://schemas.openxmlformats.org/markup-compatibility/2006" xmlns:a14="http://schemas.microsoft.com/office/drawing/2010/main">
        <mc:Choice Requires="a14">
          <p:sp>
            <p:nvSpPr>
              <p:cNvPr id="11" name="文本框 10"/>
              <p:cNvSpPr txBox="1"/>
              <p:nvPr/>
            </p:nvSpPr>
            <p:spPr>
              <a:xfrm>
                <a:off x="6747651" y="2932784"/>
                <a:ext cx="304800" cy="2838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𝑈</m:t>
                              </m:r>
                            </m:e>
                          </m:acc>
                        </m:e>
                        <m:sub>
                          <m:r>
                            <a:rPr lang="en-US" altLang="zh-CN" i="1">
                              <a:latin typeface="Cambria Math" panose="02040503050406030204" pitchFamily="18" charset="0"/>
                            </a:rPr>
                            <m:t>2</m:t>
                          </m:r>
                        </m:sub>
                      </m:sSub>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223651" y="2932784"/>
                <a:ext cx="304800" cy="473206"/>
              </a:xfrm>
              <a:prstGeom prst="rect">
                <a:avLst/>
              </a:prstGeom>
              <a:blipFill rotWithShape="0">
                <a:blip r:embed="rId4"/>
                <a:stretch>
                  <a:fillRect r="-24000"/>
                </a:stretch>
              </a:blipFill>
            </p:spPr>
            <p:txBody>
              <a:bodyPr/>
              <a:lstStyle/>
              <a:p>
                <a:r>
                  <a:rPr lang="zh-CN" altLang="en-US">
                    <a:noFill/>
                  </a:rPr>
                  <a:t> </a:t>
                </a:r>
              </a:p>
            </p:txBody>
          </p:sp>
        </mc:Fallback>
      </mc:AlternateContent>
      <p:sp>
        <p:nvSpPr>
          <p:cNvPr id="12" name="文本框 11"/>
          <p:cNvSpPr txBox="1"/>
          <p:nvPr/>
        </p:nvSpPr>
        <p:spPr>
          <a:xfrm>
            <a:off x="7281052" y="2930905"/>
            <a:ext cx="939681" cy="369332"/>
          </a:xfrm>
          <a:prstGeom prst="rect">
            <a:avLst/>
          </a:prstGeom>
          <a:noFill/>
        </p:spPr>
        <p:txBody>
          <a:bodyPr wrap="none" rtlCol="0">
            <a:spAutoFit/>
          </a:bodyPr>
          <a:lstStyle/>
          <a:p>
            <a:r>
              <a:rPr lang="en-US" altLang="zh-CN" dirty="0"/>
              <a:t>:</a:t>
            </a:r>
            <a:r>
              <a:rPr lang="zh-CN" altLang="en-US" dirty="0"/>
              <a:t>出射场</a:t>
            </a:r>
          </a:p>
        </p:txBody>
      </p:sp>
      <p:sp>
        <p:nvSpPr>
          <p:cNvPr id="13" name="文本框 12"/>
          <p:cNvSpPr txBox="1"/>
          <p:nvPr/>
        </p:nvSpPr>
        <p:spPr>
          <a:xfrm>
            <a:off x="6747651" y="3523666"/>
            <a:ext cx="304800" cy="276999"/>
          </a:xfrm>
          <a:prstGeom prst="rect">
            <a:avLst/>
          </a:prstGeom>
          <a:noFill/>
        </p:spPr>
        <p:txBody>
          <a:bodyPr wrap="squar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14" name="文本框 13"/>
              <p:cNvSpPr txBox="1"/>
              <p:nvPr/>
            </p:nvSpPr>
            <p:spPr>
              <a:xfrm>
                <a:off x="6747651" y="3614340"/>
                <a:ext cx="1208664" cy="376193"/>
              </a:xfrm>
              <a:prstGeom prst="rect">
                <a:avLst/>
              </a:prstGeom>
              <a:noFill/>
            </p:spPr>
            <p:txBody>
              <a:bodyPr wrap="none" rtlCol="0">
                <a:spAutoFit/>
              </a:bodyPr>
              <a:lstStyle/>
              <a:p>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𝑈</m:t>
                        </m:r>
                      </m:e>
                    </m:acc>
                  </m:oMath>
                </a14:m>
                <a:r>
                  <a:rPr lang="en-US" altLang="zh-CN" dirty="0"/>
                  <a:t>  :</a:t>
                </a:r>
                <a:r>
                  <a:rPr lang="zh-CN" altLang="en-US" dirty="0"/>
                  <a:t>衍射场</a:t>
                </a:r>
              </a:p>
            </p:txBody>
          </p:sp>
        </mc:Choice>
        <mc:Fallback xmlns="">
          <p:sp>
            <p:nvSpPr>
              <p:cNvPr id="14" name="文本框 13"/>
              <p:cNvSpPr txBox="1">
                <a:spLocks noRot="1" noChangeAspect="1" noMove="1" noResize="1" noEditPoints="1" noAdjustHandles="1" noChangeArrowheads="1" noChangeShapeType="1" noTextEdit="1"/>
              </p:cNvSpPr>
              <p:nvPr/>
            </p:nvSpPr>
            <p:spPr>
              <a:xfrm>
                <a:off x="5223651" y="3614339"/>
                <a:ext cx="2054858" cy="565539"/>
              </a:xfrm>
              <a:prstGeom prst="rect">
                <a:avLst/>
              </a:prstGeom>
              <a:blipFill rotWithShape="0">
                <a:blip r:embed="rId5"/>
                <a:stretch>
                  <a:fillRect t="-15054" r="-6528" b="-31183"/>
                </a:stretch>
              </a:blipFill>
            </p:spPr>
            <p:txBody>
              <a:bodyPr/>
              <a:lstStyle/>
              <a:p>
                <a:r>
                  <a:rPr lang="zh-CN" altLang="en-US">
                    <a:noFill/>
                  </a:rPr>
                  <a:t> </a:t>
                </a:r>
              </a:p>
            </p:txBody>
          </p:sp>
        </mc:Fallback>
      </mc:AlternateContent>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20371" t="46667" r="24321" b="46666"/>
          <a:stretch/>
        </p:blipFill>
        <p:spPr>
          <a:xfrm>
            <a:off x="1668498" y="5335234"/>
            <a:ext cx="4689543" cy="1004902"/>
          </a:xfrm>
          <a:prstGeom prst="rect">
            <a:avLst/>
          </a:prstGeom>
        </p:spPr>
      </p:pic>
      <p:pic>
        <p:nvPicPr>
          <p:cNvPr id="16" name="图片 15"/>
          <p:cNvPicPr>
            <a:picLocks noChangeAspect="1"/>
          </p:cNvPicPr>
          <p:nvPr/>
        </p:nvPicPr>
        <p:blipFill rotWithShape="1">
          <a:blip r:embed="rId7" cstate="print">
            <a:extLst>
              <a:ext uri="{28A0092B-C50C-407E-A947-70E740481C1C}">
                <a14:useLocalDpi xmlns:a14="http://schemas.microsoft.com/office/drawing/2010/main" val="0"/>
              </a:ext>
            </a:extLst>
          </a:blip>
          <a:srcRect l="16420" t="50000" r="16420" b="42222"/>
          <a:stretch/>
        </p:blipFill>
        <p:spPr>
          <a:xfrm>
            <a:off x="6688196" y="5429568"/>
            <a:ext cx="3964565" cy="816234"/>
          </a:xfrm>
          <a:prstGeom prst="rect">
            <a:avLst/>
          </a:prstGeom>
        </p:spPr>
      </p:pic>
      <p:sp>
        <p:nvSpPr>
          <p:cNvPr id="17" name="文本框 16"/>
          <p:cNvSpPr txBox="1"/>
          <p:nvPr/>
        </p:nvSpPr>
        <p:spPr>
          <a:xfrm>
            <a:off x="6762891" y="4636312"/>
            <a:ext cx="1107996" cy="369332"/>
          </a:xfrm>
          <a:prstGeom prst="rect">
            <a:avLst/>
          </a:prstGeom>
          <a:noFill/>
        </p:spPr>
        <p:txBody>
          <a:bodyPr wrap="none" rtlCol="0">
            <a:spAutoFit/>
          </a:bodyPr>
          <a:lstStyle/>
          <a:p>
            <a:r>
              <a:rPr lang="zh-CN" altLang="en-US" dirty="0"/>
              <a:t>屏函数：</a:t>
            </a:r>
          </a:p>
        </p:txBody>
      </p:sp>
      <p:sp>
        <p:nvSpPr>
          <p:cNvPr id="3" name="文本框 2"/>
          <p:cNvSpPr txBox="1"/>
          <p:nvPr/>
        </p:nvSpPr>
        <p:spPr>
          <a:xfrm>
            <a:off x="1651808" y="6261628"/>
            <a:ext cx="4078361" cy="400110"/>
          </a:xfrm>
          <a:prstGeom prst="rect">
            <a:avLst/>
          </a:prstGeom>
          <a:noFill/>
        </p:spPr>
        <p:txBody>
          <a:bodyPr wrap="none" rtlCol="0">
            <a:spAutoFit/>
          </a:bodyPr>
          <a:lstStyle/>
          <a:p>
            <a:r>
              <a:rPr lang="zh-CN" altLang="en-US" sz="2000" dirty="0">
                <a:solidFill>
                  <a:srgbClr val="7030A0"/>
                </a:solidFill>
                <a:latin typeface="华文隶书" panose="02010800040101010101" pitchFamily="2" charset="-122"/>
                <a:ea typeface="华文隶书" panose="02010800040101010101" pitchFamily="2" charset="-122"/>
              </a:rPr>
              <a:t>惠更斯</a:t>
            </a:r>
            <a:r>
              <a:rPr lang="en-US" altLang="zh-CN" sz="2000" dirty="0">
                <a:solidFill>
                  <a:srgbClr val="7030A0"/>
                </a:solidFill>
                <a:latin typeface="华文隶书" panose="02010800040101010101" pitchFamily="2" charset="-122"/>
                <a:ea typeface="华文隶书" panose="02010800040101010101" pitchFamily="2" charset="-122"/>
              </a:rPr>
              <a:t>-</a:t>
            </a:r>
            <a:r>
              <a:rPr lang="zh-CN" altLang="en-US" sz="2000" dirty="0">
                <a:solidFill>
                  <a:srgbClr val="7030A0"/>
                </a:solidFill>
                <a:latin typeface="华文隶书" panose="02010800040101010101" pitchFamily="2" charset="-122"/>
                <a:ea typeface="华文隶书" panose="02010800040101010101" pitchFamily="2" charset="-122"/>
              </a:rPr>
              <a:t>菲涅尔</a:t>
            </a:r>
            <a:r>
              <a:rPr lang="en-US" altLang="zh-CN" sz="2000" dirty="0">
                <a:solidFill>
                  <a:srgbClr val="7030A0"/>
                </a:solidFill>
                <a:latin typeface="华文隶书" panose="02010800040101010101" pitchFamily="2" charset="-122"/>
                <a:ea typeface="华文隶书" panose="02010800040101010101" pitchFamily="2" charset="-122"/>
              </a:rPr>
              <a:t>-</a:t>
            </a:r>
            <a:r>
              <a:rPr lang="zh-CN" altLang="en-US" sz="2000" dirty="0">
                <a:solidFill>
                  <a:srgbClr val="7030A0"/>
                </a:solidFill>
                <a:latin typeface="华文隶书" panose="02010800040101010101" pitchFamily="2" charset="-122"/>
                <a:ea typeface="华文隶书" panose="02010800040101010101" pitchFamily="2" charset="-122"/>
              </a:rPr>
              <a:t>基尔霍夫</a:t>
            </a:r>
            <a:r>
              <a:rPr lang="en-US" altLang="zh-CN" sz="2000" dirty="0">
                <a:solidFill>
                  <a:srgbClr val="7030A0"/>
                </a:solidFill>
                <a:latin typeface="Cambria" panose="02040503050406030204" pitchFamily="18" charset="0"/>
                <a:ea typeface="华文隶书" panose="02010800040101010101" pitchFamily="2" charset="-122"/>
              </a:rPr>
              <a:t>(HFK)</a:t>
            </a:r>
            <a:r>
              <a:rPr lang="zh-CN" altLang="en-US" sz="2000" dirty="0">
                <a:solidFill>
                  <a:srgbClr val="7030A0"/>
                </a:solidFill>
                <a:latin typeface="华文隶书" panose="02010800040101010101" pitchFamily="2" charset="-122"/>
                <a:ea typeface="华文隶书" panose="02010800040101010101" pitchFamily="2" charset="-122"/>
              </a:rPr>
              <a:t>理论</a:t>
            </a:r>
          </a:p>
        </p:txBody>
      </p:sp>
    </p:spTree>
    <p:extLst>
      <p:ext uri="{BB962C8B-B14F-4D97-AF65-F5344CB8AC3E}">
        <p14:creationId xmlns:p14="http://schemas.microsoft.com/office/powerpoint/2010/main" val="442467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AutoShape 2"/>
          <p:cNvSpPr>
            <a:spLocks noChangeAspect="1" noChangeArrowheads="1" noTextEdit="1"/>
          </p:cNvSpPr>
          <p:nvPr/>
        </p:nvSpPr>
        <p:spPr bwMode="gray">
          <a:xfrm flipH="1">
            <a:off x="6392864"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07526" name="Group 6"/>
          <p:cNvGrpSpPr>
            <a:grpSpLocks/>
          </p:cNvGrpSpPr>
          <p:nvPr/>
        </p:nvGrpSpPr>
        <p:grpSpPr bwMode="auto">
          <a:xfrm>
            <a:off x="1676400" y="2133601"/>
            <a:ext cx="2133600" cy="4011219"/>
            <a:chOff x="930" y="981"/>
            <a:chExt cx="1470" cy="2694"/>
          </a:xfrm>
        </p:grpSpPr>
        <p:graphicFrame>
          <p:nvGraphicFramePr>
            <p:cNvPr id="107527" name="Object 7"/>
            <p:cNvGraphicFramePr>
              <a:graphicFrameLocks noChangeAspect="1"/>
            </p:cNvGraphicFramePr>
            <p:nvPr/>
          </p:nvGraphicFramePr>
          <p:xfrm>
            <a:off x="1500" y="2440"/>
            <a:ext cx="120" cy="144"/>
          </p:xfrm>
          <a:graphic>
            <a:graphicData uri="http://schemas.openxmlformats.org/presentationml/2006/ole">
              <mc:AlternateContent xmlns:mc="http://schemas.openxmlformats.org/markup-compatibility/2006">
                <mc:Choice xmlns:v="urn:schemas-microsoft-com:vml" Requires="v">
                  <p:oleObj spid="_x0000_s83985" name="Equation" r:id="rId3" imgW="190440" imgH="228600" progId="Equation.DSMT4">
                    <p:embed/>
                  </p:oleObj>
                </mc:Choice>
                <mc:Fallback>
                  <p:oleObj name="Equation" r:id="rId3" imgW="1904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 y="2440"/>
                          <a:ext cx="12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28" name="Object 8"/>
            <p:cNvGraphicFramePr>
              <a:graphicFrameLocks noChangeAspect="1"/>
            </p:cNvGraphicFramePr>
            <p:nvPr/>
          </p:nvGraphicFramePr>
          <p:xfrm>
            <a:off x="1791" y="1117"/>
            <a:ext cx="609" cy="305"/>
          </p:xfrm>
          <a:graphic>
            <a:graphicData uri="http://schemas.openxmlformats.org/presentationml/2006/ole">
              <mc:AlternateContent xmlns:mc="http://schemas.openxmlformats.org/markup-compatibility/2006">
                <mc:Choice xmlns:v="urn:schemas-microsoft-com:vml" Requires="v">
                  <p:oleObj spid="_x0000_s83986" name="Equation" r:id="rId5" imgW="507960" imgH="253800" progId="Equation.DSMT4">
                    <p:embed/>
                  </p:oleObj>
                </mc:Choice>
                <mc:Fallback>
                  <p:oleObj name="Equation" r:id="rId5" imgW="50796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1" y="1117"/>
                          <a:ext cx="609"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29" name="Oval 9"/>
            <p:cNvSpPr>
              <a:spLocks noChangeArrowheads="1"/>
            </p:cNvSpPr>
            <p:nvPr/>
          </p:nvSpPr>
          <p:spPr bwMode="auto">
            <a:xfrm>
              <a:off x="1292" y="981"/>
              <a:ext cx="499" cy="2132"/>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0" name="Line 10"/>
            <p:cNvSpPr>
              <a:spLocks noChangeShapeType="1"/>
            </p:cNvSpPr>
            <p:nvPr/>
          </p:nvSpPr>
          <p:spPr bwMode="auto">
            <a:xfrm>
              <a:off x="930" y="2024"/>
              <a:ext cx="1270"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1" name="Line 11"/>
            <p:cNvSpPr>
              <a:spLocks noChangeShapeType="1"/>
            </p:cNvSpPr>
            <p:nvPr/>
          </p:nvSpPr>
          <p:spPr bwMode="auto">
            <a:xfrm>
              <a:off x="1292" y="1117"/>
              <a:ext cx="0" cy="195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2" name="Line 12"/>
            <p:cNvSpPr>
              <a:spLocks noChangeShapeType="1"/>
            </p:cNvSpPr>
            <p:nvPr/>
          </p:nvSpPr>
          <p:spPr bwMode="auto">
            <a:xfrm>
              <a:off x="1791" y="1117"/>
              <a:ext cx="0" cy="195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3" name="Line 13"/>
            <p:cNvSpPr>
              <a:spLocks noChangeShapeType="1"/>
            </p:cNvSpPr>
            <p:nvPr/>
          </p:nvSpPr>
          <p:spPr bwMode="auto">
            <a:xfrm>
              <a:off x="1292" y="2024"/>
              <a:ext cx="49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534" name="Line 14"/>
            <p:cNvSpPr>
              <a:spLocks noChangeShapeType="1"/>
            </p:cNvSpPr>
            <p:nvPr/>
          </p:nvSpPr>
          <p:spPr bwMode="auto">
            <a:xfrm>
              <a:off x="1383" y="1207"/>
              <a:ext cx="31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07535" name="Object 15"/>
            <p:cNvGraphicFramePr>
              <a:graphicFrameLocks noChangeAspect="1"/>
            </p:cNvGraphicFramePr>
            <p:nvPr/>
          </p:nvGraphicFramePr>
          <p:xfrm>
            <a:off x="1837" y="1797"/>
            <a:ext cx="256" cy="307"/>
          </p:xfrm>
          <a:graphic>
            <a:graphicData uri="http://schemas.openxmlformats.org/presentationml/2006/ole">
              <mc:AlternateContent xmlns:mc="http://schemas.openxmlformats.org/markup-compatibility/2006">
                <mc:Choice xmlns:v="urn:schemas-microsoft-com:vml" Requires="v">
                  <p:oleObj spid="_x0000_s83987" name="Equation" r:id="rId7" imgW="190440" imgH="228600" progId="Equation.DSMT4">
                    <p:embed/>
                  </p:oleObj>
                </mc:Choice>
                <mc:Fallback>
                  <p:oleObj name="Equation" r:id="rId7" imgW="19044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7" y="1797"/>
                          <a:ext cx="256"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36" name="Text Box 16"/>
            <p:cNvSpPr txBox="1">
              <a:spLocks noChangeArrowheads="1"/>
            </p:cNvSpPr>
            <p:nvPr/>
          </p:nvSpPr>
          <p:spPr bwMode="auto">
            <a:xfrm>
              <a:off x="1189" y="3200"/>
              <a:ext cx="928" cy="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i="1" dirty="0">
                  <a:latin typeface="Arial" panose="020B0604020202020204" pitchFamily="34" charset="0"/>
                </a:rPr>
                <a:t>P</a:t>
              </a:r>
              <a:r>
                <a:rPr lang="en-US" altLang="zh-CN" sz="2000" i="1" baseline="-25000" dirty="0">
                  <a:latin typeface="Arial" panose="020B0604020202020204" pitchFamily="34" charset="0"/>
                </a:rPr>
                <a:t>1</a:t>
              </a:r>
              <a:r>
                <a:rPr lang="en-US" altLang="zh-CN" sz="2000" i="1" dirty="0">
                  <a:latin typeface="Arial" panose="020B0604020202020204" pitchFamily="34" charset="0"/>
                </a:rPr>
                <a:t>       P</a:t>
              </a:r>
              <a:r>
                <a:rPr lang="en-US" altLang="zh-CN" sz="2000" i="1" baseline="-25000" dirty="0">
                  <a:latin typeface="Arial" panose="020B0604020202020204" pitchFamily="34" charset="0"/>
                </a:rPr>
                <a:t>2</a:t>
              </a:r>
            </a:p>
            <a:p>
              <a:r>
                <a:rPr lang="en-US" altLang="zh-CN" sz="2000" i="1" dirty="0">
                  <a:latin typeface="Arial" panose="020B0604020202020204" pitchFamily="34" charset="0"/>
                </a:rPr>
                <a:t>U</a:t>
              </a:r>
              <a:r>
                <a:rPr lang="en-US" altLang="zh-CN" sz="2000" i="1" baseline="-25000" dirty="0">
                  <a:latin typeface="Arial" panose="020B0604020202020204" pitchFamily="34" charset="0"/>
                </a:rPr>
                <a:t>1</a:t>
              </a:r>
              <a:r>
                <a:rPr lang="en-US" altLang="zh-CN" sz="2000" i="1" dirty="0">
                  <a:latin typeface="Arial" panose="020B0604020202020204" pitchFamily="34" charset="0"/>
                </a:rPr>
                <a:t>       </a:t>
              </a:r>
              <a:r>
                <a:rPr lang="en-US" altLang="zh-CN" sz="2000" i="1" dirty="0" err="1">
                  <a:latin typeface="Arial" panose="020B0604020202020204" pitchFamily="34" charset="0"/>
                </a:rPr>
                <a:t>U</a:t>
              </a:r>
              <a:r>
                <a:rPr lang="en-US" altLang="zh-CN" sz="2000" i="1" baseline="-25000" dirty="0" err="1">
                  <a:latin typeface="Arial" panose="020B0604020202020204" pitchFamily="34" charset="0"/>
                </a:rPr>
                <a:t>1</a:t>
              </a:r>
              <a:r>
                <a:rPr lang="en-US" altLang="zh-CN" sz="2000" i="1" dirty="0">
                  <a:latin typeface="Arial" panose="020B0604020202020204" pitchFamily="34" charset="0"/>
                </a:rPr>
                <a:t>’</a:t>
              </a:r>
            </a:p>
          </p:txBody>
        </p:sp>
      </p:grpSp>
      <p:pic>
        <p:nvPicPr>
          <p:cNvPr id="107537"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2057400"/>
            <a:ext cx="6781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38" name="Rectangle 18"/>
          <p:cNvSpPr>
            <a:spLocks noGrp="1" noChangeArrowheads="1"/>
          </p:cNvSpPr>
          <p:nvPr>
            <p:ph type="title"/>
          </p:nvPr>
        </p:nvSpPr>
        <p:spPr>
          <a:xfrm>
            <a:off x="2052320" y="749523"/>
            <a:ext cx="6281737" cy="685800"/>
          </a:xfrm>
          <a:ln/>
        </p:spPr>
        <p:style>
          <a:lnRef idx="0">
            <a:schemeClr val="accent6"/>
          </a:lnRef>
          <a:fillRef idx="3">
            <a:schemeClr val="accent6"/>
          </a:fillRef>
          <a:effectRef idx="3">
            <a:schemeClr val="accent6"/>
          </a:effectRef>
          <a:fontRef idx="minor">
            <a:schemeClr val="lt1"/>
          </a:fontRef>
        </p:style>
        <p:txBody>
          <a:bodyPr/>
          <a:lstStyle/>
          <a:p>
            <a:r>
              <a:rPr lang="zh-CN" altLang="en-US" sz="3600" b="1">
                <a:ea typeface="宋体" panose="02010600030101010101" pitchFamily="2" charset="-122"/>
              </a:rPr>
              <a:t>透镜的作用是什么</a:t>
            </a:r>
            <a:r>
              <a:rPr lang="en-US" altLang="zh-CN" sz="3600" b="1">
                <a:ea typeface="宋体" panose="02010600030101010101" pitchFamily="2" charset="-122"/>
              </a:rPr>
              <a:t>--</a:t>
            </a:r>
            <a:r>
              <a:rPr lang="zh-CN" altLang="en-US" sz="3600" b="1">
                <a:ea typeface="宋体" panose="02010600030101010101" pitchFamily="2" charset="-122"/>
              </a:rPr>
              <a:t>定量讨论</a:t>
            </a:r>
          </a:p>
        </p:txBody>
      </p:sp>
    </p:spTree>
    <p:extLst>
      <p:ext uri="{BB962C8B-B14F-4D97-AF65-F5344CB8AC3E}">
        <p14:creationId xmlns:p14="http://schemas.microsoft.com/office/powerpoint/2010/main" val="303485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2"/>
          <p:cNvSpPr>
            <a:spLocks noChangeAspect="1" noChangeArrowheads="1" noTextEdit="1"/>
          </p:cNvSpPr>
          <p:nvPr/>
        </p:nvSpPr>
        <p:spPr bwMode="gray">
          <a:xfrm flipH="1">
            <a:off x="6392864"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109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447800"/>
            <a:ext cx="6858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5" name="Rectangle 7"/>
          <p:cNvSpPr>
            <a:spLocks noGrp="1" noChangeArrowheads="1"/>
          </p:cNvSpPr>
          <p:nvPr>
            <p:ph type="title"/>
          </p:nvPr>
        </p:nvSpPr>
        <p:spPr>
          <a:xfrm>
            <a:off x="4221164" y="152400"/>
            <a:ext cx="6281737" cy="685800"/>
          </a:xfrm>
          <a:noFill/>
          <a:ln/>
        </p:spPr>
        <p:txBody>
          <a:bodyPr/>
          <a:lstStyle/>
          <a:p>
            <a:r>
              <a:rPr lang="zh-CN" altLang="en-US" sz="3600" b="1">
                <a:ea typeface="宋体" panose="02010600030101010101" pitchFamily="2" charset="-122"/>
              </a:rPr>
              <a:t>透镜的作用是什么</a:t>
            </a:r>
            <a:r>
              <a:rPr lang="en-US" altLang="zh-CN" sz="3600" b="1">
                <a:ea typeface="宋体" panose="02010600030101010101" pitchFamily="2" charset="-122"/>
              </a:rPr>
              <a:t>--</a:t>
            </a:r>
            <a:r>
              <a:rPr lang="zh-CN" altLang="en-US" sz="3600" b="1">
                <a:ea typeface="宋体" panose="02010600030101010101" pitchFamily="2" charset="-122"/>
              </a:rPr>
              <a:t>定量讨论</a:t>
            </a:r>
          </a:p>
        </p:txBody>
      </p:sp>
    </p:spTree>
    <p:extLst>
      <p:ext uri="{BB962C8B-B14F-4D97-AF65-F5344CB8AC3E}">
        <p14:creationId xmlns:p14="http://schemas.microsoft.com/office/powerpoint/2010/main" val="26513156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50" name="Group 6"/>
          <p:cNvGrpSpPr>
            <a:grpSpLocks/>
          </p:cNvGrpSpPr>
          <p:nvPr/>
        </p:nvGrpSpPr>
        <p:grpSpPr bwMode="auto">
          <a:xfrm>
            <a:off x="1981201" y="1346201"/>
            <a:ext cx="8188325" cy="3046413"/>
            <a:chOff x="385" y="981"/>
            <a:chExt cx="5158" cy="1919"/>
          </a:xfrm>
        </p:grpSpPr>
        <p:graphicFrame>
          <p:nvGraphicFramePr>
            <p:cNvPr id="108551" name="Object 7"/>
            <p:cNvGraphicFramePr>
              <a:graphicFrameLocks noChangeAspect="1"/>
            </p:cNvGraphicFramePr>
            <p:nvPr/>
          </p:nvGraphicFramePr>
          <p:xfrm>
            <a:off x="385" y="981"/>
            <a:ext cx="5035" cy="842"/>
          </p:xfrm>
          <a:graphic>
            <a:graphicData uri="http://schemas.openxmlformats.org/presentationml/2006/ole">
              <mc:AlternateContent xmlns:mc="http://schemas.openxmlformats.org/markup-compatibility/2006">
                <mc:Choice xmlns:v="urn:schemas-microsoft-com:vml" Requires="v">
                  <p:oleObj spid="_x0000_s85004" name="Equation" r:id="rId3" imgW="2730500" imgH="457200" progId="Equation.DSMT4">
                    <p:embed/>
                  </p:oleObj>
                </mc:Choice>
                <mc:Fallback>
                  <p:oleObj name="Equation" r:id="rId3" imgW="27305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981"/>
                          <a:ext cx="5035" cy="8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2" name="Line 8"/>
            <p:cNvSpPr>
              <a:spLocks noChangeShapeType="1"/>
            </p:cNvSpPr>
            <p:nvPr/>
          </p:nvSpPr>
          <p:spPr bwMode="auto">
            <a:xfrm>
              <a:off x="1565" y="1661"/>
              <a:ext cx="131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3" name="Text Box 9"/>
            <p:cNvSpPr txBox="1">
              <a:spLocks noChangeArrowheads="1"/>
            </p:cNvSpPr>
            <p:nvPr/>
          </p:nvSpPr>
          <p:spPr bwMode="auto">
            <a:xfrm>
              <a:off x="930" y="2074"/>
              <a:ext cx="1765"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宋体" panose="02010600030101010101" pitchFamily="2" charset="-122"/>
                </a:rPr>
                <a:t>常数位相因子</a:t>
              </a:r>
            </a:p>
            <a:p>
              <a:r>
                <a:rPr lang="zh-CN" altLang="en-US" sz="2000" b="1">
                  <a:latin typeface="宋体" panose="02010600030101010101" pitchFamily="2" charset="-122"/>
                </a:rPr>
                <a:t>与坐标位置</a:t>
              </a:r>
              <a:r>
                <a:rPr lang="zh-CN" altLang="en-US" sz="2000" b="1">
                  <a:latin typeface="Times New Roman" panose="02020603050405020304" pitchFamily="18" charset="0"/>
                </a:rPr>
                <a:t>（</a:t>
              </a:r>
              <a:r>
                <a:rPr lang="en-US" altLang="zh-CN" sz="2000" b="1">
                  <a:latin typeface="Times New Roman" panose="02020603050405020304" pitchFamily="18" charset="0"/>
                </a:rPr>
                <a:t>x,y</a:t>
              </a:r>
              <a:r>
                <a:rPr lang="zh-CN" altLang="en-US" sz="2000" b="1">
                  <a:latin typeface="Times New Roman" panose="02020603050405020304" pitchFamily="18" charset="0"/>
                </a:rPr>
                <a:t>）</a:t>
              </a:r>
              <a:r>
                <a:rPr lang="zh-CN" altLang="en-US" sz="2000" b="1">
                  <a:latin typeface="宋体" panose="02010600030101010101" pitchFamily="2" charset="-122"/>
                </a:rPr>
                <a:t>无关</a:t>
              </a:r>
            </a:p>
            <a:p>
              <a:r>
                <a:rPr lang="zh-CN" altLang="en-US" sz="2000" b="1">
                  <a:latin typeface="宋体" panose="02010600030101010101" pitchFamily="2" charset="-122"/>
                </a:rPr>
                <a:t>研究具体问题可以略去</a:t>
              </a:r>
            </a:p>
            <a:p>
              <a:endParaRPr lang="zh-CN" altLang="en-US" sz="2000" b="1">
                <a:latin typeface="宋体" panose="02010600030101010101" pitchFamily="2" charset="-122"/>
              </a:endParaRPr>
            </a:p>
          </p:txBody>
        </p:sp>
        <p:sp>
          <p:nvSpPr>
            <p:cNvPr id="108554" name="Line 10"/>
            <p:cNvSpPr>
              <a:spLocks noChangeShapeType="1"/>
            </p:cNvSpPr>
            <p:nvPr/>
          </p:nvSpPr>
          <p:spPr bwMode="auto">
            <a:xfrm flipH="1">
              <a:off x="1610" y="1706"/>
              <a:ext cx="408"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5" name="Line 11"/>
            <p:cNvSpPr>
              <a:spLocks noChangeShapeType="1"/>
            </p:cNvSpPr>
            <p:nvPr/>
          </p:nvSpPr>
          <p:spPr bwMode="auto">
            <a:xfrm>
              <a:off x="2925" y="1842"/>
              <a:ext cx="2495"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6" name="Text Box 12"/>
            <p:cNvSpPr txBox="1">
              <a:spLocks noChangeArrowheads="1"/>
            </p:cNvSpPr>
            <p:nvPr/>
          </p:nvSpPr>
          <p:spPr bwMode="auto">
            <a:xfrm>
              <a:off x="3334" y="2247"/>
              <a:ext cx="2209"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Arial" panose="020B0604020202020204" pitchFamily="34" charset="0"/>
                </a:rPr>
                <a:t>光波经过透镜后发生位相变换</a:t>
              </a:r>
            </a:p>
            <a:p>
              <a:r>
                <a:rPr lang="zh-CN" altLang="en-US" sz="2000" b="1">
                  <a:latin typeface="Arial" panose="020B0604020202020204" pitchFamily="34" charset="0"/>
                </a:rPr>
                <a:t>附加了一个与坐标有关的二次</a:t>
              </a:r>
            </a:p>
            <a:p>
              <a:r>
                <a:rPr lang="zh-CN" altLang="en-US" sz="2000" b="1">
                  <a:latin typeface="Arial" panose="020B0604020202020204" pitchFamily="34" charset="0"/>
                </a:rPr>
                <a:t>位相因子</a:t>
              </a:r>
            </a:p>
          </p:txBody>
        </p:sp>
        <p:sp>
          <p:nvSpPr>
            <p:cNvPr id="108557" name="Line 13"/>
            <p:cNvSpPr>
              <a:spLocks noChangeShapeType="1"/>
            </p:cNvSpPr>
            <p:nvPr/>
          </p:nvSpPr>
          <p:spPr bwMode="auto">
            <a:xfrm>
              <a:off x="3923" y="1888"/>
              <a:ext cx="363"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08558" name="Object 14"/>
          <p:cNvGraphicFramePr>
            <a:graphicFrameLocks noChangeAspect="1"/>
          </p:cNvGraphicFramePr>
          <p:nvPr/>
        </p:nvGraphicFramePr>
        <p:xfrm>
          <a:off x="3429001" y="4419601"/>
          <a:ext cx="5400675" cy="1230313"/>
        </p:xfrm>
        <a:graphic>
          <a:graphicData uri="http://schemas.openxmlformats.org/presentationml/2006/ole">
            <mc:AlternateContent xmlns:mc="http://schemas.openxmlformats.org/markup-compatibility/2006">
              <mc:Choice xmlns:v="urn:schemas-microsoft-com:vml" Requires="v">
                <p:oleObj spid="_x0000_s85005" name="Equation" r:id="rId5" imgW="2006280" imgH="457200" progId="Equation.DSMT4">
                  <p:embed/>
                </p:oleObj>
              </mc:Choice>
              <mc:Fallback>
                <p:oleObj name="Equation" r:id="rId5" imgW="200628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1" y="4419601"/>
                        <a:ext cx="5400675" cy="1230313"/>
                      </a:xfrm>
                      <a:prstGeom prst="rect">
                        <a:avLst/>
                      </a:prstGeom>
                      <a:solidFill>
                        <a:srgbClr val="FFCC00"/>
                      </a:solidFill>
                      <a:ln w="381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59" name="Text Box 15"/>
          <p:cNvSpPr txBox="1">
            <a:spLocks noChangeArrowheads="1"/>
          </p:cNvSpPr>
          <p:nvPr/>
        </p:nvSpPr>
        <p:spPr bwMode="auto">
          <a:xfrm>
            <a:off x="1538288" y="6019801"/>
            <a:ext cx="91297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Arial" panose="020B0604020202020204" pitchFamily="34" charset="0"/>
              </a:rPr>
              <a:t>透镜对入射光场的位相变换效应简化表达式，该式子与入射波无关，与透镜无关</a:t>
            </a:r>
          </a:p>
        </p:txBody>
      </p:sp>
      <p:sp>
        <p:nvSpPr>
          <p:cNvPr id="108560" name="Rectangle 16"/>
          <p:cNvSpPr>
            <a:spLocks noGrp="1" noChangeArrowheads="1"/>
          </p:cNvSpPr>
          <p:nvPr>
            <p:ph type="title"/>
          </p:nvPr>
        </p:nvSpPr>
        <p:spPr>
          <a:xfrm>
            <a:off x="4221164" y="152400"/>
            <a:ext cx="6281737" cy="685800"/>
          </a:xfrm>
          <a:noFill/>
          <a:ln/>
        </p:spPr>
        <p:txBody>
          <a:bodyPr/>
          <a:lstStyle/>
          <a:p>
            <a:r>
              <a:rPr lang="zh-CN" altLang="en-US" sz="3600" b="1">
                <a:ea typeface="宋体" panose="02010600030101010101" pitchFamily="2" charset="-122"/>
              </a:rPr>
              <a:t>透镜的作用是什么</a:t>
            </a:r>
            <a:r>
              <a:rPr lang="en-US" altLang="zh-CN" sz="3600" b="1">
                <a:ea typeface="宋体" panose="02010600030101010101" pitchFamily="2" charset="-122"/>
              </a:rPr>
              <a:t>--</a:t>
            </a:r>
            <a:r>
              <a:rPr lang="zh-CN" altLang="en-US" sz="3600" b="1">
                <a:ea typeface="宋体" panose="02010600030101010101" pitchFamily="2" charset="-122"/>
              </a:rPr>
              <a:t>定量讨论</a:t>
            </a:r>
          </a:p>
        </p:txBody>
      </p:sp>
    </p:spTree>
    <p:extLst>
      <p:ext uri="{BB962C8B-B14F-4D97-AF65-F5344CB8AC3E}">
        <p14:creationId xmlns:p14="http://schemas.microsoft.com/office/powerpoint/2010/main" val="2339634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AutoShape 3"/>
          <p:cNvSpPr>
            <a:spLocks noChangeAspect="1" noChangeArrowheads="1" noTextEdit="1"/>
          </p:cNvSpPr>
          <p:nvPr/>
        </p:nvSpPr>
        <p:spPr bwMode="gray">
          <a:xfrm flipH="1">
            <a:off x="6392864"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983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447800"/>
            <a:ext cx="8305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12" name="Rectangle 8"/>
          <p:cNvSpPr>
            <a:spLocks noGrp="1" noChangeArrowheads="1"/>
          </p:cNvSpPr>
          <p:nvPr>
            <p:ph type="title"/>
          </p:nvPr>
        </p:nvSpPr>
        <p:spPr>
          <a:xfrm>
            <a:off x="4221164" y="152400"/>
            <a:ext cx="6281737" cy="685800"/>
          </a:xfrm>
          <a:noFill/>
          <a:ln/>
        </p:spPr>
        <p:txBody>
          <a:bodyPr/>
          <a:lstStyle/>
          <a:p>
            <a:r>
              <a:rPr lang="zh-CN" altLang="en-US" sz="3600" b="1">
                <a:ea typeface="宋体" panose="02010600030101010101" pitchFamily="2" charset="-122"/>
              </a:rPr>
              <a:t>球面波表达式</a:t>
            </a:r>
            <a:r>
              <a:rPr lang="en-US" altLang="zh-CN" sz="3600" b="1">
                <a:ea typeface="宋体" panose="02010600030101010101" pitchFamily="2" charset="-122"/>
              </a:rPr>
              <a:t>—</a:t>
            </a:r>
            <a:r>
              <a:rPr lang="zh-CN" altLang="en-US" sz="3600" b="1">
                <a:ea typeface="宋体" panose="02010600030101010101" pitchFamily="2" charset="-122"/>
              </a:rPr>
              <a:t>发散</a:t>
            </a:r>
            <a:r>
              <a:rPr lang="en-US" altLang="zh-CN" sz="3600" b="1">
                <a:ea typeface="宋体" panose="02010600030101010101" pitchFamily="2" charset="-122"/>
              </a:rPr>
              <a:t>/</a:t>
            </a:r>
            <a:r>
              <a:rPr lang="zh-CN" altLang="en-US" sz="3600" b="1">
                <a:ea typeface="宋体" panose="02010600030101010101" pitchFamily="2" charset="-122"/>
              </a:rPr>
              <a:t>会聚</a:t>
            </a:r>
            <a:endParaRPr lang="en-US" altLang="zh-CN" sz="3600" b="1">
              <a:ea typeface="宋体" panose="02010600030101010101" pitchFamily="2" charset="-122"/>
            </a:endParaRPr>
          </a:p>
        </p:txBody>
      </p:sp>
    </p:spTree>
    <p:extLst>
      <p:ext uri="{BB962C8B-B14F-4D97-AF65-F5344CB8AC3E}">
        <p14:creationId xmlns:p14="http://schemas.microsoft.com/office/powerpoint/2010/main" val="33517035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30" name="Text Box 22"/>
          <p:cNvSpPr txBox="1">
            <a:spLocks noChangeArrowheads="1"/>
          </p:cNvSpPr>
          <p:nvPr/>
        </p:nvSpPr>
        <p:spPr bwMode="auto">
          <a:xfrm>
            <a:off x="7086601" y="818605"/>
            <a:ext cx="30315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a:t>
            </a:r>
            <a:r>
              <a:rPr lang="zh-CN" altLang="en-US" sz="3200" b="1"/>
              <a:t>物在透镜之前</a:t>
            </a:r>
          </a:p>
        </p:txBody>
      </p:sp>
      <p:grpSp>
        <p:nvGrpSpPr>
          <p:cNvPr id="94257" name="Group 49"/>
          <p:cNvGrpSpPr>
            <a:grpSpLocks/>
          </p:cNvGrpSpPr>
          <p:nvPr/>
        </p:nvGrpSpPr>
        <p:grpSpPr bwMode="auto">
          <a:xfrm>
            <a:off x="1733550" y="2183854"/>
            <a:ext cx="8599488" cy="3816350"/>
            <a:chOff x="132" y="1628"/>
            <a:chExt cx="5417" cy="2404"/>
          </a:xfrm>
        </p:grpSpPr>
        <p:sp>
          <p:nvSpPr>
            <p:cNvPr id="94231" name="Line 23"/>
            <p:cNvSpPr>
              <a:spLocks noChangeShapeType="1"/>
            </p:cNvSpPr>
            <p:nvPr/>
          </p:nvSpPr>
          <p:spPr bwMode="auto">
            <a:xfrm>
              <a:off x="132" y="2626"/>
              <a:ext cx="5171"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2" name="Oval 24"/>
            <p:cNvSpPr>
              <a:spLocks noChangeArrowheads="1"/>
            </p:cNvSpPr>
            <p:nvPr/>
          </p:nvSpPr>
          <p:spPr bwMode="auto">
            <a:xfrm>
              <a:off x="269" y="2580"/>
              <a:ext cx="90" cy="9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33" name="Line 25"/>
            <p:cNvSpPr>
              <a:spLocks noChangeShapeType="1"/>
            </p:cNvSpPr>
            <p:nvPr/>
          </p:nvSpPr>
          <p:spPr bwMode="auto">
            <a:xfrm>
              <a:off x="1493" y="1809"/>
              <a:ext cx="0" cy="154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4" name="Rectangle 26"/>
            <p:cNvSpPr>
              <a:spLocks noChangeArrowheads="1"/>
            </p:cNvSpPr>
            <p:nvPr/>
          </p:nvSpPr>
          <p:spPr bwMode="auto">
            <a:xfrm>
              <a:off x="1447" y="1991"/>
              <a:ext cx="91" cy="1134"/>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36" name="Line 28"/>
            <p:cNvSpPr>
              <a:spLocks noChangeShapeType="1"/>
            </p:cNvSpPr>
            <p:nvPr/>
          </p:nvSpPr>
          <p:spPr bwMode="auto">
            <a:xfrm>
              <a:off x="4849" y="1628"/>
              <a:ext cx="0" cy="176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37" name="Text Box 29"/>
            <p:cNvSpPr txBox="1">
              <a:spLocks noChangeArrowheads="1"/>
            </p:cNvSpPr>
            <p:nvPr/>
          </p:nvSpPr>
          <p:spPr bwMode="auto">
            <a:xfrm>
              <a:off x="192" y="2752"/>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Arial" panose="020B0604020202020204" pitchFamily="34" charset="0"/>
                </a:rPr>
                <a:t>S</a:t>
              </a:r>
            </a:p>
          </p:txBody>
        </p:sp>
        <p:sp>
          <p:nvSpPr>
            <p:cNvPr id="94239" name="Oval 31"/>
            <p:cNvSpPr>
              <a:spLocks noChangeArrowheads="1"/>
            </p:cNvSpPr>
            <p:nvPr/>
          </p:nvSpPr>
          <p:spPr bwMode="auto">
            <a:xfrm>
              <a:off x="4804" y="2580"/>
              <a:ext cx="90" cy="9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40" name="Text Box 32"/>
            <p:cNvSpPr txBox="1">
              <a:spLocks noChangeArrowheads="1"/>
            </p:cNvSpPr>
            <p:nvPr/>
          </p:nvSpPr>
          <p:spPr bwMode="auto">
            <a:xfrm>
              <a:off x="4940" y="2700"/>
              <a:ext cx="25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Arial" panose="020B0604020202020204" pitchFamily="34" charset="0"/>
                </a:rPr>
                <a:t>S’</a:t>
              </a:r>
            </a:p>
          </p:txBody>
        </p:sp>
        <p:sp>
          <p:nvSpPr>
            <p:cNvPr id="94241" name="Text Box 33"/>
            <p:cNvSpPr txBox="1">
              <a:spLocks noChangeArrowheads="1"/>
            </p:cNvSpPr>
            <p:nvPr/>
          </p:nvSpPr>
          <p:spPr bwMode="auto">
            <a:xfrm>
              <a:off x="1488" y="1696"/>
              <a:ext cx="2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Arial" panose="020B0604020202020204" pitchFamily="34" charset="0"/>
                </a:rPr>
                <a:t>物</a:t>
              </a:r>
            </a:p>
          </p:txBody>
        </p:sp>
        <p:sp>
          <p:nvSpPr>
            <p:cNvPr id="94242" name="Line 34"/>
            <p:cNvSpPr>
              <a:spLocks noChangeShapeType="1"/>
            </p:cNvSpPr>
            <p:nvPr/>
          </p:nvSpPr>
          <p:spPr bwMode="auto">
            <a:xfrm>
              <a:off x="1493" y="3624"/>
              <a:ext cx="1406"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3" name="Line 35"/>
            <p:cNvSpPr>
              <a:spLocks noChangeShapeType="1"/>
            </p:cNvSpPr>
            <p:nvPr/>
          </p:nvSpPr>
          <p:spPr bwMode="auto">
            <a:xfrm>
              <a:off x="359" y="4032"/>
              <a:ext cx="254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4" name="Line 36"/>
            <p:cNvSpPr>
              <a:spLocks noChangeShapeType="1"/>
            </p:cNvSpPr>
            <p:nvPr/>
          </p:nvSpPr>
          <p:spPr bwMode="auto">
            <a:xfrm>
              <a:off x="2899" y="4032"/>
              <a:ext cx="195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45" name="Text Box 37"/>
            <p:cNvSpPr txBox="1">
              <a:spLocks noChangeArrowheads="1"/>
            </p:cNvSpPr>
            <p:nvPr/>
          </p:nvSpPr>
          <p:spPr bwMode="auto">
            <a:xfrm>
              <a:off x="1488" y="3712"/>
              <a:ext cx="25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latin typeface="Arial" panose="020B0604020202020204" pitchFamily="34" charset="0"/>
                </a:rPr>
                <a:t>p                                         q</a:t>
              </a:r>
            </a:p>
          </p:txBody>
        </p:sp>
        <p:sp>
          <p:nvSpPr>
            <p:cNvPr id="94246" name="Text Box 38"/>
            <p:cNvSpPr txBox="1">
              <a:spLocks noChangeArrowheads="1"/>
            </p:cNvSpPr>
            <p:nvPr/>
          </p:nvSpPr>
          <p:spPr bwMode="auto">
            <a:xfrm>
              <a:off x="2024" y="3318"/>
              <a:ext cx="2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Arial" panose="020B0604020202020204" pitchFamily="34" charset="0"/>
                </a:rPr>
                <a:t>d</a:t>
              </a:r>
              <a:r>
                <a:rPr lang="en-US" altLang="zh-CN" sz="2400" baseline="-25000">
                  <a:latin typeface="Arial" panose="020B0604020202020204" pitchFamily="34" charset="0"/>
                </a:rPr>
                <a:t>0</a:t>
              </a:r>
            </a:p>
          </p:txBody>
        </p:sp>
        <p:sp>
          <p:nvSpPr>
            <p:cNvPr id="94247" name="Text Box 39"/>
            <p:cNvSpPr txBox="1">
              <a:spLocks noChangeArrowheads="1"/>
            </p:cNvSpPr>
            <p:nvPr/>
          </p:nvSpPr>
          <p:spPr bwMode="auto">
            <a:xfrm>
              <a:off x="1144" y="3091"/>
              <a:ext cx="40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latin typeface="Arial" panose="020B0604020202020204" pitchFamily="34" charset="0"/>
                </a:rPr>
                <a:t>U</a:t>
              </a:r>
              <a:r>
                <a:rPr lang="en-US" altLang="zh-CN" sz="2400" baseline="-25000" dirty="0">
                  <a:latin typeface="Arial" panose="020B0604020202020204" pitchFamily="34" charset="0"/>
                </a:rPr>
                <a:t>0</a:t>
              </a:r>
              <a:r>
                <a:rPr lang="en-US" altLang="zh-CN" sz="2400" dirty="0">
                  <a:latin typeface="Arial" panose="020B0604020202020204" pitchFamily="34" charset="0"/>
                </a:rPr>
                <a:t>    </a:t>
              </a:r>
              <a:r>
                <a:rPr lang="en-US" altLang="zh-CN" sz="2400" dirty="0" err="1">
                  <a:latin typeface="Arial" panose="020B0604020202020204" pitchFamily="34" charset="0"/>
                </a:rPr>
                <a:t>U</a:t>
              </a:r>
              <a:r>
                <a:rPr lang="en-US" altLang="zh-CN" sz="2400" baseline="-25000" dirty="0" err="1">
                  <a:latin typeface="Arial" panose="020B0604020202020204" pitchFamily="34" charset="0"/>
                </a:rPr>
                <a:t>0</a:t>
              </a:r>
              <a:r>
                <a:rPr lang="en-US" altLang="zh-CN" sz="2400" dirty="0">
                  <a:latin typeface="Arial" panose="020B0604020202020204" pitchFamily="34" charset="0"/>
                </a:rPr>
                <a:t>’             U</a:t>
              </a:r>
              <a:r>
                <a:rPr lang="en-US" altLang="zh-CN" sz="2400" baseline="-25000" dirty="0">
                  <a:latin typeface="Arial" panose="020B0604020202020204" pitchFamily="34" charset="0"/>
                </a:rPr>
                <a:t>P      </a:t>
              </a:r>
              <a:r>
                <a:rPr lang="en-US" altLang="zh-CN" sz="2400" dirty="0">
                  <a:latin typeface="Arial" panose="020B0604020202020204" pitchFamily="34" charset="0"/>
                </a:rPr>
                <a:t>  </a:t>
              </a:r>
              <a:r>
                <a:rPr lang="en-US" altLang="zh-CN" sz="2400" dirty="0" err="1">
                  <a:latin typeface="Arial" panose="020B0604020202020204" pitchFamily="34" charset="0"/>
                </a:rPr>
                <a:t>U</a:t>
              </a:r>
              <a:r>
                <a:rPr lang="en-US" altLang="zh-CN" sz="2400" baseline="-25000" dirty="0" err="1">
                  <a:latin typeface="Arial" panose="020B0604020202020204" pitchFamily="34" charset="0"/>
                </a:rPr>
                <a:t>P</a:t>
              </a:r>
              <a:r>
                <a:rPr lang="en-US" altLang="zh-CN" sz="2400" dirty="0">
                  <a:latin typeface="Arial" panose="020B0604020202020204" pitchFamily="34" charset="0"/>
                </a:rPr>
                <a:t>’                               U</a:t>
              </a:r>
            </a:p>
          </p:txBody>
        </p:sp>
        <p:sp>
          <p:nvSpPr>
            <p:cNvPr id="94248" name="Text Box 40"/>
            <p:cNvSpPr txBox="1">
              <a:spLocks noChangeArrowheads="1"/>
            </p:cNvSpPr>
            <p:nvPr/>
          </p:nvSpPr>
          <p:spPr bwMode="auto">
            <a:xfrm>
              <a:off x="210" y="2296"/>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Arial" panose="020B0604020202020204" pitchFamily="34" charset="0"/>
                </a:rPr>
                <a:t>光源</a:t>
              </a:r>
            </a:p>
          </p:txBody>
        </p:sp>
        <p:sp>
          <p:nvSpPr>
            <p:cNvPr id="94249" name="Text Box 41"/>
            <p:cNvSpPr txBox="1">
              <a:spLocks noChangeArrowheads="1"/>
            </p:cNvSpPr>
            <p:nvPr/>
          </p:nvSpPr>
          <p:spPr bwMode="auto">
            <a:xfrm>
              <a:off x="2932" y="1661"/>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Arial" panose="020B0604020202020204" pitchFamily="34" charset="0"/>
                </a:rPr>
                <a:t>透镜</a:t>
              </a:r>
            </a:p>
          </p:txBody>
        </p:sp>
        <p:sp>
          <p:nvSpPr>
            <p:cNvPr id="94250" name="Text Box 42"/>
            <p:cNvSpPr txBox="1">
              <a:spLocks noChangeArrowheads="1"/>
            </p:cNvSpPr>
            <p:nvPr/>
          </p:nvSpPr>
          <p:spPr bwMode="auto">
            <a:xfrm>
              <a:off x="4848" y="1968"/>
              <a:ext cx="701" cy="294"/>
            </a:xfrm>
            <a:prstGeom prst="rect">
              <a:avLst/>
            </a:prstGeom>
            <a:ln>
              <a:headEnd/>
              <a:tailEnd/>
            </a:ln>
            <a:extLst/>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b="1" dirty="0">
                  <a:latin typeface="Arial" panose="020B0604020202020204" pitchFamily="34" charset="0"/>
                </a:rPr>
                <a:t>共轭面</a:t>
              </a:r>
            </a:p>
          </p:txBody>
        </p:sp>
        <p:sp>
          <p:nvSpPr>
            <p:cNvPr id="94251" name="Text Box 43"/>
            <p:cNvSpPr txBox="1">
              <a:spLocks noChangeArrowheads="1"/>
            </p:cNvSpPr>
            <p:nvPr/>
          </p:nvSpPr>
          <p:spPr bwMode="auto">
            <a:xfrm>
              <a:off x="240" y="1952"/>
              <a:ext cx="1087" cy="294"/>
            </a:xfrm>
            <a:prstGeom prst="rect">
              <a:avLst/>
            </a:prstGeom>
            <a:ln>
              <a:headEnd/>
              <a:tailEnd/>
            </a:ln>
            <a:extLst/>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b="1" dirty="0">
                  <a:latin typeface="Arial" panose="020B0604020202020204" pitchFamily="34" charset="0"/>
                </a:rPr>
                <a:t>发散球面波</a:t>
              </a:r>
            </a:p>
          </p:txBody>
        </p:sp>
        <p:sp>
          <p:nvSpPr>
            <p:cNvPr id="94252" name="Text Box 44"/>
            <p:cNvSpPr txBox="1">
              <a:spLocks noChangeArrowheads="1"/>
            </p:cNvSpPr>
            <p:nvPr/>
          </p:nvSpPr>
          <p:spPr bwMode="auto">
            <a:xfrm>
              <a:off x="1728" y="1952"/>
              <a:ext cx="1087" cy="294"/>
            </a:xfrm>
            <a:prstGeom prst="rect">
              <a:avLst/>
            </a:prstGeom>
            <a:ln>
              <a:headEnd/>
              <a:tailEnd/>
            </a:ln>
            <a:extLst/>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b="1">
                  <a:latin typeface="Arial" panose="020B0604020202020204" pitchFamily="34" charset="0"/>
                </a:rPr>
                <a:t>菲涅尔衍射</a:t>
              </a:r>
            </a:p>
          </p:txBody>
        </p:sp>
        <p:sp>
          <p:nvSpPr>
            <p:cNvPr id="94253" name="Text Box 45"/>
            <p:cNvSpPr txBox="1">
              <a:spLocks noChangeArrowheads="1"/>
            </p:cNvSpPr>
            <p:nvPr/>
          </p:nvSpPr>
          <p:spPr bwMode="auto">
            <a:xfrm>
              <a:off x="3504" y="1984"/>
              <a:ext cx="1087" cy="294"/>
            </a:xfrm>
            <a:prstGeom prst="rect">
              <a:avLst/>
            </a:prstGeom>
            <a:ln>
              <a:headEnd/>
              <a:tailEnd/>
            </a:ln>
            <a:extLst/>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b="1" dirty="0">
                  <a:latin typeface="Arial" panose="020B0604020202020204" pitchFamily="34" charset="0"/>
                </a:rPr>
                <a:t>菲涅尔衍射</a:t>
              </a:r>
            </a:p>
          </p:txBody>
        </p:sp>
        <p:sp>
          <p:nvSpPr>
            <p:cNvPr id="94254" name="Text Box 46"/>
            <p:cNvSpPr txBox="1">
              <a:spLocks noChangeArrowheads="1"/>
            </p:cNvSpPr>
            <p:nvPr/>
          </p:nvSpPr>
          <p:spPr bwMode="auto">
            <a:xfrm>
              <a:off x="1224" y="2815"/>
              <a:ext cx="508" cy="294"/>
            </a:xfrm>
            <a:prstGeom prst="rect">
              <a:avLst/>
            </a:prstGeom>
            <a:ln>
              <a:headEnd/>
              <a:tailEnd/>
            </a:ln>
            <a:extLst/>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b="1">
                  <a:latin typeface="Arial" panose="020B0604020202020204" pitchFamily="34" charset="0"/>
                </a:rPr>
                <a:t>透过</a:t>
              </a:r>
            </a:p>
          </p:txBody>
        </p:sp>
        <p:sp>
          <p:nvSpPr>
            <p:cNvPr id="94256" name="Oval 48"/>
            <p:cNvSpPr>
              <a:spLocks noChangeArrowheads="1"/>
            </p:cNvSpPr>
            <p:nvPr/>
          </p:nvSpPr>
          <p:spPr bwMode="auto">
            <a:xfrm>
              <a:off x="2832" y="1792"/>
              <a:ext cx="192" cy="1488"/>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55" name="Text Box 47"/>
            <p:cNvSpPr txBox="1">
              <a:spLocks noChangeArrowheads="1"/>
            </p:cNvSpPr>
            <p:nvPr/>
          </p:nvSpPr>
          <p:spPr bwMode="auto">
            <a:xfrm>
              <a:off x="2352" y="2800"/>
              <a:ext cx="1280" cy="294"/>
            </a:xfrm>
            <a:prstGeom prst="rect">
              <a:avLst/>
            </a:prstGeom>
            <a:ln>
              <a:headEnd/>
              <a:tailEnd/>
            </a:ln>
            <a:extLst/>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400" b="1">
                  <a:latin typeface="Arial" panose="020B0604020202020204" pitchFamily="34" charset="0"/>
                </a:rPr>
                <a:t>透镜位相变换</a:t>
              </a:r>
            </a:p>
          </p:txBody>
        </p:sp>
      </p:grpSp>
      <p:sp>
        <p:nvSpPr>
          <p:cNvPr id="31" name="Rectangle 2"/>
          <p:cNvSpPr>
            <a:spLocks noGrp="1" noChangeArrowheads="1"/>
          </p:cNvSpPr>
          <p:nvPr>
            <p:ph type="title"/>
          </p:nvPr>
        </p:nvSpPr>
        <p:spPr>
          <a:xfrm>
            <a:off x="0" y="-10317"/>
            <a:ext cx="12192000" cy="791367"/>
          </a:xfrm>
          <a:solidFill>
            <a:schemeClr val="accent6"/>
          </a:solidFill>
        </p:spPr>
        <p:txBody>
          <a:bodyPr>
            <a:noAutofit/>
          </a:bodyPr>
          <a:lstStyle/>
          <a:p>
            <a:pPr algn="ctr"/>
            <a:r>
              <a:rPr lang="en-US" altLang="zh-CN" sz="4000" b="1" dirty="0">
                <a:solidFill>
                  <a:schemeClr val="bg1"/>
                </a:solidFill>
                <a:ea typeface="宋体" panose="02010600030101010101" pitchFamily="2" charset="-122"/>
              </a:rPr>
              <a:t>1.</a:t>
            </a:r>
            <a:r>
              <a:rPr lang="zh-CN" altLang="en-US" sz="4000" b="1" dirty="0">
                <a:solidFill>
                  <a:schemeClr val="bg1"/>
                </a:solidFill>
                <a:ea typeface="宋体" panose="02010600030101010101" pitchFamily="2" charset="-122"/>
              </a:rPr>
              <a:t>透镜的傅里叶变换性质</a:t>
            </a:r>
          </a:p>
        </p:txBody>
      </p:sp>
      <p:pic>
        <p:nvPicPr>
          <p:cNvPr id="2" name="图片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354888" y="1888580"/>
            <a:ext cx="1078497" cy="358775"/>
          </a:xfrm>
          <a:prstGeom prst="rect">
            <a:avLst/>
          </a:prstGeom>
        </p:spPr>
      </p:pic>
      <p:pic>
        <p:nvPicPr>
          <p:cNvPr id="3" name="图片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702801" y="1839745"/>
            <a:ext cx="969778" cy="360949"/>
          </a:xfrm>
          <a:prstGeom prst="rect">
            <a:avLst/>
          </a:prstGeom>
        </p:spPr>
      </p:pic>
      <p:pic>
        <p:nvPicPr>
          <p:cNvPr id="4" name="图片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8836420" y="1750467"/>
            <a:ext cx="767559" cy="358775"/>
          </a:xfrm>
          <a:prstGeom prst="rect">
            <a:avLst/>
          </a:prstGeom>
        </p:spPr>
      </p:pic>
    </p:spTree>
    <p:extLst>
      <p:ext uri="{BB962C8B-B14F-4D97-AF65-F5344CB8AC3E}">
        <p14:creationId xmlns:p14="http://schemas.microsoft.com/office/powerpoint/2010/main" val="18912582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76225" y="698500"/>
            <a:ext cx="10515600" cy="1325563"/>
          </a:xfrm>
        </p:spPr>
        <p:txBody>
          <a:bodyPr>
            <a:normAutofit/>
          </a:bodyPr>
          <a:lstStyle/>
          <a:p>
            <a:r>
              <a:rPr lang="zh-CN" altLang="en-US" sz="2800" b="1" dirty="0">
                <a:solidFill>
                  <a:srgbClr val="FF0000"/>
                </a:solidFill>
                <a:ea typeface="宋体" panose="02010600030101010101" pitchFamily="2" charset="-122"/>
              </a:rPr>
              <a:t>重要条件：</a:t>
            </a:r>
          </a:p>
        </p:txBody>
      </p:sp>
      <p:sp>
        <p:nvSpPr>
          <p:cNvPr id="92182" name="Rectangle 22"/>
          <p:cNvSpPr>
            <a:spLocks noGrp="1" noChangeArrowheads="1"/>
          </p:cNvSpPr>
          <p:nvPr>
            <p:ph type="body" idx="1"/>
          </p:nvPr>
        </p:nvSpPr>
        <p:spPr>
          <a:xfrm>
            <a:off x="2351089" y="1700213"/>
            <a:ext cx="5627687" cy="647700"/>
          </a:xfrm>
          <a:noFill/>
          <a:ln/>
        </p:spPr>
        <p:txBody>
          <a:bodyPr/>
          <a:lstStyle/>
          <a:p>
            <a:pPr marL="0" indent="0">
              <a:lnSpc>
                <a:spcPct val="90000"/>
              </a:lnSpc>
              <a:buNone/>
            </a:pPr>
            <a:r>
              <a:rPr lang="zh-CN" altLang="en-US" sz="3000" b="1" dirty="0">
                <a:solidFill>
                  <a:srgbClr val="000066"/>
                </a:solidFill>
                <a:ea typeface="宋体" panose="02010600030101010101" pitchFamily="2" charset="-122"/>
              </a:rPr>
              <a:t>在</a:t>
            </a:r>
            <a:r>
              <a:rPr lang="zh-CN" altLang="en-US" sz="3000" b="1" dirty="0">
                <a:solidFill>
                  <a:srgbClr val="000066"/>
                </a:solidFill>
                <a:effectLst>
                  <a:outerShdw blurRad="38100" dist="38100" dir="2700000" algn="tl">
                    <a:srgbClr val="C0C0C0"/>
                  </a:outerShdw>
                </a:effectLst>
                <a:ea typeface="宋体" panose="02010600030101010101" pitchFamily="2" charset="-122"/>
              </a:rPr>
              <a:t>光源</a:t>
            </a:r>
            <a:r>
              <a:rPr lang="zh-CN" altLang="en-US" sz="3000" b="1" dirty="0">
                <a:solidFill>
                  <a:srgbClr val="000066"/>
                </a:solidFill>
                <a:ea typeface="宋体" panose="02010600030101010101" pitchFamily="2" charset="-122"/>
              </a:rPr>
              <a:t>的</a:t>
            </a:r>
            <a:r>
              <a:rPr lang="zh-CN" altLang="en-US" sz="3000" b="1" dirty="0">
                <a:solidFill>
                  <a:srgbClr val="000066"/>
                </a:solidFill>
                <a:effectLst>
                  <a:outerShdw blurRad="38100" dist="38100" dir="2700000" algn="tl">
                    <a:srgbClr val="C0C0C0"/>
                  </a:outerShdw>
                </a:effectLst>
                <a:ea typeface="宋体" panose="02010600030101010101" pitchFamily="2" charset="-122"/>
              </a:rPr>
              <a:t>共轭面</a:t>
            </a:r>
            <a:r>
              <a:rPr lang="zh-CN" altLang="en-US" sz="3000" b="1" dirty="0">
                <a:solidFill>
                  <a:srgbClr val="000066"/>
                </a:solidFill>
                <a:ea typeface="宋体" panose="02010600030101010101" pitchFamily="2" charset="-122"/>
              </a:rPr>
              <a:t>上进行观察！</a:t>
            </a:r>
          </a:p>
        </p:txBody>
      </p:sp>
      <p:graphicFrame>
        <p:nvGraphicFramePr>
          <p:cNvPr id="92183" name="Object 23"/>
          <p:cNvGraphicFramePr>
            <a:graphicFrameLocks noChangeAspect="1"/>
          </p:cNvGraphicFramePr>
          <p:nvPr/>
        </p:nvGraphicFramePr>
        <p:xfrm>
          <a:off x="3429000" y="2438400"/>
          <a:ext cx="2286000" cy="1371600"/>
        </p:xfrm>
        <a:graphic>
          <a:graphicData uri="http://schemas.openxmlformats.org/presentationml/2006/ole">
            <mc:AlternateContent xmlns:mc="http://schemas.openxmlformats.org/markup-compatibility/2006">
              <mc:Choice xmlns:v="urn:schemas-microsoft-com:vml" Requires="v">
                <p:oleObj spid="_x0000_s86023" name="Equation" r:id="rId3" imgW="698400" imgH="419040" progId="Equation.DSMT4">
                  <p:embed/>
                </p:oleObj>
              </mc:Choice>
              <mc:Fallback>
                <p:oleObj name="Equation" r:id="rId3" imgW="69840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38400"/>
                        <a:ext cx="22860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4" name="Line 24"/>
          <p:cNvSpPr>
            <a:spLocks noChangeShapeType="1"/>
          </p:cNvSpPr>
          <p:nvPr/>
        </p:nvSpPr>
        <p:spPr bwMode="auto">
          <a:xfrm>
            <a:off x="2063751" y="4946650"/>
            <a:ext cx="8208963" cy="0"/>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8" name="Line 28"/>
          <p:cNvSpPr>
            <a:spLocks noChangeShapeType="1"/>
          </p:cNvSpPr>
          <p:nvPr/>
        </p:nvSpPr>
        <p:spPr bwMode="auto">
          <a:xfrm flipV="1">
            <a:off x="2286000" y="4076700"/>
            <a:ext cx="4097338" cy="876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89" name="Line 29"/>
          <p:cNvSpPr>
            <a:spLocks noChangeShapeType="1"/>
          </p:cNvSpPr>
          <p:nvPr/>
        </p:nvSpPr>
        <p:spPr bwMode="auto">
          <a:xfrm>
            <a:off x="6477000" y="4038600"/>
            <a:ext cx="35814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0" name="Line 30"/>
          <p:cNvSpPr>
            <a:spLocks noChangeShapeType="1"/>
          </p:cNvSpPr>
          <p:nvPr/>
        </p:nvSpPr>
        <p:spPr bwMode="auto">
          <a:xfrm>
            <a:off x="2362200" y="4953000"/>
            <a:ext cx="4021138" cy="7810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1" name="Line 31"/>
          <p:cNvSpPr>
            <a:spLocks noChangeShapeType="1"/>
          </p:cNvSpPr>
          <p:nvPr/>
        </p:nvSpPr>
        <p:spPr bwMode="auto">
          <a:xfrm flipV="1">
            <a:off x="6527800" y="4800600"/>
            <a:ext cx="3530600" cy="933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2" name="Line 32"/>
          <p:cNvSpPr>
            <a:spLocks noChangeShapeType="1"/>
          </p:cNvSpPr>
          <p:nvPr/>
        </p:nvSpPr>
        <p:spPr bwMode="auto">
          <a:xfrm>
            <a:off x="2351089" y="6524625"/>
            <a:ext cx="410527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3" name="Line 33"/>
          <p:cNvSpPr>
            <a:spLocks noChangeShapeType="1"/>
          </p:cNvSpPr>
          <p:nvPr/>
        </p:nvSpPr>
        <p:spPr bwMode="auto">
          <a:xfrm>
            <a:off x="6456364" y="6524625"/>
            <a:ext cx="32210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4" name="Text Box 34"/>
          <p:cNvSpPr txBox="1">
            <a:spLocks noChangeArrowheads="1"/>
          </p:cNvSpPr>
          <p:nvPr/>
        </p:nvSpPr>
        <p:spPr bwMode="auto">
          <a:xfrm>
            <a:off x="3916363" y="6040438"/>
            <a:ext cx="439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i="1">
                <a:latin typeface="Arial" panose="020B0604020202020204" pitchFamily="34" charset="0"/>
              </a:rPr>
              <a:t>p                                              q</a:t>
            </a:r>
          </a:p>
        </p:txBody>
      </p:sp>
      <p:sp>
        <p:nvSpPr>
          <p:cNvPr id="92195" name="Text Box 35"/>
          <p:cNvSpPr txBox="1">
            <a:spLocks noChangeArrowheads="1"/>
          </p:cNvSpPr>
          <p:nvPr/>
        </p:nvSpPr>
        <p:spPr bwMode="auto">
          <a:xfrm>
            <a:off x="6651626" y="3357563"/>
            <a:ext cx="2568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latin typeface="Arial" panose="020B0604020202020204" pitchFamily="34" charset="0"/>
              </a:rPr>
              <a:t>透镜的焦距为</a:t>
            </a:r>
            <a:r>
              <a:rPr lang="en-US" altLang="zh-CN" sz="2800" b="1" i="1">
                <a:latin typeface="Arial" panose="020B0604020202020204" pitchFamily="34" charset="0"/>
              </a:rPr>
              <a:t>f</a:t>
            </a:r>
          </a:p>
        </p:txBody>
      </p:sp>
      <p:sp>
        <p:nvSpPr>
          <p:cNvPr id="92185" name="Oval 25"/>
          <p:cNvSpPr>
            <a:spLocks noChangeArrowheads="1"/>
          </p:cNvSpPr>
          <p:nvPr/>
        </p:nvSpPr>
        <p:spPr bwMode="auto">
          <a:xfrm>
            <a:off x="2286001" y="4864101"/>
            <a:ext cx="142875" cy="142875"/>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7" name="Oval 27"/>
          <p:cNvSpPr>
            <a:spLocks noChangeArrowheads="1"/>
          </p:cNvSpPr>
          <p:nvPr/>
        </p:nvSpPr>
        <p:spPr bwMode="auto">
          <a:xfrm>
            <a:off x="9525001" y="4876801"/>
            <a:ext cx="142875" cy="142875"/>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Oval 36"/>
          <p:cNvSpPr>
            <a:spLocks noChangeArrowheads="1"/>
          </p:cNvSpPr>
          <p:nvPr/>
        </p:nvSpPr>
        <p:spPr bwMode="auto">
          <a:xfrm>
            <a:off x="6324600" y="3733800"/>
            <a:ext cx="381000" cy="2438400"/>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Rectangle 2"/>
          <p:cNvSpPr txBox="1">
            <a:spLocks noChangeArrowheads="1"/>
          </p:cNvSpPr>
          <p:nvPr/>
        </p:nvSpPr>
        <p:spPr>
          <a:xfrm>
            <a:off x="0" y="-10317"/>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a:solidFill>
                  <a:schemeClr val="bg1"/>
                </a:solidFill>
                <a:ea typeface="宋体" panose="02010600030101010101" pitchFamily="2" charset="-122"/>
              </a:rPr>
              <a:t>1.</a:t>
            </a:r>
            <a:r>
              <a:rPr lang="zh-CN" altLang="en-US" sz="4000" b="1">
                <a:solidFill>
                  <a:schemeClr val="bg1"/>
                </a:solidFill>
                <a:ea typeface="宋体" panose="02010600030101010101" pitchFamily="2" charset="-122"/>
              </a:rPr>
              <a:t>透镜的傅里叶变换性质</a:t>
            </a:r>
            <a:endParaRPr lang="zh-CN" altLang="en-US" sz="4000" b="1" dirty="0">
              <a:solidFill>
                <a:schemeClr val="bg1"/>
              </a:solidFill>
              <a:ea typeface="宋体" panose="02010600030101010101" pitchFamily="2" charset="-122"/>
            </a:endParaRPr>
          </a:p>
        </p:txBody>
      </p:sp>
    </p:spTree>
    <p:extLst>
      <p:ext uri="{BB962C8B-B14F-4D97-AF65-F5344CB8AC3E}">
        <p14:creationId xmlns:p14="http://schemas.microsoft.com/office/powerpoint/2010/main" val="405458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5842" name="Picture 8" descr="coma2"/>
          <p:cNvPicPr>
            <a:picLocks noChangeAspect="1" noChangeArrowheads="1"/>
          </p:cNvPicPr>
          <p:nvPr/>
        </p:nvPicPr>
        <p:blipFill>
          <a:blip r:embed="rId2">
            <a:extLst>
              <a:ext uri="{28A0092B-C50C-407E-A947-70E740481C1C}">
                <a14:useLocalDpi xmlns:a14="http://schemas.microsoft.com/office/drawing/2010/main" val="0"/>
              </a:ext>
            </a:extLst>
          </a:blip>
          <a:srcRect r="824"/>
          <a:stretch>
            <a:fillRect/>
          </a:stretch>
        </p:blipFill>
        <p:spPr bwMode="auto">
          <a:xfrm>
            <a:off x="1695450" y="1484313"/>
            <a:ext cx="88201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16"/>
          <p:cNvSpPr txBox="1">
            <a:spLocks noChangeArrowheads="1"/>
          </p:cNvSpPr>
          <p:nvPr/>
        </p:nvSpPr>
        <p:spPr bwMode="auto">
          <a:xfrm>
            <a:off x="4079875" y="5445126"/>
            <a:ext cx="36274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a:t>不同大小彗差的照片</a:t>
            </a:r>
          </a:p>
        </p:txBody>
      </p:sp>
      <p:sp>
        <p:nvSpPr>
          <p:cNvPr id="35844" name="Rectangle 17"/>
          <p:cNvSpPr>
            <a:spLocks noGrp="1" noRot="1" noChangeArrowheads="1"/>
          </p:cNvSpPr>
          <p:nvPr>
            <p:ph type="title"/>
          </p:nvPr>
        </p:nvSpPr>
        <p:spPr>
          <a:xfrm>
            <a:off x="1774825" y="260350"/>
            <a:ext cx="4826000" cy="1143000"/>
          </a:xfrm>
          <a:noFill/>
        </p:spPr>
        <p:txBody>
          <a:bodyPr/>
          <a:lstStyle/>
          <a:p>
            <a:pPr algn="l" eaLnBrk="1" hangingPunct="1"/>
            <a:r>
              <a:rPr lang="en-US" altLang="zh-CN" sz="4000" b="1">
                <a:latin typeface="宋体" panose="02010600030101010101" pitchFamily="2" charset="-122"/>
              </a:rPr>
              <a:t>2.  </a:t>
            </a:r>
            <a:r>
              <a:rPr lang="zh-CN" altLang="en-US" sz="4000" b="1">
                <a:latin typeface="宋体" panose="02010600030101010101" pitchFamily="2" charset="-122"/>
              </a:rPr>
              <a:t>彗差</a:t>
            </a:r>
            <a:r>
              <a:rPr lang="zh-CN" altLang="en-US" sz="4000" b="1">
                <a:latin typeface="Times New Roman" panose="02020603050405020304" pitchFamily="18" charset="0"/>
              </a:rPr>
              <a:t>（</a:t>
            </a:r>
            <a:r>
              <a:rPr lang="en-US" altLang="zh-CN" sz="4000" b="1">
                <a:latin typeface="Times New Roman" panose="02020603050405020304" pitchFamily="18" charset="0"/>
              </a:rPr>
              <a:t>Coma</a:t>
            </a:r>
            <a:r>
              <a:rPr lang="zh-CN" altLang="en-US" sz="4000" b="1">
                <a:latin typeface="Times New Roman" panose="02020603050405020304" pitchFamily="18" charset="0"/>
              </a:rPr>
              <a:t>）</a:t>
            </a:r>
          </a:p>
        </p:txBody>
      </p:sp>
    </p:spTree>
    <p:extLst>
      <p:ext uri="{BB962C8B-B14F-4D97-AF65-F5344CB8AC3E}">
        <p14:creationId xmlns:p14="http://schemas.microsoft.com/office/powerpoint/2010/main" val="3410590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838200" y="1100137"/>
            <a:ext cx="1428750" cy="590551"/>
          </a:xfrm>
        </p:spPr>
        <p:txBody>
          <a:bodyPr/>
          <a:lstStyle/>
          <a:p>
            <a:r>
              <a:rPr lang="zh-CN" altLang="en-US" sz="3600" b="1" dirty="0">
                <a:ea typeface="宋体" panose="02010600030101010101" pitchFamily="2" charset="-122"/>
              </a:rPr>
              <a:t>结果：</a:t>
            </a:r>
            <a:endParaRPr lang="zh-CN" altLang="en-US" sz="2000" b="1" dirty="0">
              <a:ea typeface="宋体" panose="02010600030101010101" pitchFamily="2" charset="-122"/>
            </a:endParaRPr>
          </a:p>
        </p:txBody>
      </p:sp>
      <p:sp>
        <p:nvSpPr>
          <p:cNvPr id="67606" name="Rectangle 22"/>
          <p:cNvSpPr>
            <a:spLocks noGrp="1" noChangeArrowheads="1"/>
          </p:cNvSpPr>
          <p:nvPr>
            <p:ph type="body" sz="half" idx="1"/>
          </p:nvPr>
        </p:nvSpPr>
        <p:spPr>
          <a:xfrm>
            <a:off x="706439" y="2952751"/>
            <a:ext cx="6707187" cy="442912"/>
          </a:xfrm>
          <a:solidFill>
            <a:schemeClr val="bg2">
              <a:lumMod val="90000"/>
            </a:schemeClr>
          </a:solidFill>
          <a:ln/>
        </p:spPr>
        <p:txBody>
          <a:bodyPr anchor="ctr" anchorCtr="0">
            <a:normAutofit fontScale="92500" lnSpcReduction="10000"/>
          </a:bodyPr>
          <a:lstStyle/>
          <a:p>
            <a:pPr marL="0" indent="0">
              <a:buNone/>
            </a:pPr>
            <a:r>
              <a:rPr lang="zh-CN" altLang="en-US" sz="3000" b="1" dirty="0">
                <a:ea typeface="宋体" panose="02010600030101010101" pitchFamily="2" charset="-122"/>
              </a:rPr>
              <a:t>一</a:t>
            </a:r>
            <a:r>
              <a:rPr lang="en-US" altLang="zh-CN" sz="3000" b="1" dirty="0">
                <a:ea typeface="宋体" panose="02010600030101010101" pitchFamily="2" charset="-122"/>
              </a:rPr>
              <a:t>. </a:t>
            </a:r>
            <a:r>
              <a:rPr lang="zh-CN" altLang="en-US" sz="3000" b="1" dirty="0">
                <a:ea typeface="宋体" panose="02010600030101010101" pitchFamily="2" charset="-122"/>
              </a:rPr>
              <a:t>如果输入平面位于透镜的前焦面</a:t>
            </a:r>
          </a:p>
        </p:txBody>
      </p:sp>
      <p:graphicFrame>
        <p:nvGraphicFramePr>
          <p:cNvPr id="67607" name="Object 23"/>
          <p:cNvGraphicFramePr>
            <a:graphicFrameLocks noChangeAspect="1"/>
          </p:cNvGraphicFramePr>
          <p:nvPr/>
        </p:nvGraphicFramePr>
        <p:xfrm>
          <a:off x="1752600" y="1676400"/>
          <a:ext cx="8686800" cy="1143000"/>
        </p:xfrm>
        <a:graphic>
          <a:graphicData uri="http://schemas.openxmlformats.org/presentationml/2006/ole">
            <mc:AlternateContent xmlns:mc="http://schemas.openxmlformats.org/markup-compatibility/2006">
              <mc:Choice xmlns:v="urn:schemas-microsoft-com:vml" Requires="v">
                <p:oleObj spid="_x0000_s87062" name="Equation" r:id="rId3" imgW="5257800" imgH="558720" progId="Equation.DSMT4">
                  <p:embed/>
                </p:oleObj>
              </mc:Choice>
              <mc:Fallback>
                <p:oleObj name="Equation" r:id="rId3" imgW="5257800" imgH="55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76400"/>
                        <a:ext cx="8686800" cy="114300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8" name="Object 24"/>
          <p:cNvGraphicFramePr>
            <a:graphicFrameLocks noChangeAspect="1"/>
          </p:cNvGraphicFramePr>
          <p:nvPr/>
        </p:nvGraphicFramePr>
        <p:xfrm>
          <a:off x="7896226" y="2852739"/>
          <a:ext cx="1006475" cy="517525"/>
        </p:xfrm>
        <a:graphic>
          <a:graphicData uri="http://schemas.openxmlformats.org/presentationml/2006/ole">
            <mc:AlternateContent xmlns:mc="http://schemas.openxmlformats.org/markup-compatibility/2006">
              <mc:Choice xmlns:v="urn:schemas-microsoft-com:vml" Requires="v">
                <p:oleObj spid="_x0000_s87063" name="Equation" r:id="rId5" imgW="444240" imgH="228600" progId="Equation.DSMT4">
                  <p:embed/>
                </p:oleObj>
              </mc:Choice>
              <mc:Fallback>
                <p:oleObj name="Equation" r:id="rId5" imgW="4442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226" y="2852739"/>
                        <a:ext cx="10064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9" name="Object 25"/>
          <p:cNvGraphicFramePr>
            <a:graphicFrameLocks noChangeAspect="1"/>
          </p:cNvGraphicFramePr>
          <p:nvPr/>
        </p:nvGraphicFramePr>
        <p:xfrm>
          <a:off x="3048001" y="3581401"/>
          <a:ext cx="6842125" cy="1039813"/>
        </p:xfrm>
        <a:graphic>
          <a:graphicData uri="http://schemas.openxmlformats.org/presentationml/2006/ole">
            <mc:AlternateContent xmlns:mc="http://schemas.openxmlformats.org/markup-compatibility/2006">
              <mc:Choice xmlns:v="urn:schemas-microsoft-com:vml" Requires="v">
                <p:oleObj spid="_x0000_s87064" name="Equation" r:id="rId7" imgW="3174840" imgH="482400" progId="Equation.DSMT4">
                  <p:embed/>
                </p:oleObj>
              </mc:Choice>
              <mc:Fallback>
                <p:oleObj name="Equation" r:id="rId7" imgW="3174840" imgH="482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1" y="3581401"/>
                        <a:ext cx="6842125" cy="1039813"/>
                      </a:xfrm>
                      <a:prstGeom prst="rect">
                        <a:avLst/>
                      </a:prstGeom>
                      <a:solidFill>
                        <a:srgbClr val="FFCC00"/>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10" name="AutoShape 26"/>
          <p:cNvSpPr>
            <a:spLocks noChangeArrowheads="1"/>
          </p:cNvSpPr>
          <p:nvPr/>
        </p:nvSpPr>
        <p:spPr bwMode="auto">
          <a:xfrm>
            <a:off x="9525000" y="2819400"/>
            <a:ext cx="431800" cy="719138"/>
          </a:xfrm>
          <a:prstGeom prst="downArrow">
            <a:avLst>
              <a:gd name="adj1" fmla="val 50000"/>
              <a:gd name="adj2" fmla="val 416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67611" name="Object 27"/>
          <p:cNvGraphicFramePr>
            <a:graphicFrameLocks noChangeAspect="1"/>
          </p:cNvGraphicFramePr>
          <p:nvPr/>
        </p:nvGraphicFramePr>
        <p:xfrm>
          <a:off x="3048000" y="5257801"/>
          <a:ext cx="6840538" cy="1008063"/>
        </p:xfrm>
        <a:graphic>
          <a:graphicData uri="http://schemas.openxmlformats.org/presentationml/2006/ole">
            <mc:AlternateContent xmlns:mc="http://schemas.openxmlformats.org/markup-compatibility/2006">
              <mc:Choice xmlns:v="urn:schemas-microsoft-com:vml" Requires="v">
                <p:oleObj spid="_x0000_s87065" name="Equation" r:id="rId9" imgW="3276360" imgH="482400" progId="Equation.DSMT4">
                  <p:embed/>
                </p:oleObj>
              </mc:Choice>
              <mc:Fallback>
                <p:oleObj name="Equation" r:id="rId9" imgW="3276360" imgH="482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5257801"/>
                        <a:ext cx="6840538" cy="1008063"/>
                      </a:xfrm>
                      <a:prstGeom prst="rect">
                        <a:avLst/>
                      </a:prstGeom>
                      <a:solidFill>
                        <a:srgbClr val="FFCC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12" name="AutoShape 28"/>
          <p:cNvSpPr>
            <a:spLocks noChangeArrowheads="1"/>
          </p:cNvSpPr>
          <p:nvPr/>
        </p:nvSpPr>
        <p:spPr bwMode="auto">
          <a:xfrm>
            <a:off x="6024563" y="4724401"/>
            <a:ext cx="431800" cy="504825"/>
          </a:xfrm>
          <a:prstGeom prst="downArrow">
            <a:avLst>
              <a:gd name="adj1" fmla="val 50000"/>
              <a:gd name="adj2" fmla="val 292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0" name="Rectangle 2"/>
          <p:cNvSpPr txBox="1">
            <a:spLocks noChangeArrowheads="1"/>
          </p:cNvSpPr>
          <p:nvPr/>
        </p:nvSpPr>
        <p:spPr>
          <a:xfrm>
            <a:off x="0" y="-10317"/>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a:solidFill>
                  <a:schemeClr val="bg1"/>
                </a:solidFill>
                <a:ea typeface="宋体" panose="02010600030101010101" pitchFamily="2" charset="-122"/>
              </a:rPr>
              <a:t>1.</a:t>
            </a:r>
            <a:r>
              <a:rPr lang="zh-CN" altLang="en-US" sz="4000" b="1">
                <a:solidFill>
                  <a:schemeClr val="bg1"/>
                </a:solidFill>
                <a:ea typeface="宋体" panose="02010600030101010101" pitchFamily="2" charset="-122"/>
              </a:rPr>
              <a:t>透镜的傅里叶变换性质</a:t>
            </a:r>
            <a:endParaRPr lang="zh-CN" altLang="en-US" sz="4000" b="1" dirty="0">
              <a:solidFill>
                <a:schemeClr val="bg1"/>
              </a:solidFill>
              <a:ea typeface="宋体" panose="02010600030101010101" pitchFamily="2" charset="-122"/>
            </a:endParaRPr>
          </a:p>
        </p:txBody>
      </p:sp>
    </p:spTree>
    <p:extLst>
      <p:ext uri="{BB962C8B-B14F-4D97-AF65-F5344CB8AC3E}">
        <p14:creationId xmlns:p14="http://schemas.microsoft.com/office/powerpoint/2010/main" val="11831467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735014" y="1046162"/>
            <a:ext cx="1400175" cy="720725"/>
          </a:xfrm>
        </p:spPr>
        <p:txBody>
          <a:bodyPr>
            <a:normAutofit/>
          </a:bodyPr>
          <a:lstStyle/>
          <a:p>
            <a:r>
              <a:rPr lang="zh-CN" altLang="en-US" sz="3200" dirty="0">
                <a:ea typeface="宋体" panose="02010600030101010101" pitchFamily="2" charset="-122"/>
              </a:rPr>
              <a:t> </a:t>
            </a:r>
            <a:r>
              <a:rPr lang="zh-CN" altLang="en-US" sz="3200" b="1" dirty="0">
                <a:ea typeface="宋体" panose="02010600030101010101" pitchFamily="2" charset="-122"/>
              </a:rPr>
              <a:t>变换</a:t>
            </a:r>
            <a:r>
              <a:rPr lang="en-US" altLang="zh-CN" sz="3200" b="1" dirty="0">
                <a:ea typeface="宋体" panose="02010600030101010101" pitchFamily="2" charset="-122"/>
              </a:rPr>
              <a:t>:</a:t>
            </a:r>
            <a:endParaRPr lang="zh-CN" altLang="en-US" sz="3200" b="1" dirty="0">
              <a:ea typeface="宋体" panose="02010600030101010101" pitchFamily="2" charset="-122"/>
            </a:endParaRPr>
          </a:p>
        </p:txBody>
      </p:sp>
      <p:graphicFrame>
        <p:nvGraphicFramePr>
          <p:cNvPr id="68627" name="Object 19"/>
          <p:cNvGraphicFramePr>
            <a:graphicFrameLocks noChangeAspect="1"/>
          </p:cNvGraphicFramePr>
          <p:nvPr/>
        </p:nvGraphicFramePr>
        <p:xfrm>
          <a:off x="2135189" y="1484313"/>
          <a:ext cx="7488237" cy="1103312"/>
        </p:xfrm>
        <a:graphic>
          <a:graphicData uri="http://schemas.openxmlformats.org/presentationml/2006/ole">
            <mc:AlternateContent xmlns:mc="http://schemas.openxmlformats.org/markup-compatibility/2006">
              <mc:Choice xmlns:v="urn:schemas-microsoft-com:vml" Requires="v">
                <p:oleObj spid="_x0000_s88086" name="Equation" r:id="rId3" imgW="3276360" imgH="482400" progId="Equation.DSMT4">
                  <p:embed/>
                </p:oleObj>
              </mc:Choice>
              <mc:Fallback>
                <p:oleObj name="Equation" r:id="rId3" imgW="3276360" imgH="482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9" y="1484313"/>
                        <a:ext cx="7488237" cy="110331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28" name="Object 20"/>
          <p:cNvGraphicFramePr>
            <a:graphicFrameLocks noChangeAspect="1"/>
          </p:cNvGraphicFramePr>
          <p:nvPr/>
        </p:nvGraphicFramePr>
        <p:xfrm>
          <a:off x="1919288" y="3213100"/>
          <a:ext cx="7993062" cy="1062038"/>
        </p:xfrm>
        <a:graphic>
          <a:graphicData uri="http://schemas.openxmlformats.org/presentationml/2006/ole">
            <mc:AlternateContent xmlns:mc="http://schemas.openxmlformats.org/markup-compatibility/2006">
              <mc:Choice xmlns:v="urn:schemas-microsoft-com:vml" Requires="v">
                <p:oleObj spid="_x0000_s88087" name="Equation" r:id="rId5" imgW="3632040" imgH="482400" progId="Equation.DSMT4">
                  <p:embed/>
                </p:oleObj>
              </mc:Choice>
              <mc:Fallback>
                <p:oleObj name="Equation" r:id="rId5" imgW="3632040" imgH="48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3213100"/>
                        <a:ext cx="7993062" cy="1062038"/>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29" name="AutoShape 21"/>
          <p:cNvSpPr>
            <a:spLocks noChangeArrowheads="1"/>
          </p:cNvSpPr>
          <p:nvPr/>
        </p:nvSpPr>
        <p:spPr bwMode="auto">
          <a:xfrm>
            <a:off x="7680325" y="2636839"/>
            <a:ext cx="431800" cy="504825"/>
          </a:xfrm>
          <a:prstGeom prst="downArrow">
            <a:avLst>
              <a:gd name="adj1" fmla="val 50000"/>
              <a:gd name="adj2" fmla="val 292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68630" name="Object 22"/>
          <p:cNvGraphicFramePr>
            <a:graphicFrameLocks noChangeAspect="1"/>
          </p:cNvGraphicFramePr>
          <p:nvPr/>
        </p:nvGraphicFramePr>
        <p:xfrm>
          <a:off x="1758951" y="5437188"/>
          <a:ext cx="8601075" cy="728662"/>
        </p:xfrm>
        <a:graphic>
          <a:graphicData uri="http://schemas.openxmlformats.org/presentationml/2006/ole">
            <mc:AlternateContent xmlns:mc="http://schemas.openxmlformats.org/markup-compatibility/2006">
              <mc:Choice xmlns:v="urn:schemas-microsoft-com:vml" Requires="v">
                <p:oleObj spid="_x0000_s88088" name="Equation" r:id="rId7" imgW="3301920" imgH="279360" progId="Equation.DSMT4">
                  <p:embed/>
                </p:oleObj>
              </mc:Choice>
              <mc:Fallback>
                <p:oleObj name="Equation" r:id="rId7" imgW="330192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8951" y="5437188"/>
                        <a:ext cx="8601075" cy="728662"/>
                      </a:xfrm>
                      <a:prstGeom prst="rect">
                        <a:avLst/>
                      </a:prstGeom>
                      <a:solidFill>
                        <a:srgbClr val="FFCC00"/>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31" name="AutoShape 23"/>
          <p:cNvSpPr>
            <a:spLocks noChangeArrowheads="1"/>
          </p:cNvSpPr>
          <p:nvPr/>
        </p:nvSpPr>
        <p:spPr bwMode="auto">
          <a:xfrm>
            <a:off x="7680325" y="4437063"/>
            <a:ext cx="431800" cy="792162"/>
          </a:xfrm>
          <a:prstGeom prst="downArrow">
            <a:avLst>
              <a:gd name="adj1" fmla="val 50000"/>
              <a:gd name="adj2" fmla="val 4586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68632" name="Text Box 24"/>
          <p:cNvSpPr txBox="1">
            <a:spLocks noChangeArrowheads="1"/>
          </p:cNvSpPr>
          <p:nvPr/>
        </p:nvSpPr>
        <p:spPr bwMode="auto">
          <a:xfrm>
            <a:off x="4757738" y="6257926"/>
            <a:ext cx="3041650" cy="519113"/>
          </a:xfrm>
          <a:prstGeom prst="rect">
            <a:avLst/>
          </a:prstGeom>
          <a:solidFill>
            <a:schemeClr val="accent2">
              <a:lumMod val="60000"/>
              <a:lumOff val="40000"/>
            </a:schemeClr>
          </a:solidFill>
          <a:ln>
            <a:noFill/>
          </a:ln>
          <a:effectLst/>
          <a:extLst/>
        </p:spPr>
        <p:txBody>
          <a:bodyPr wrap="none">
            <a:spAutoFit/>
          </a:bodyPr>
          <a:lstStyle/>
          <a:p>
            <a:r>
              <a:rPr lang="zh-CN" altLang="en-US" sz="2800" b="1" u="sng" dirty="0">
                <a:effectLst>
                  <a:outerShdw blurRad="38100" dist="38100" dir="2700000" algn="tl">
                    <a:srgbClr val="C0C0C0"/>
                  </a:outerShdw>
                </a:effectLst>
                <a:latin typeface="Arial" panose="020B0604020202020204" pitchFamily="34" charset="0"/>
                <a:ea typeface="黑体" panose="02010609060101010101" pitchFamily="49" charset="-122"/>
              </a:rPr>
              <a:t>标准的傅立叶变换</a:t>
            </a:r>
          </a:p>
        </p:txBody>
      </p:sp>
      <p:graphicFrame>
        <p:nvGraphicFramePr>
          <p:cNvPr id="68633" name="Object 25"/>
          <p:cNvGraphicFramePr>
            <a:graphicFrameLocks noChangeAspect="1"/>
          </p:cNvGraphicFramePr>
          <p:nvPr/>
        </p:nvGraphicFramePr>
        <p:xfrm>
          <a:off x="5638800" y="4495800"/>
          <a:ext cx="1892300" cy="762000"/>
        </p:xfrm>
        <a:graphic>
          <a:graphicData uri="http://schemas.openxmlformats.org/presentationml/2006/ole">
            <mc:AlternateContent xmlns:mc="http://schemas.openxmlformats.org/markup-compatibility/2006">
              <mc:Choice xmlns:v="urn:schemas-microsoft-com:vml" Requires="v">
                <p:oleObj spid="_x0000_s88089" name="Equation" r:id="rId9" imgW="1041120" imgH="419040" progId="Equation.DSMT4">
                  <p:embed/>
                </p:oleObj>
              </mc:Choice>
              <mc:Fallback>
                <p:oleObj name="Equation" r:id="rId9" imgW="1041120" imgH="419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8800" y="4495800"/>
                        <a:ext cx="18923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txBox="1">
            <a:spLocks noChangeArrowheads="1"/>
          </p:cNvSpPr>
          <p:nvPr/>
        </p:nvSpPr>
        <p:spPr>
          <a:xfrm>
            <a:off x="0" y="-10317"/>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a:solidFill>
                  <a:schemeClr val="bg1"/>
                </a:solidFill>
                <a:ea typeface="宋体" panose="02010600030101010101" pitchFamily="2" charset="-122"/>
              </a:rPr>
              <a:t>1.</a:t>
            </a:r>
            <a:r>
              <a:rPr lang="zh-CN" altLang="en-US" sz="4000" b="1">
                <a:solidFill>
                  <a:schemeClr val="bg1"/>
                </a:solidFill>
                <a:ea typeface="宋体" panose="02010600030101010101" pitchFamily="2" charset="-122"/>
              </a:rPr>
              <a:t>透镜的傅里叶变换性质</a:t>
            </a:r>
            <a:endParaRPr lang="zh-CN" altLang="en-US" sz="4000" b="1" dirty="0">
              <a:solidFill>
                <a:schemeClr val="bg1"/>
              </a:solidFill>
              <a:ea typeface="宋体" panose="02010600030101010101" pitchFamily="2" charset="-122"/>
            </a:endParaRPr>
          </a:p>
        </p:txBody>
      </p:sp>
    </p:spTree>
    <p:extLst>
      <p:ext uri="{BB962C8B-B14F-4D97-AF65-F5344CB8AC3E}">
        <p14:creationId xmlns:p14="http://schemas.microsoft.com/office/powerpoint/2010/main" val="15128893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ChangeArrowheads="1"/>
          </p:cNvSpPr>
          <p:nvPr/>
        </p:nvSpPr>
        <p:spPr bwMode="auto">
          <a:xfrm>
            <a:off x="-304800" y="2320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9204" name="Rectangle 4"/>
          <p:cNvSpPr>
            <a:spLocks noChangeArrowheads="1"/>
          </p:cNvSpPr>
          <p:nvPr/>
        </p:nvSpPr>
        <p:spPr bwMode="auto">
          <a:xfrm>
            <a:off x="-304800" y="23204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79205" name="Rectangle 5"/>
          <p:cNvSpPr>
            <a:spLocks noChangeArrowheads="1"/>
          </p:cNvSpPr>
          <p:nvPr/>
        </p:nvSpPr>
        <p:spPr bwMode="auto">
          <a:xfrm>
            <a:off x="-304800" y="2268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79206" name="Object 6"/>
          <p:cNvGraphicFramePr>
            <a:graphicFrameLocks noChangeAspect="1"/>
          </p:cNvGraphicFramePr>
          <p:nvPr>
            <p:extLst/>
          </p:nvPr>
        </p:nvGraphicFramePr>
        <p:xfrm>
          <a:off x="2819400" y="2271713"/>
          <a:ext cx="6629400" cy="4389438"/>
        </p:xfrm>
        <a:graphic>
          <a:graphicData uri="http://schemas.openxmlformats.org/presentationml/2006/ole">
            <mc:AlternateContent xmlns:mc="http://schemas.openxmlformats.org/markup-compatibility/2006">
              <mc:Choice xmlns:v="urn:schemas-microsoft-com:vml" Requires="v">
                <p:oleObj spid="_x0000_s89095" name="Document" r:id="rId3" imgW="4809130" imgH="3168873" progId="Word.Document.8">
                  <p:embed/>
                </p:oleObj>
              </mc:Choice>
              <mc:Fallback>
                <p:oleObj name="Document" r:id="rId3" imgW="4809130" imgH="3168873" progId="Word.Document.8">
                  <p:embed/>
                  <p:pic>
                    <p:nvPicPr>
                      <p:cNvPr id="0" name=""/>
                      <p:cNvPicPr>
                        <a:picLocks noChangeAspect="1" noChangeArrowheads="1"/>
                      </p:cNvPicPr>
                      <p:nvPr/>
                    </p:nvPicPr>
                    <p:blipFill>
                      <a:blip r:embed="rId4"/>
                      <a:srcRect/>
                      <a:stretch>
                        <a:fillRect/>
                      </a:stretch>
                    </p:blipFill>
                    <p:spPr bwMode="auto">
                      <a:xfrm>
                        <a:off x="2819400" y="2271713"/>
                        <a:ext cx="6629400" cy="4389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9207" name="Text Box 7"/>
          <p:cNvSpPr txBox="1">
            <a:spLocks noChangeArrowheads="1"/>
          </p:cNvSpPr>
          <p:nvPr/>
        </p:nvSpPr>
        <p:spPr bwMode="auto">
          <a:xfrm>
            <a:off x="1981200" y="1905000"/>
            <a:ext cx="830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chemeClr val="accent1">
                    <a:lumMod val="50000"/>
                  </a:schemeClr>
                </a:solidFill>
                <a:latin typeface="宋体" panose="02010600030101010101" pitchFamily="2" charset="-122"/>
              </a:rPr>
              <a:t>透镜成像是下图所示的物与像的点点对应关系</a:t>
            </a:r>
            <a:r>
              <a:rPr lang="zh-CN" altLang="en-US" sz="2400" b="1" dirty="0">
                <a:latin typeface="宋体" panose="02010600030101010101" pitchFamily="2" charset="-122"/>
              </a:rPr>
              <a:t>：</a:t>
            </a:r>
          </a:p>
        </p:txBody>
      </p:sp>
      <p:sp>
        <p:nvSpPr>
          <p:cNvPr id="179208" name="Rectangle 8"/>
          <p:cNvSpPr>
            <a:spLocks noChangeArrowheads="1"/>
          </p:cNvSpPr>
          <p:nvPr/>
        </p:nvSpPr>
        <p:spPr bwMode="auto">
          <a:xfrm>
            <a:off x="510755" y="1180862"/>
            <a:ext cx="2728632" cy="461665"/>
          </a:xfrm>
          <a:prstGeom prst="rect">
            <a:avLst/>
          </a:prstGeom>
          <a:solidFill>
            <a:schemeClr val="bg2">
              <a:lumMod val="90000"/>
            </a:schemeClr>
          </a:solidFill>
          <a:ln>
            <a:noFill/>
          </a:ln>
          <a:effectLst/>
          <a:extLst/>
        </p:spPr>
        <p:txBody>
          <a:bodyPr wrap="none">
            <a:spAutoFit/>
          </a:bodyPr>
          <a:lstStyle/>
          <a:p>
            <a:r>
              <a:rPr lang="zh-CN" altLang="en-US" sz="2400" b="1" dirty="0"/>
              <a:t>从几何光学的角度 </a:t>
            </a:r>
          </a:p>
        </p:txBody>
      </p:sp>
      <p:sp>
        <p:nvSpPr>
          <p:cNvPr id="9"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2.</a:t>
            </a:r>
            <a:r>
              <a:rPr lang="zh-CN" altLang="en-US" sz="4000" b="1" dirty="0">
                <a:solidFill>
                  <a:schemeClr val="bg1"/>
                </a:solidFill>
                <a:ea typeface="宋体" panose="02010600030101010101" pitchFamily="2" charset="-122"/>
              </a:rPr>
              <a:t>阿贝成像原理</a:t>
            </a:r>
          </a:p>
        </p:txBody>
      </p:sp>
    </p:spTree>
    <p:extLst>
      <p:ext uri="{BB962C8B-B14F-4D97-AF65-F5344CB8AC3E}">
        <p14:creationId xmlns:p14="http://schemas.microsoft.com/office/powerpoint/2010/main" val="1038676171"/>
      </p:ext>
    </p:extLst>
  </p:cSld>
  <p:clrMapOvr>
    <a:masterClrMapping/>
  </p:clrMapOvr>
  <p:transition>
    <p:strips dir="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Rot="1" noChangeArrowheads="1"/>
          </p:cNvSpPr>
          <p:nvPr>
            <p:ph type="body" idx="1"/>
          </p:nvPr>
        </p:nvSpPr>
        <p:spPr>
          <a:xfrm>
            <a:off x="171450" y="923925"/>
            <a:ext cx="7391400" cy="5524500"/>
          </a:xfrm>
          <a:noFill/>
          <a:ln/>
        </p:spPr>
        <p:txBody>
          <a:bodyPr>
            <a:normAutofit fontScale="92500" lnSpcReduction="20000"/>
          </a:bodyPr>
          <a:lstStyle/>
          <a:p>
            <a:pPr marL="0" indent="0" algn="just">
              <a:lnSpc>
                <a:spcPct val="160000"/>
              </a:lnSpc>
              <a:buNone/>
            </a:pPr>
            <a:r>
              <a:rPr lang="en-US" altLang="zh-CN" sz="3000" dirty="0">
                <a:latin typeface="Times New Roman" panose="02020603050405020304" pitchFamily="18" charset="0"/>
                <a:ea typeface="宋体" panose="02010600030101010101" pitchFamily="2" charset="-122"/>
              </a:rPr>
              <a:t>1873</a:t>
            </a:r>
            <a:r>
              <a:rPr lang="zh-CN" altLang="en-US" sz="3000" dirty="0">
                <a:ea typeface="宋体" panose="02010600030101010101" pitchFamily="2" charset="-122"/>
              </a:rPr>
              <a:t>年，德国人阿贝从波动光学的观点提出了一种成像理论。</a:t>
            </a:r>
            <a:r>
              <a:rPr lang="zh-CN" altLang="en-US" sz="3000" b="1" dirty="0">
                <a:ea typeface="宋体" panose="02010600030101010101" pitchFamily="2" charset="-122"/>
              </a:rPr>
              <a:t>他把物体或图片看成包含一系列空间频率的衍射屏，物体通过透镜成像的过程分为两步： </a:t>
            </a:r>
            <a:endParaRPr lang="en-US" altLang="zh-CN" sz="3000" b="1" dirty="0">
              <a:ea typeface="宋体" panose="02010600030101010101" pitchFamily="2" charset="-122"/>
            </a:endParaRPr>
          </a:p>
          <a:p>
            <a:pPr marL="0" indent="0" algn="just">
              <a:lnSpc>
                <a:spcPct val="160000"/>
              </a:lnSpc>
              <a:buNone/>
            </a:pPr>
            <a:r>
              <a:rPr lang="zh-CN" altLang="en-US" sz="3000" b="1" dirty="0">
                <a:solidFill>
                  <a:srgbClr val="000066"/>
                </a:solidFill>
                <a:ea typeface="宋体" panose="02010600030101010101" pitchFamily="2" charset="-122"/>
              </a:rPr>
              <a:t>          第一步是信息分解；</a:t>
            </a:r>
            <a:endParaRPr lang="en-US" altLang="zh-CN" sz="3000" b="1" dirty="0">
              <a:solidFill>
                <a:srgbClr val="000066"/>
              </a:solidFill>
              <a:ea typeface="宋体" panose="02010600030101010101" pitchFamily="2" charset="-122"/>
            </a:endParaRPr>
          </a:p>
          <a:p>
            <a:pPr marL="0" indent="0" algn="just">
              <a:lnSpc>
                <a:spcPct val="160000"/>
              </a:lnSpc>
              <a:buNone/>
            </a:pPr>
            <a:r>
              <a:rPr lang="zh-CN" altLang="en-US" sz="3000" b="1" dirty="0">
                <a:solidFill>
                  <a:srgbClr val="000066"/>
                </a:solidFill>
                <a:ea typeface="宋体" panose="02010600030101010101" pitchFamily="2" charset="-122"/>
              </a:rPr>
              <a:t>          第二步是信息合成。</a:t>
            </a:r>
            <a:endParaRPr lang="en-US" altLang="zh-CN" sz="3000" b="1" dirty="0">
              <a:solidFill>
                <a:srgbClr val="000066"/>
              </a:solidFill>
              <a:ea typeface="宋体" panose="02010600030101010101" pitchFamily="2" charset="-122"/>
            </a:endParaRPr>
          </a:p>
          <a:p>
            <a:pPr marL="0" indent="0" algn="just">
              <a:lnSpc>
                <a:spcPct val="160000"/>
              </a:lnSpc>
              <a:buNone/>
            </a:pPr>
            <a:r>
              <a:rPr lang="zh-CN" altLang="en-US" sz="3000" b="1" dirty="0">
                <a:ea typeface="宋体" panose="02010600030101010101" pitchFamily="2" charset="-122"/>
              </a:rPr>
              <a:t>这种理论称为</a:t>
            </a:r>
            <a:r>
              <a:rPr lang="zh-CN" altLang="en-US" sz="3000" b="1" dirty="0">
                <a:solidFill>
                  <a:srgbClr val="C00000"/>
                </a:solidFill>
                <a:ea typeface="宋体" panose="02010600030101010101" pitchFamily="2" charset="-122"/>
              </a:rPr>
              <a:t>阿贝成像原理</a:t>
            </a:r>
            <a:r>
              <a:rPr lang="zh-CN" altLang="en-US" sz="3000" b="1" dirty="0">
                <a:ea typeface="宋体" panose="02010600030101010101" pitchFamily="2" charset="-122"/>
              </a:rPr>
              <a:t>。它是光学信息处理的理论基础。</a:t>
            </a:r>
            <a:endParaRPr lang="zh-CN" altLang="en-US" dirty="0">
              <a:ea typeface="宋体" panose="02010600030101010101" pitchFamily="2" charset="-122"/>
            </a:endParaRPr>
          </a:p>
          <a:p>
            <a:pPr algn="just"/>
            <a:endParaRPr lang="zh-CN" altLang="en-US" sz="2400" dirty="0">
              <a:solidFill>
                <a:schemeClr val="tx2"/>
              </a:solidFill>
              <a:ea typeface="宋体" panose="02010600030101010101" pitchFamily="2" charset="-122"/>
            </a:endParaRPr>
          </a:p>
        </p:txBody>
      </p:sp>
      <p:pic>
        <p:nvPicPr>
          <p:cNvPr id="180228" name="Picture 4" descr="5c4ce1f77deaed6347976a7273a9adb4f7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1925" y="992036"/>
            <a:ext cx="3981450" cy="4568650"/>
          </a:xfrm>
          <a:prstGeom prst="rect">
            <a:avLst/>
          </a:prstGeom>
          <a:noFill/>
          <a:extLst>
            <a:ext uri="{909E8E84-426E-40DD-AFC4-6F175D3DCCD1}">
              <a14:hiddenFill xmlns:a14="http://schemas.microsoft.com/office/drawing/2010/main">
                <a:solidFill>
                  <a:srgbClr val="FFFFFF"/>
                </a:solidFill>
              </a14:hiddenFill>
            </a:ext>
          </a:extLst>
        </p:spPr>
      </p:pic>
      <p:sp>
        <p:nvSpPr>
          <p:cNvPr id="180229" name="Rectangle 5"/>
          <p:cNvSpPr>
            <a:spLocks noChangeArrowheads="1"/>
          </p:cNvSpPr>
          <p:nvPr/>
        </p:nvSpPr>
        <p:spPr bwMode="auto">
          <a:xfrm>
            <a:off x="8752681" y="5560686"/>
            <a:ext cx="2039937"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kumimoji="1" lang="zh-CN" altLang="en-US" sz="2800" b="1" dirty="0">
                <a:solidFill>
                  <a:srgbClr val="6600FF"/>
                </a:solidFill>
                <a:latin typeface="Arial" panose="020B0604020202020204" pitchFamily="34" charset="0"/>
              </a:rPr>
              <a:t>阿贝</a:t>
            </a:r>
          </a:p>
          <a:p>
            <a:pPr algn="ctr" eaLnBrk="0" hangingPunct="0"/>
            <a:r>
              <a:rPr kumimoji="1" lang="en-US" altLang="zh-CN" sz="2000" dirty="0">
                <a:solidFill>
                  <a:srgbClr val="6600FF"/>
                </a:solidFill>
                <a:latin typeface="Arial" panose="020B0604020202020204" pitchFamily="34" charset="0"/>
              </a:rPr>
              <a:t>Ernst Abbe </a:t>
            </a:r>
          </a:p>
          <a:p>
            <a:pPr algn="ctr" eaLnBrk="0" hangingPunct="0"/>
            <a:r>
              <a:rPr kumimoji="1" lang="zh-CN" altLang="en-US" sz="2000" dirty="0">
                <a:solidFill>
                  <a:srgbClr val="6600FF"/>
                </a:solidFill>
                <a:latin typeface="Arial" panose="020B0604020202020204" pitchFamily="34" charset="0"/>
              </a:rPr>
              <a:t>（</a:t>
            </a:r>
            <a:r>
              <a:rPr kumimoji="1" lang="en-US" altLang="zh-CN" sz="2000" dirty="0">
                <a:solidFill>
                  <a:srgbClr val="6600FF"/>
                </a:solidFill>
                <a:latin typeface="Arial" panose="020B0604020202020204" pitchFamily="34" charset="0"/>
              </a:rPr>
              <a:t>1840~1905</a:t>
            </a:r>
            <a:r>
              <a:rPr kumimoji="1" lang="zh-CN" altLang="en-US" sz="2000" dirty="0">
                <a:solidFill>
                  <a:srgbClr val="6600FF"/>
                </a:solidFill>
                <a:latin typeface="Arial" panose="020B0604020202020204" pitchFamily="34" charset="0"/>
              </a:rPr>
              <a:t>）</a:t>
            </a:r>
            <a:r>
              <a:rPr kumimoji="1" lang="zh-CN" altLang="en-US" sz="2000" dirty="0">
                <a:latin typeface="Arial" panose="020B0604020202020204" pitchFamily="34" charset="0"/>
              </a:rPr>
              <a:t> </a:t>
            </a:r>
          </a:p>
        </p:txBody>
      </p:sp>
      <p:sp>
        <p:nvSpPr>
          <p:cNvPr id="6"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2.</a:t>
            </a:r>
            <a:r>
              <a:rPr lang="zh-CN" altLang="en-US" sz="4000" b="1" dirty="0">
                <a:solidFill>
                  <a:schemeClr val="bg1"/>
                </a:solidFill>
                <a:ea typeface="宋体" panose="02010600030101010101" pitchFamily="2" charset="-122"/>
              </a:rPr>
              <a:t>阿贝成像原理</a:t>
            </a:r>
          </a:p>
        </p:txBody>
      </p:sp>
    </p:spTree>
    <p:extLst>
      <p:ext uri="{BB962C8B-B14F-4D97-AF65-F5344CB8AC3E}">
        <p14:creationId xmlns:p14="http://schemas.microsoft.com/office/powerpoint/2010/main" val="1956310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en-US" altLang="zh-CN" sz="3600" b="1">
                <a:latin typeface="Arial" panose="020B0604020202020204" pitchFamily="34" charset="0"/>
                <a:ea typeface="宋体" panose="02010600030101010101" pitchFamily="2" charset="-122"/>
              </a:rPr>
              <a:t>d</a:t>
            </a:r>
            <a:r>
              <a:rPr lang="en-US" altLang="zh-CN" sz="3600" b="1">
                <a:ea typeface="宋体" panose="02010600030101010101" pitchFamily="2" charset="-122"/>
              </a:rPr>
              <a:t> </a:t>
            </a:r>
            <a:r>
              <a:rPr lang="zh-CN" altLang="en-US" sz="3600" b="1">
                <a:ea typeface="宋体" panose="02010600030101010101" pitchFamily="2" charset="-122"/>
              </a:rPr>
              <a:t>空间滤波 </a:t>
            </a:r>
            <a:r>
              <a:rPr lang="en-US" altLang="zh-CN" sz="3600" b="1">
                <a:latin typeface="Times New Roman" panose="02020603050405020304" pitchFamily="18" charset="0"/>
                <a:ea typeface="宋体" panose="02010600030101010101" pitchFamily="2" charset="-122"/>
              </a:rPr>
              <a:t>spatial filtering</a:t>
            </a:r>
          </a:p>
        </p:txBody>
      </p:sp>
      <p:sp>
        <p:nvSpPr>
          <p:cNvPr id="204803" name="Text Box 3"/>
          <p:cNvSpPr txBox="1">
            <a:spLocks noChangeArrowheads="1"/>
          </p:cNvSpPr>
          <p:nvPr/>
        </p:nvSpPr>
        <p:spPr bwMode="auto">
          <a:xfrm>
            <a:off x="1828800" y="1828800"/>
            <a:ext cx="8458200" cy="2238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150000"/>
              </a:lnSpc>
              <a:buClr>
                <a:schemeClr val="hlink"/>
              </a:buClr>
              <a:buSzPct val="80000"/>
              <a:buFont typeface="Wingdings" panose="05000000000000000000" pitchFamily="2" charset="2"/>
              <a:buChar char="v"/>
            </a:pPr>
            <a:r>
              <a:rPr kumimoji="1" lang="en-US" altLang="zh-CN" sz="2400" dirty="0">
                <a:latin typeface="Bookman Old Style" panose="02050604050505020204" pitchFamily="18" charset="0"/>
              </a:rPr>
              <a:t>  </a:t>
            </a:r>
            <a:r>
              <a:rPr kumimoji="1" lang="en-US" altLang="zh-CN" sz="2400" b="1" dirty="0">
                <a:latin typeface="Times New Roman" panose="02020603050405020304" pitchFamily="18" charset="0"/>
              </a:rPr>
              <a:t>4</a:t>
            </a:r>
            <a:r>
              <a:rPr kumimoji="1" lang="en-US" altLang="zh-CN" sz="2400" b="1" i="1" dirty="0">
                <a:latin typeface="Times New Roman" panose="02020603050405020304" pitchFamily="18" charset="0"/>
              </a:rPr>
              <a:t>f</a:t>
            </a:r>
            <a:r>
              <a:rPr kumimoji="1" lang="en-US" altLang="zh-CN" sz="2400" i="1" dirty="0">
                <a:latin typeface="Times New Roman" panose="02020603050405020304" pitchFamily="18" charset="0"/>
              </a:rPr>
              <a:t> </a:t>
            </a:r>
            <a:r>
              <a:rPr kumimoji="1" lang="zh-CN" altLang="en-US" sz="2400" b="1" dirty="0">
                <a:latin typeface="Bookman Old Style" panose="02050604050505020204" pitchFamily="18" charset="0"/>
              </a:rPr>
              <a:t>系统是对物平面上的图形连续进行两次傅里叶变换。从傅里叶变换的性质可知，一函数进行两次傅里叶变换后，其函数的性质不变，但自变量改变符号，所以经 </a:t>
            </a:r>
            <a:r>
              <a:rPr kumimoji="1" lang="en-US" altLang="zh-CN" sz="2400" b="1" dirty="0">
                <a:latin typeface="Times New Roman" panose="02020603050405020304" pitchFamily="18" charset="0"/>
              </a:rPr>
              <a:t>4</a:t>
            </a:r>
            <a:r>
              <a:rPr kumimoji="1" lang="en-US" altLang="zh-CN" sz="2400" b="1" i="1" dirty="0">
                <a:latin typeface="Times New Roman" panose="02020603050405020304" pitchFamily="18" charset="0"/>
              </a:rPr>
              <a:t>f </a:t>
            </a:r>
            <a:r>
              <a:rPr kumimoji="1" lang="zh-CN" altLang="en-US" sz="2400" b="1" dirty="0">
                <a:latin typeface="Bookman Old Style" panose="02050604050505020204" pitchFamily="18" charset="0"/>
              </a:rPr>
              <a:t>系统得到的是倒象。</a:t>
            </a:r>
          </a:p>
        </p:txBody>
      </p:sp>
      <p:sp>
        <p:nvSpPr>
          <p:cNvPr id="204804" name="Text Box 4"/>
          <p:cNvSpPr txBox="1">
            <a:spLocks noChangeArrowheads="1"/>
          </p:cNvSpPr>
          <p:nvPr/>
        </p:nvSpPr>
        <p:spPr bwMode="auto">
          <a:xfrm>
            <a:off x="1854200" y="4191001"/>
            <a:ext cx="8305800" cy="1684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150000"/>
              </a:lnSpc>
              <a:buClr>
                <a:schemeClr val="hlink"/>
              </a:buClr>
              <a:buSzPct val="80000"/>
              <a:buFont typeface="Wingdings" panose="05000000000000000000" pitchFamily="2" charset="2"/>
              <a:buChar char="v"/>
            </a:pPr>
            <a:r>
              <a:rPr kumimoji="1" lang="zh-CN" altLang="en-US" sz="2400" b="1" dirty="0">
                <a:latin typeface="Bookman Old Style" panose="02050604050505020204" pitchFamily="18" charset="0"/>
              </a:rPr>
              <a:t>  在频谱面（透镜的后焦面）上放一遮光屏，它只允许某些空间频率的光信号通过，得到的象中只含有和透过的空间频率相应的光信息，可改变象的质量。</a:t>
            </a:r>
          </a:p>
        </p:txBody>
      </p:sp>
      <p:sp>
        <p:nvSpPr>
          <p:cNvPr id="5"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3.</a:t>
            </a:r>
            <a:r>
              <a:rPr lang="zh-CN" altLang="en-US" sz="4000" b="1" dirty="0">
                <a:solidFill>
                  <a:schemeClr val="bg1"/>
                </a:solidFill>
                <a:ea typeface="宋体" panose="02010600030101010101" pitchFamily="2" charset="-122"/>
              </a:rPr>
              <a:t>空间滤波</a:t>
            </a:r>
          </a:p>
        </p:txBody>
      </p:sp>
    </p:spTree>
    <p:extLst>
      <p:ext uri="{BB962C8B-B14F-4D97-AF65-F5344CB8AC3E}">
        <p14:creationId xmlns:p14="http://schemas.microsoft.com/office/powerpoint/2010/main" val="3544164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03"/>
                                        </p:tgtEl>
                                        <p:attrNameLst>
                                          <p:attrName>style.visibility</p:attrName>
                                        </p:attrNameLst>
                                      </p:cBhvr>
                                      <p:to>
                                        <p:strVal val="visible"/>
                                      </p:to>
                                    </p:set>
                                    <p:animEffect transition="in" filter="dissolve">
                                      <p:cBhvr>
                                        <p:cTn id="7" dur="500"/>
                                        <p:tgtEl>
                                          <p:spTgt spid="2048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4804"/>
                                        </p:tgtEl>
                                        <p:attrNameLst>
                                          <p:attrName>style.visibility</p:attrName>
                                        </p:attrNameLst>
                                      </p:cBhvr>
                                      <p:to>
                                        <p:strVal val="visible"/>
                                      </p:to>
                                    </p:set>
                                    <p:animEffect transition="in" filter="dissolve">
                                      <p:cBhvr>
                                        <p:cTn id="12" dur="500"/>
                                        <p:tgtEl>
                                          <p:spTgt spid="20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autoUpdateAnimBg="0"/>
      <p:bldP spid="204804"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zh-CN" sz="3600" b="1">
                <a:latin typeface="Arial" panose="020B0604020202020204" pitchFamily="34" charset="0"/>
                <a:ea typeface="宋体" panose="02010600030101010101" pitchFamily="2" charset="-122"/>
              </a:rPr>
              <a:t>d</a:t>
            </a:r>
            <a:r>
              <a:rPr lang="en-US" altLang="zh-CN" sz="3600" b="1">
                <a:ea typeface="宋体" panose="02010600030101010101" pitchFamily="2" charset="-122"/>
              </a:rPr>
              <a:t> </a:t>
            </a:r>
            <a:r>
              <a:rPr lang="zh-CN" altLang="en-US" sz="3600" b="1">
                <a:ea typeface="宋体" panose="02010600030101010101" pitchFamily="2" charset="-122"/>
              </a:rPr>
              <a:t>空间滤波 </a:t>
            </a:r>
            <a:r>
              <a:rPr lang="en-US" altLang="zh-CN" sz="3600" b="1">
                <a:latin typeface="Times New Roman" panose="02020603050405020304" pitchFamily="18" charset="0"/>
                <a:ea typeface="宋体" panose="02010600030101010101" pitchFamily="2" charset="-122"/>
              </a:rPr>
              <a:t>spatial filtering</a:t>
            </a:r>
          </a:p>
        </p:txBody>
      </p:sp>
      <p:grpSp>
        <p:nvGrpSpPr>
          <p:cNvPr id="205827" name="Group 3"/>
          <p:cNvGrpSpPr>
            <a:grpSpLocks/>
          </p:cNvGrpSpPr>
          <p:nvPr/>
        </p:nvGrpSpPr>
        <p:grpSpPr bwMode="auto">
          <a:xfrm>
            <a:off x="1981200" y="1460501"/>
            <a:ext cx="8205788" cy="4462463"/>
            <a:chOff x="288" y="920"/>
            <a:chExt cx="5169" cy="2811"/>
          </a:xfrm>
        </p:grpSpPr>
        <p:sp>
          <p:nvSpPr>
            <p:cNvPr id="205828" name="Line 4"/>
            <p:cNvSpPr>
              <a:spLocks noChangeShapeType="1"/>
            </p:cNvSpPr>
            <p:nvPr/>
          </p:nvSpPr>
          <p:spPr bwMode="auto">
            <a:xfrm>
              <a:off x="1030" y="1451"/>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29" name="Line 5"/>
            <p:cNvSpPr>
              <a:spLocks noChangeShapeType="1"/>
            </p:cNvSpPr>
            <p:nvPr/>
          </p:nvSpPr>
          <p:spPr bwMode="auto">
            <a:xfrm>
              <a:off x="288" y="2214"/>
              <a:ext cx="4911" cy="0"/>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30" name="Line 6"/>
            <p:cNvSpPr>
              <a:spLocks noChangeShapeType="1"/>
            </p:cNvSpPr>
            <p:nvPr/>
          </p:nvSpPr>
          <p:spPr bwMode="auto">
            <a:xfrm>
              <a:off x="2915" y="1392"/>
              <a:ext cx="0" cy="1586"/>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31" name="Line 7"/>
            <p:cNvSpPr>
              <a:spLocks noChangeShapeType="1"/>
            </p:cNvSpPr>
            <p:nvPr/>
          </p:nvSpPr>
          <p:spPr bwMode="auto">
            <a:xfrm>
              <a:off x="4971" y="1451"/>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32" name="Oval 8"/>
            <p:cNvSpPr>
              <a:spLocks noChangeArrowheads="1"/>
            </p:cNvSpPr>
            <p:nvPr/>
          </p:nvSpPr>
          <p:spPr bwMode="auto">
            <a:xfrm>
              <a:off x="1830" y="1568"/>
              <a:ext cx="343" cy="1351"/>
            </a:xfrm>
            <a:prstGeom prst="ellipse">
              <a:avLst/>
            </a:prstGeom>
            <a:solidFill>
              <a:srgbClr val="C0C0C0">
                <a:alpha val="50000"/>
              </a:srgbClr>
            </a:solidFill>
            <a:ln w="28575">
              <a:solidFill>
                <a:schemeClr val="tx1"/>
              </a:solidFill>
              <a:round/>
              <a:headEnd/>
              <a:tailEnd/>
            </a:ln>
          </p:spPr>
          <p:txBody>
            <a:bodyPr wrap="none" anchor="ctr"/>
            <a:lstStyle/>
            <a:p>
              <a:endParaRPr lang="zh-CN" altLang="en-US"/>
            </a:p>
          </p:txBody>
        </p:sp>
        <p:sp>
          <p:nvSpPr>
            <p:cNvPr id="205833" name="Oval 9"/>
            <p:cNvSpPr>
              <a:spLocks noChangeArrowheads="1"/>
            </p:cNvSpPr>
            <p:nvPr/>
          </p:nvSpPr>
          <p:spPr bwMode="auto">
            <a:xfrm>
              <a:off x="3829" y="1568"/>
              <a:ext cx="342" cy="1351"/>
            </a:xfrm>
            <a:prstGeom prst="ellipse">
              <a:avLst/>
            </a:prstGeom>
            <a:solidFill>
              <a:srgbClr val="C0C0C0">
                <a:alpha val="50000"/>
              </a:srgbClr>
            </a:solidFill>
            <a:ln w="28575">
              <a:solidFill>
                <a:schemeClr val="tx1"/>
              </a:solidFill>
              <a:round/>
              <a:headEnd/>
              <a:tailEnd/>
            </a:ln>
          </p:spPr>
          <p:txBody>
            <a:bodyPr wrap="none" anchor="ctr"/>
            <a:lstStyle/>
            <a:p>
              <a:endParaRPr lang="zh-CN" altLang="en-US"/>
            </a:p>
          </p:txBody>
        </p:sp>
        <p:sp>
          <p:nvSpPr>
            <p:cNvPr id="205834" name="Line 10"/>
            <p:cNvSpPr>
              <a:spLocks noChangeShapeType="1"/>
            </p:cNvSpPr>
            <p:nvPr/>
          </p:nvSpPr>
          <p:spPr bwMode="auto">
            <a:xfrm>
              <a:off x="1030" y="1921"/>
              <a:ext cx="1028"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35" name="Line 11"/>
            <p:cNvSpPr>
              <a:spLocks noChangeShapeType="1"/>
            </p:cNvSpPr>
            <p:nvPr/>
          </p:nvSpPr>
          <p:spPr bwMode="auto">
            <a:xfrm>
              <a:off x="2058" y="1921"/>
              <a:ext cx="1942" cy="705"/>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36" name="Line 12"/>
            <p:cNvSpPr>
              <a:spLocks noChangeShapeType="1"/>
            </p:cNvSpPr>
            <p:nvPr/>
          </p:nvSpPr>
          <p:spPr bwMode="auto">
            <a:xfrm>
              <a:off x="1030" y="1921"/>
              <a:ext cx="1028" cy="293"/>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37" name="Line 13"/>
            <p:cNvSpPr>
              <a:spLocks noChangeShapeType="1"/>
            </p:cNvSpPr>
            <p:nvPr/>
          </p:nvSpPr>
          <p:spPr bwMode="auto">
            <a:xfrm>
              <a:off x="2058" y="2214"/>
              <a:ext cx="1942" cy="705"/>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38" name="Line 14"/>
            <p:cNvSpPr>
              <a:spLocks noChangeShapeType="1"/>
            </p:cNvSpPr>
            <p:nvPr/>
          </p:nvSpPr>
          <p:spPr bwMode="auto">
            <a:xfrm>
              <a:off x="4000" y="2626"/>
              <a:ext cx="971"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39" name="Line 15"/>
            <p:cNvSpPr>
              <a:spLocks noChangeShapeType="1"/>
            </p:cNvSpPr>
            <p:nvPr/>
          </p:nvSpPr>
          <p:spPr bwMode="auto">
            <a:xfrm flipV="1">
              <a:off x="4000" y="2626"/>
              <a:ext cx="971" cy="293"/>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40" name="Text Box 16"/>
            <p:cNvSpPr txBox="1">
              <a:spLocks noChangeArrowheads="1"/>
            </p:cNvSpPr>
            <p:nvPr/>
          </p:nvSpPr>
          <p:spPr bwMode="auto">
            <a:xfrm>
              <a:off x="562" y="3093"/>
              <a:ext cx="943"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b="1">
                  <a:solidFill>
                    <a:srgbClr val="990099"/>
                  </a:solidFill>
                  <a:effectLst>
                    <a:outerShdw blurRad="38100" dist="38100" dir="2700000" algn="tl">
                      <a:srgbClr val="C0C0C0"/>
                    </a:outerShdw>
                  </a:effectLst>
                  <a:latin typeface="Bookman Old Style" panose="02050604050505020204" pitchFamily="18" charset="0"/>
                </a:rPr>
                <a:t>物平面  </a:t>
              </a:r>
              <a:endParaRPr kumimoji="1" lang="zh-CN" altLang="en-US" sz="2800" b="1">
                <a:solidFill>
                  <a:srgbClr val="990099"/>
                </a:solidFill>
                <a:latin typeface="Bookman Old Style" panose="02050604050505020204" pitchFamily="18" charset="0"/>
              </a:endParaRPr>
            </a:p>
          </p:txBody>
        </p:sp>
        <p:sp>
          <p:nvSpPr>
            <p:cNvPr id="205841" name="Text Box 17"/>
            <p:cNvSpPr txBox="1">
              <a:spLocks noChangeArrowheads="1"/>
            </p:cNvSpPr>
            <p:nvPr/>
          </p:nvSpPr>
          <p:spPr bwMode="auto">
            <a:xfrm>
              <a:off x="2544" y="3135"/>
              <a:ext cx="943" cy="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b="1">
                  <a:solidFill>
                    <a:srgbClr val="990099"/>
                  </a:solidFill>
                  <a:effectLst>
                    <a:outerShdw blurRad="38100" dist="38100" dir="2700000" algn="tl">
                      <a:srgbClr val="C0C0C0"/>
                    </a:outerShdw>
                  </a:effectLst>
                  <a:latin typeface="Bookman Old Style" panose="02050604050505020204" pitchFamily="18" charset="0"/>
                </a:rPr>
                <a:t>频谱面  </a:t>
              </a:r>
            </a:p>
            <a:p>
              <a:r>
                <a:rPr kumimoji="1" lang="zh-CN" altLang="en-US" sz="2800" b="1">
                  <a:solidFill>
                    <a:srgbClr val="990099"/>
                  </a:solidFill>
                  <a:effectLst>
                    <a:outerShdw blurRad="38100" dist="38100" dir="2700000" algn="tl">
                      <a:srgbClr val="C0C0C0"/>
                    </a:outerShdw>
                  </a:effectLst>
                  <a:latin typeface="Bookman Old Style" panose="02050604050505020204" pitchFamily="18" charset="0"/>
                </a:rPr>
                <a:t>焦平面  </a:t>
              </a:r>
              <a:endParaRPr kumimoji="1" lang="zh-CN" altLang="en-US" sz="2800" b="1">
                <a:solidFill>
                  <a:srgbClr val="990099"/>
                </a:solidFill>
                <a:latin typeface="Bookman Old Style" panose="02050604050505020204" pitchFamily="18" charset="0"/>
              </a:endParaRPr>
            </a:p>
          </p:txBody>
        </p:sp>
        <p:sp>
          <p:nvSpPr>
            <p:cNvPr id="205842" name="Text Box 18"/>
            <p:cNvSpPr txBox="1">
              <a:spLocks noChangeArrowheads="1"/>
            </p:cNvSpPr>
            <p:nvPr/>
          </p:nvSpPr>
          <p:spPr bwMode="auto">
            <a:xfrm>
              <a:off x="4514" y="3136"/>
              <a:ext cx="943"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b="1">
                  <a:solidFill>
                    <a:srgbClr val="990099"/>
                  </a:solidFill>
                  <a:effectLst>
                    <a:outerShdw blurRad="38100" dist="38100" dir="2700000" algn="tl">
                      <a:srgbClr val="C0C0C0"/>
                    </a:outerShdw>
                  </a:effectLst>
                  <a:latin typeface="Bookman Old Style" panose="02050604050505020204" pitchFamily="18" charset="0"/>
                </a:rPr>
                <a:t>像平面  </a:t>
              </a:r>
              <a:endParaRPr kumimoji="1" lang="zh-CN" altLang="en-US" sz="2800" b="1">
                <a:solidFill>
                  <a:srgbClr val="990099"/>
                </a:solidFill>
                <a:latin typeface="Bookman Old Style" panose="02050604050505020204" pitchFamily="18" charset="0"/>
              </a:endParaRPr>
            </a:p>
          </p:txBody>
        </p:sp>
        <p:sp>
          <p:nvSpPr>
            <p:cNvPr id="205843" name="Text Box 19"/>
            <p:cNvSpPr txBox="1">
              <a:spLocks noChangeArrowheads="1"/>
            </p:cNvSpPr>
            <p:nvPr/>
          </p:nvSpPr>
          <p:spPr bwMode="auto">
            <a:xfrm>
              <a:off x="1830" y="2974"/>
              <a:ext cx="32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8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8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1</a:t>
              </a:r>
              <a:endParaRPr kumimoji="1" lang="en-US" altLang="zh-CN" sz="28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05844" name="Text Box 20"/>
            <p:cNvSpPr txBox="1">
              <a:spLocks noChangeArrowheads="1"/>
            </p:cNvSpPr>
            <p:nvPr/>
          </p:nvSpPr>
          <p:spPr bwMode="auto">
            <a:xfrm>
              <a:off x="3886" y="2974"/>
              <a:ext cx="32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8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8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2</a:t>
              </a:r>
              <a:endParaRPr kumimoji="1" lang="en-US" altLang="zh-CN" sz="28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05845" name="Line 21"/>
            <p:cNvSpPr>
              <a:spLocks noChangeShapeType="1"/>
            </p:cNvSpPr>
            <p:nvPr/>
          </p:nvSpPr>
          <p:spPr bwMode="auto">
            <a:xfrm>
              <a:off x="574" y="1862"/>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46" name="Line 22"/>
            <p:cNvSpPr>
              <a:spLocks noChangeShapeType="1"/>
            </p:cNvSpPr>
            <p:nvPr/>
          </p:nvSpPr>
          <p:spPr bwMode="auto">
            <a:xfrm>
              <a:off x="574" y="1979"/>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47" name="Line 23"/>
            <p:cNvSpPr>
              <a:spLocks noChangeShapeType="1"/>
            </p:cNvSpPr>
            <p:nvPr/>
          </p:nvSpPr>
          <p:spPr bwMode="auto">
            <a:xfrm>
              <a:off x="574" y="2332"/>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48" name="Line 24"/>
            <p:cNvSpPr>
              <a:spLocks noChangeShapeType="1"/>
            </p:cNvSpPr>
            <p:nvPr/>
          </p:nvSpPr>
          <p:spPr bwMode="auto">
            <a:xfrm>
              <a:off x="574" y="2449"/>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49" name="Line 25"/>
            <p:cNvSpPr>
              <a:spLocks noChangeShapeType="1"/>
            </p:cNvSpPr>
            <p:nvPr/>
          </p:nvSpPr>
          <p:spPr bwMode="auto">
            <a:xfrm>
              <a:off x="574" y="2567"/>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50" name="Line 26"/>
            <p:cNvSpPr>
              <a:spLocks noChangeShapeType="1"/>
            </p:cNvSpPr>
            <p:nvPr/>
          </p:nvSpPr>
          <p:spPr bwMode="auto">
            <a:xfrm>
              <a:off x="574" y="2097"/>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51" name="Line 27"/>
            <p:cNvSpPr>
              <a:spLocks noChangeShapeType="1"/>
            </p:cNvSpPr>
            <p:nvPr/>
          </p:nvSpPr>
          <p:spPr bwMode="auto">
            <a:xfrm>
              <a:off x="1030" y="156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52" name="Line 28"/>
            <p:cNvSpPr>
              <a:spLocks noChangeShapeType="1"/>
            </p:cNvSpPr>
            <p:nvPr/>
          </p:nvSpPr>
          <p:spPr bwMode="auto">
            <a:xfrm flipH="1">
              <a:off x="1659" y="1568"/>
              <a:ext cx="285"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53" name="Text Box 29"/>
            <p:cNvSpPr txBox="1">
              <a:spLocks noChangeArrowheads="1"/>
            </p:cNvSpPr>
            <p:nvPr/>
          </p:nvSpPr>
          <p:spPr bwMode="auto">
            <a:xfrm>
              <a:off x="1373" y="1394"/>
              <a:ext cx="17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0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3200" b="1">
                <a:solidFill>
                  <a:srgbClr val="990099"/>
                </a:solidFill>
                <a:latin typeface="Bookman Old Style" panose="02050604050505020204" pitchFamily="18" charset="0"/>
                <a:ea typeface="楷体_GB2312" pitchFamily="49" charset="-122"/>
              </a:endParaRPr>
            </a:p>
          </p:txBody>
        </p:sp>
        <p:sp>
          <p:nvSpPr>
            <p:cNvPr id="205854" name="Line 30"/>
            <p:cNvSpPr>
              <a:spLocks noChangeShapeType="1"/>
            </p:cNvSpPr>
            <p:nvPr/>
          </p:nvSpPr>
          <p:spPr bwMode="auto">
            <a:xfrm>
              <a:off x="2058" y="1568"/>
              <a:ext cx="229"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55" name="Line 31"/>
            <p:cNvSpPr>
              <a:spLocks noChangeShapeType="1"/>
            </p:cNvSpPr>
            <p:nvPr/>
          </p:nvSpPr>
          <p:spPr bwMode="auto">
            <a:xfrm flipH="1">
              <a:off x="2630" y="1568"/>
              <a:ext cx="342"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56" name="Text Box 32"/>
            <p:cNvSpPr txBox="1">
              <a:spLocks noChangeArrowheads="1"/>
            </p:cNvSpPr>
            <p:nvPr/>
          </p:nvSpPr>
          <p:spPr bwMode="auto">
            <a:xfrm>
              <a:off x="2344" y="1394"/>
              <a:ext cx="17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0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3200" b="1">
                <a:solidFill>
                  <a:srgbClr val="990099"/>
                </a:solidFill>
                <a:latin typeface="Bookman Old Style" panose="02050604050505020204" pitchFamily="18" charset="0"/>
                <a:ea typeface="楷体_GB2312" pitchFamily="49" charset="-122"/>
              </a:endParaRPr>
            </a:p>
          </p:txBody>
        </p:sp>
        <p:sp>
          <p:nvSpPr>
            <p:cNvPr id="205857" name="Line 33"/>
            <p:cNvSpPr>
              <a:spLocks noChangeShapeType="1"/>
            </p:cNvSpPr>
            <p:nvPr/>
          </p:nvSpPr>
          <p:spPr bwMode="auto">
            <a:xfrm>
              <a:off x="2972" y="156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58" name="Line 34"/>
            <p:cNvSpPr>
              <a:spLocks noChangeShapeType="1"/>
            </p:cNvSpPr>
            <p:nvPr/>
          </p:nvSpPr>
          <p:spPr bwMode="auto">
            <a:xfrm flipH="1">
              <a:off x="3600" y="1568"/>
              <a:ext cx="400"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59" name="Text Box 35"/>
            <p:cNvSpPr txBox="1">
              <a:spLocks noChangeArrowheads="1"/>
            </p:cNvSpPr>
            <p:nvPr/>
          </p:nvSpPr>
          <p:spPr bwMode="auto">
            <a:xfrm>
              <a:off x="3315" y="1394"/>
              <a:ext cx="17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0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3200" b="1">
                <a:solidFill>
                  <a:srgbClr val="990099"/>
                </a:solidFill>
                <a:latin typeface="Bookman Old Style" panose="02050604050505020204" pitchFamily="18" charset="0"/>
                <a:ea typeface="楷体_GB2312" pitchFamily="49" charset="-122"/>
              </a:endParaRPr>
            </a:p>
          </p:txBody>
        </p:sp>
        <p:sp>
          <p:nvSpPr>
            <p:cNvPr id="205860" name="Line 36"/>
            <p:cNvSpPr>
              <a:spLocks noChangeShapeType="1"/>
            </p:cNvSpPr>
            <p:nvPr/>
          </p:nvSpPr>
          <p:spPr bwMode="auto">
            <a:xfrm>
              <a:off x="4057" y="156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61" name="Line 37"/>
            <p:cNvSpPr>
              <a:spLocks noChangeShapeType="1"/>
            </p:cNvSpPr>
            <p:nvPr/>
          </p:nvSpPr>
          <p:spPr bwMode="auto">
            <a:xfrm flipH="1">
              <a:off x="4685" y="1568"/>
              <a:ext cx="286"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862" name="Text Box 38"/>
            <p:cNvSpPr txBox="1">
              <a:spLocks noChangeArrowheads="1"/>
            </p:cNvSpPr>
            <p:nvPr/>
          </p:nvSpPr>
          <p:spPr bwMode="auto">
            <a:xfrm>
              <a:off x="4400" y="1394"/>
              <a:ext cx="17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0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3200">
                <a:solidFill>
                  <a:srgbClr val="990099"/>
                </a:solidFill>
                <a:latin typeface="Bookman Old Style" panose="02050604050505020204" pitchFamily="18" charset="0"/>
                <a:ea typeface="楷体_GB2312" pitchFamily="49" charset="-122"/>
              </a:endParaRPr>
            </a:p>
          </p:txBody>
        </p:sp>
        <p:sp>
          <p:nvSpPr>
            <p:cNvPr id="205863" name="Oval 39"/>
            <p:cNvSpPr>
              <a:spLocks noChangeArrowheads="1"/>
            </p:cNvSpPr>
            <p:nvPr/>
          </p:nvSpPr>
          <p:spPr bwMode="auto">
            <a:xfrm>
              <a:off x="2862" y="2133"/>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4" name="Oval 40"/>
            <p:cNvSpPr>
              <a:spLocks noChangeArrowheads="1"/>
            </p:cNvSpPr>
            <p:nvPr/>
          </p:nvSpPr>
          <p:spPr bwMode="auto">
            <a:xfrm>
              <a:off x="2862" y="244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5" name="Oval 41"/>
            <p:cNvSpPr>
              <a:spLocks noChangeArrowheads="1"/>
            </p:cNvSpPr>
            <p:nvPr/>
          </p:nvSpPr>
          <p:spPr bwMode="auto">
            <a:xfrm>
              <a:off x="2868" y="1869"/>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6" name="Oval 42"/>
            <p:cNvSpPr>
              <a:spLocks noChangeArrowheads="1"/>
            </p:cNvSpPr>
            <p:nvPr/>
          </p:nvSpPr>
          <p:spPr bwMode="auto">
            <a:xfrm flipH="1" flipV="1">
              <a:off x="2884" y="2703"/>
              <a:ext cx="47" cy="4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7" name="Oval 43"/>
            <p:cNvSpPr>
              <a:spLocks noChangeArrowheads="1"/>
            </p:cNvSpPr>
            <p:nvPr/>
          </p:nvSpPr>
          <p:spPr bwMode="auto">
            <a:xfrm flipH="1" flipV="1">
              <a:off x="2889" y="1680"/>
              <a:ext cx="47" cy="4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8" name="Text Box 44"/>
            <p:cNvSpPr txBox="1">
              <a:spLocks noChangeArrowheads="1"/>
            </p:cNvSpPr>
            <p:nvPr/>
          </p:nvSpPr>
          <p:spPr bwMode="auto">
            <a:xfrm>
              <a:off x="2544" y="920"/>
              <a:ext cx="5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遮光屏 </a:t>
              </a:r>
            </a:p>
          </p:txBody>
        </p:sp>
      </p:grpSp>
      <p:sp>
        <p:nvSpPr>
          <p:cNvPr id="45"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3.</a:t>
            </a:r>
            <a:r>
              <a:rPr lang="zh-CN" altLang="en-US" sz="4000" b="1" dirty="0">
                <a:solidFill>
                  <a:schemeClr val="bg1"/>
                </a:solidFill>
                <a:ea typeface="宋体" panose="02010600030101010101" pitchFamily="2" charset="-122"/>
              </a:rPr>
              <a:t>空间滤波</a:t>
            </a:r>
          </a:p>
        </p:txBody>
      </p:sp>
    </p:spTree>
    <p:extLst>
      <p:ext uri="{BB962C8B-B14F-4D97-AF65-F5344CB8AC3E}">
        <p14:creationId xmlns:p14="http://schemas.microsoft.com/office/powerpoint/2010/main" val="17435736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2626518" y="719535"/>
            <a:ext cx="7205663" cy="685800"/>
          </a:xfrm>
          <a:ln/>
        </p:spPr>
        <p:style>
          <a:lnRef idx="2">
            <a:schemeClr val="accent3">
              <a:shade val="50000"/>
            </a:schemeClr>
          </a:lnRef>
          <a:fillRef idx="1">
            <a:schemeClr val="accent3"/>
          </a:fillRef>
          <a:effectRef idx="0">
            <a:schemeClr val="accent3"/>
          </a:effectRef>
          <a:fontRef idx="minor">
            <a:schemeClr val="lt1"/>
          </a:fontRef>
        </p:style>
        <p:txBody>
          <a:bodyPr/>
          <a:lstStyle/>
          <a:p>
            <a:r>
              <a:rPr lang="zh-CN" altLang="en-US" sz="3600" b="1" dirty="0">
                <a:ea typeface="宋体" panose="02010600030101010101" pitchFamily="2" charset="-122"/>
              </a:rPr>
              <a:t>二元振幅滤波器，透射率是</a:t>
            </a:r>
            <a:r>
              <a:rPr lang="en-US" altLang="zh-CN" sz="3600" b="1" dirty="0">
                <a:latin typeface="宋体" panose="02010600030101010101" pitchFamily="2" charset="-122"/>
                <a:ea typeface="宋体" panose="02010600030101010101" pitchFamily="2" charset="-122"/>
              </a:rPr>
              <a:t>0</a:t>
            </a:r>
            <a:r>
              <a:rPr lang="zh-CN" altLang="en-US" sz="3600" b="1" dirty="0">
                <a:ea typeface="宋体" panose="02010600030101010101" pitchFamily="2" charset="-122"/>
              </a:rPr>
              <a:t>或</a:t>
            </a:r>
            <a:r>
              <a:rPr lang="en-US" altLang="zh-CN" sz="3600" b="1" dirty="0">
                <a:latin typeface="宋体" panose="02010600030101010101" pitchFamily="2" charset="-122"/>
                <a:ea typeface="宋体" panose="02010600030101010101" pitchFamily="2" charset="-122"/>
              </a:rPr>
              <a:t>1</a:t>
            </a:r>
          </a:p>
        </p:txBody>
      </p:sp>
      <p:sp>
        <p:nvSpPr>
          <p:cNvPr id="209923" name="Rectangle 3"/>
          <p:cNvSpPr>
            <a:spLocks noChangeArrowheads="1"/>
          </p:cNvSpPr>
          <p:nvPr/>
        </p:nvSpPr>
        <p:spPr bwMode="auto">
          <a:xfrm>
            <a:off x="1841500" y="1371600"/>
            <a:ext cx="8458200" cy="113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sz="2400" b="1">
                <a:latin typeface="宋体" panose="02010600030101010101" pitchFamily="2" charset="-122"/>
              </a:rPr>
              <a:t>1</a:t>
            </a:r>
            <a:r>
              <a:rPr lang="zh-CN" altLang="en-US" sz="2400" b="1">
                <a:latin typeface="宋体" panose="02010600030101010101" pitchFamily="2" charset="-122"/>
              </a:rPr>
              <a:t>．</a:t>
            </a:r>
            <a:r>
              <a:rPr lang="zh-CN" altLang="en-US" sz="2400" b="1"/>
              <a:t>低通滤波：只允许位于频谱面中心及附近的低频分量通过，可以滤掉高频噪音。</a:t>
            </a:r>
          </a:p>
        </p:txBody>
      </p:sp>
      <p:sp>
        <p:nvSpPr>
          <p:cNvPr id="209924" name="Rectangle 4"/>
          <p:cNvSpPr>
            <a:spLocks noChangeArrowheads="1"/>
          </p:cNvSpPr>
          <p:nvPr/>
        </p:nvSpPr>
        <p:spPr bwMode="auto">
          <a:xfrm>
            <a:off x="1663700" y="2413001"/>
            <a:ext cx="8610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400" b="1">
                <a:latin typeface="宋体" panose="02010600030101010101" pitchFamily="2" charset="-122"/>
              </a:rPr>
              <a:t> </a:t>
            </a:r>
            <a:r>
              <a:rPr lang="en-US" altLang="zh-CN" sz="2400" b="1">
                <a:latin typeface="宋体" panose="02010600030101010101" pitchFamily="2" charset="-122"/>
              </a:rPr>
              <a:t>2</a:t>
            </a:r>
            <a:r>
              <a:rPr lang="zh-CN" altLang="en-US" sz="2400" b="1">
                <a:latin typeface="宋体" panose="02010600030101010101" pitchFamily="2" charset="-122"/>
              </a:rPr>
              <a:t>．</a:t>
            </a:r>
            <a:r>
              <a:rPr lang="zh-CN" altLang="en-US" sz="2400" b="1"/>
              <a:t>高通滤波：它阻挡低频分量而让高频分量通过，可以实现图像的衬度反转或边缘增强。</a:t>
            </a:r>
          </a:p>
        </p:txBody>
      </p:sp>
      <p:sp>
        <p:nvSpPr>
          <p:cNvPr id="209925" name="Rectangle 5"/>
          <p:cNvSpPr>
            <a:spLocks noChangeArrowheads="1"/>
          </p:cNvSpPr>
          <p:nvPr/>
        </p:nvSpPr>
        <p:spPr bwMode="auto">
          <a:xfrm>
            <a:off x="1651000" y="3492500"/>
            <a:ext cx="8686800" cy="113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400" b="1">
                <a:latin typeface="宋体" panose="02010600030101010101" pitchFamily="2" charset="-122"/>
              </a:rPr>
              <a:t> </a:t>
            </a:r>
            <a:r>
              <a:rPr lang="en-US" altLang="zh-CN" sz="2400" b="1">
                <a:latin typeface="宋体" panose="02010600030101010101" pitchFamily="2" charset="-122"/>
              </a:rPr>
              <a:t>3</a:t>
            </a:r>
            <a:r>
              <a:rPr lang="zh-CN" altLang="en-US" sz="2400" b="1">
                <a:latin typeface="宋体" panose="02010600030101010101" pitchFamily="2" charset="-122"/>
              </a:rPr>
              <a:t>．</a:t>
            </a:r>
            <a:r>
              <a:rPr lang="zh-CN" altLang="en-US" sz="2400" b="1"/>
              <a:t>带通滤波：它只允许特定区域的频谱通过，可以去除随机噪音。</a:t>
            </a:r>
          </a:p>
        </p:txBody>
      </p:sp>
      <p:pic>
        <p:nvPicPr>
          <p:cNvPr id="209926" name="Picture 6" descr="stop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5692776"/>
            <a:ext cx="39243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7" name="Rectangle 7"/>
          <p:cNvSpPr>
            <a:spLocks noChangeArrowheads="1"/>
          </p:cNvSpPr>
          <p:nvPr/>
        </p:nvSpPr>
        <p:spPr bwMode="auto">
          <a:xfrm>
            <a:off x="1866900" y="4508501"/>
            <a:ext cx="8534400" cy="113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sz="2400" b="1" dirty="0">
                <a:latin typeface="宋体" panose="02010600030101010101" pitchFamily="2" charset="-122"/>
              </a:rPr>
              <a:t>4</a:t>
            </a:r>
            <a:r>
              <a:rPr lang="zh-CN" altLang="en-US" sz="2400" b="1" dirty="0">
                <a:latin typeface="宋体" panose="02010600030101010101" pitchFamily="2" charset="-122"/>
              </a:rPr>
              <a:t>．</a:t>
            </a:r>
            <a:r>
              <a:rPr lang="zh-CN" altLang="en-US" sz="2400" b="1" dirty="0"/>
              <a:t>方向滤波：它阻挡或允许特定方向上的频谱分量通过，可以突出图像的方向特征。</a:t>
            </a:r>
          </a:p>
        </p:txBody>
      </p:sp>
      <p:sp>
        <p:nvSpPr>
          <p:cNvPr id="8"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3.</a:t>
            </a:r>
            <a:r>
              <a:rPr lang="zh-CN" altLang="en-US" sz="4000" b="1" dirty="0">
                <a:solidFill>
                  <a:schemeClr val="bg1"/>
                </a:solidFill>
                <a:ea typeface="宋体" panose="02010600030101010101" pitchFamily="2" charset="-122"/>
              </a:rPr>
              <a:t>空间滤波</a:t>
            </a:r>
          </a:p>
        </p:txBody>
      </p:sp>
    </p:spTree>
    <p:extLst>
      <p:ext uri="{BB962C8B-B14F-4D97-AF65-F5344CB8AC3E}">
        <p14:creationId xmlns:p14="http://schemas.microsoft.com/office/powerpoint/2010/main" val="1801084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9923"/>
                                        </p:tgtEl>
                                        <p:attrNameLst>
                                          <p:attrName>style.visibility</p:attrName>
                                        </p:attrNameLst>
                                      </p:cBhvr>
                                      <p:to>
                                        <p:strVal val="visible"/>
                                      </p:to>
                                    </p:set>
                                    <p:animEffect transition="in" filter="checkerboard(across)">
                                      <p:cBhvr>
                                        <p:cTn id="7" dur="500"/>
                                        <p:tgtEl>
                                          <p:spTgt spid="2099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9924"/>
                                        </p:tgtEl>
                                        <p:attrNameLst>
                                          <p:attrName>style.visibility</p:attrName>
                                        </p:attrNameLst>
                                      </p:cBhvr>
                                      <p:to>
                                        <p:strVal val="visible"/>
                                      </p:to>
                                    </p:set>
                                    <p:animEffect transition="in" filter="dissolve">
                                      <p:cBhvr>
                                        <p:cTn id="12" dur="500"/>
                                        <p:tgtEl>
                                          <p:spTgt spid="2099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9925"/>
                                        </p:tgtEl>
                                        <p:attrNameLst>
                                          <p:attrName>style.visibility</p:attrName>
                                        </p:attrNameLst>
                                      </p:cBhvr>
                                      <p:to>
                                        <p:strVal val="visible"/>
                                      </p:to>
                                    </p:set>
                                    <p:animEffect transition="in" filter="checkerboard(across)">
                                      <p:cBhvr>
                                        <p:cTn id="17" dur="500"/>
                                        <p:tgtEl>
                                          <p:spTgt spid="2099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09927"/>
                                        </p:tgtEl>
                                        <p:attrNameLst>
                                          <p:attrName>style.visibility</p:attrName>
                                        </p:attrNameLst>
                                      </p:cBhvr>
                                      <p:to>
                                        <p:strVal val="visible"/>
                                      </p:to>
                                    </p:set>
                                    <p:animEffect transition="in" filter="checkerboard(across)">
                                      <p:cBhvr>
                                        <p:cTn id="22" dur="500"/>
                                        <p:tgtEl>
                                          <p:spTgt spid="2099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09926"/>
                                        </p:tgtEl>
                                        <p:attrNameLst>
                                          <p:attrName>style.visibility</p:attrName>
                                        </p:attrNameLst>
                                      </p:cBhvr>
                                      <p:to>
                                        <p:strVal val="visible"/>
                                      </p:to>
                                    </p:set>
                                    <p:animEffect transition="in" filter="checkerboard(across)">
                                      <p:cBhvr>
                                        <p:cTn id="27" dur="500"/>
                                        <p:tgtEl>
                                          <p:spTgt spid="209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p:bldP spid="209924" grpId="0"/>
      <p:bldP spid="209925" grpId="0"/>
      <p:bldP spid="20992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1828800" y="1524001"/>
            <a:ext cx="8534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b="1">
                <a:latin typeface="Times New Roman" panose="02020603050405020304" pitchFamily="18" charset="0"/>
              </a:rPr>
              <a:t>在物的频谱面</a:t>
            </a:r>
            <a:r>
              <a:rPr kumimoji="1" lang="en-US" altLang="zh-CN" b="1" i="1">
                <a:latin typeface="Times New Roman" panose="02020603050405020304" pitchFamily="18" charset="0"/>
              </a:rPr>
              <a:t>F</a:t>
            </a:r>
            <a:r>
              <a:rPr kumimoji="1" lang="zh-CN" altLang="en-US" b="1">
                <a:latin typeface="Times New Roman" panose="02020603050405020304" pitchFamily="18" charset="0"/>
              </a:rPr>
              <a:t>上放一个高通滤波器</a:t>
            </a:r>
            <a:r>
              <a:rPr kumimoji="1" lang="zh-CN" altLang="en-US" b="1"/>
              <a:t>（玻璃片中心镀个不透明的斑），</a:t>
            </a:r>
            <a:r>
              <a:rPr kumimoji="1" lang="zh-CN" altLang="en-US" b="1">
                <a:solidFill>
                  <a:srgbClr val="FF0000"/>
                </a:solidFill>
              </a:rPr>
              <a:t>挡掉</a:t>
            </a:r>
            <a:r>
              <a:rPr kumimoji="1" lang="en-US" altLang="zh-CN" b="1">
                <a:solidFill>
                  <a:srgbClr val="FF0000"/>
                </a:solidFill>
              </a:rPr>
              <a:t>0</a:t>
            </a:r>
            <a:r>
              <a:rPr kumimoji="1" lang="zh-CN" altLang="en-US" b="1">
                <a:solidFill>
                  <a:srgbClr val="FF0000"/>
                </a:solidFill>
              </a:rPr>
              <a:t>级和低频</a:t>
            </a:r>
            <a:r>
              <a:rPr kumimoji="1" lang="zh-CN" altLang="en-US" b="1"/>
              <a:t>成分，从而</a:t>
            </a:r>
            <a:r>
              <a:rPr kumimoji="1" lang="zh-CN" altLang="en-US" b="1">
                <a:solidFill>
                  <a:srgbClr val="FF0000"/>
                </a:solidFill>
              </a:rPr>
              <a:t>突出轮廓亮度 </a:t>
            </a:r>
            <a:r>
              <a:rPr kumimoji="1" lang="en-US" altLang="zh-CN" b="1"/>
              <a:t>—— </a:t>
            </a:r>
            <a:r>
              <a:rPr kumimoji="1" lang="zh-CN" altLang="en-US" b="1"/>
              <a:t>形成亮的镶边。</a:t>
            </a:r>
          </a:p>
        </p:txBody>
      </p:sp>
      <p:sp>
        <p:nvSpPr>
          <p:cNvPr id="218115" name="Text Box 3"/>
          <p:cNvSpPr txBox="1">
            <a:spLocks noChangeArrowheads="1"/>
          </p:cNvSpPr>
          <p:nvPr/>
        </p:nvSpPr>
        <p:spPr bwMode="auto">
          <a:xfrm>
            <a:off x="3810000" y="6096000"/>
            <a:ext cx="4876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a:latin typeface="Times New Roman" panose="02020603050405020304" pitchFamily="18" charset="0"/>
              </a:rPr>
              <a:t>高频滤波和轮廓突出</a:t>
            </a:r>
          </a:p>
        </p:txBody>
      </p:sp>
      <p:grpSp>
        <p:nvGrpSpPr>
          <p:cNvPr id="218116" name="Group 4"/>
          <p:cNvGrpSpPr>
            <a:grpSpLocks/>
          </p:cNvGrpSpPr>
          <p:nvPr/>
        </p:nvGrpSpPr>
        <p:grpSpPr bwMode="auto">
          <a:xfrm>
            <a:off x="1752600" y="3429000"/>
            <a:ext cx="8610600" cy="2632152"/>
            <a:chOff x="377" y="2275"/>
            <a:chExt cx="5160" cy="1466"/>
          </a:xfrm>
        </p:grpSpPr>
        <p:grpSp>
          <p:nvGrpSpPr>
            <p:cNvPr id="218117" name="Group 5"/>
            <p:cNvGrpSpPr>
              <a:grpSpLocks/>
            </p:cNvGrpSpPr>
            <p:nvPr/>
          </p:nvGrpSpPr>
          <p:grpSpPr bwMode="auto">
            <a:xfrm>
              <a:off x="3929" y="2275"/>
              <a:ext cx="372" cy="1236"/>
              <a:chOff x="3948" y="2316"/>
              <a:chExt cx="372" cy="1236"/>
            </a:xfrm>
          </p:grpSpPr>
          <p:sp>
            <p:nvSpPr>
              <p:cNvPr id="218118" name="Line 6"/>
              <p:cNvSpPr>
                <a:spLocks noChangeShapeType="1"/>
              </p:cNvSpPr>
              <p:nvPr/>
            </p:nvSpPr>
            <p:spPr bwMode="auto">
              <a:xfrm>
                <a:off x="3972" y="2352"/>
                <a:ext cx="0" cy="1200"/>
              </a:xfrm>
              <a:prstGeom prst="line">
                <a:avLst/>
              </a:prstGeom>
              <a:noFill/>
              <a:ln w="12700">
                <a:solidFill>
                  <a:srgbClr val="FF33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19" name="Text Box 7"/>
              <p:cNvSpPr txBox="1">
                <a:spLocks noChangeArrowheads="1"/>
              </p:cNvSpPr>
              <p:nvPr/>
            </p:nvSpPr>
            <p:spPr bwMode="auto">
              <a:xfrm>
                <a:off x="3948" y="2316"/>
                <a:ext cx="37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solidFill>
                      <a:srgbClr val="FF33CC"/>
                    </a:solidFill>
                    <a:latin typeface="Times New Roman" panose="02020603050405020304" pitchFamily="18" charset="0"/>
                  </a:rPr>
                  <a:t>F</a:t>
                </a:r>
              </a:p>
            </p:txBody>
          </p:sp>
        </p:grpSp>
        <p:grpSp>
          <p:nvGrpSpPr>
            <p:cNvPr id="218120" name="Group 8"/>
            <p:cNvGrpSpPr>
              <a:grpSpLocks/>
            </p:cNvGrpSpPr>
            <p:nvPr/>
          </p:nvGrpSpPr>
          <p:grpSpPr bwMode="auto">
            <a:xfrm>
              <a:off x="2496" y="2592"/>
              <a:ext cx="2016" cy="1149"/>
              <a:chOff x="2508" y="2184"/>
              <a:chExt cx="2016" cy="1149"/>
            </a:xfrm>
          </p:grpSpPr>
          <p:grpSp>
            <p:nvGrpSpPr>
              <p:cNvPr id="218121" name="Group 9"/>
              <p:cNvGrpSpPr>
                <a:grpSpLocks/>
              </p:cNvGrpSpPr>
              <p:nvPr/>
            </p:nvGrpSpPr>
            <p:grpSpPr bwMode="auto">
              <a:xfrm>
                <a:off x="2508" y="2184"/>
                <a:ext cx="2016" cy="1149"/>
                <a:chOff x="2508" y="2640"/>
                <a:chExt cx="2016" cy="1149"/>
              </a:xfrm>
            </p:grpSpPr>
            <p:grpSp>
              <p:nvGrpSpPr>
                <p:cNvPr id="218122" name="Group 10"/>
                <p:cNvGrpSpPr>
                  <a:grpSpLocks/>
                </p:cNvGrpSpPr>
                <p:nvPr/>
              </p:nvGrpSpPr>
              <p:grpSpPr bwMode="auto">
                <a:xfrm>
                  <a:off x="2508" y="2640"/>
                  <a:ext cx="1428" cy="672"/>
                  <a:chOff x="2508" y="2640"/>
                  <a:chExt cx="1428" cy="672"/>
                </a:xfrm>
              </p:grpSpPr>
              <p:sp>
                <p:nvSpPr>
                  <p:cNvPr id="218123" name="Oval 11"/>
                  <p:cNvSpPr>
                    <a:spLocks noChangeArrowheads="1"/>
                  </p:cNvSpPr>
                  <p:nvPr/>
                </p:nvSpPr>
                <p:spPr bwMode="auto">
                  <a:xfrm>
                    <a:off x="3060" y="2640"/>
                    <a:ext cx="336" cy="672"/>
                  </a:xfrm>
                  <a:prstGeom prst="ellipse">
                    <a:avLst/>
                  </a:prstGeom>
                  <a:gradFill rotWithShape="0">
                    <a:gsLst>
                      <a:gs pos="0">
                        <a:srgbClr val="FFFFCC"/>
                      </a:gs>
                      <a:gs pos="100000">
                        <a:srgbClr val="FFCC00"/>
                      </a:gs>
                    </a:gsLst>
                    <a:path path="shape">
                      <a:fillToRect l="50000" t="50000" r="50000" b="50000"/>
                    </a:path>
                  </a:gra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24" name="Line 12"/>
                  <p:cNvSpPr>
                    <a:spLocks noChangeShapeType="1"/>
                  </p:cNvSpPr>
                  <p:nvPr/>
                </p:nvSpPr>
                <p:spPr bwMode="auto">
                  <a:xfrm>
                    <a:off x="2508" y="2640"/>
                    <a:ext cx="672" cy="0"/>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25" name="Line 13"/>
                  <p:cNvSpPr>
                    <a:spLocks noChangeShapeType="1"/>
                  </p:cNvSpPr>
                  <p:nvPr/>
                </p:nvSpPr>
                <p:spPr bwMode="auto">
                  <a:xfrm>
                    <a:off x="2508" y="3312"/>
                    <a:ext cx="672" cy="0"/>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26" name="Line 14"/>
                  <p:cNvSpPr>
                    <a:spLocks noChangeShapeType="1"/>
                  </p:cNvSpPr>
                  <p:nvPr/>
                </p:nvSpPr>
                <p:spPr bwMode="auto">
                  <a:xfrm flipH="1" flipV="1">
                    <a:off x="3228" y="2640"/>
                    <a:ext cx="708" cy="336"/>
                  </a:xfrm>
                  <a:prstGeom prst="line">
                    <a:avLst/>
                  </a:prstGeom>
                  <a:noFill/>
                  <a:ln w="19050">
                    <a:solidFill>
                      <a:srgbClr val="FF33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27" name="Line 15"/>
                  <p:cNvSpPr>
                    <a:spLocks noChangeShapeType="1"/>
                  </p:cNvSpPr>
                  <p:nvPr/>
                </p:nvSpPr>
                <p:spPr bwMode="auto">
                  <a:xfrm flipH="1">
                    <a:off x="3228" y="3024"/>
                    <a:ext cx="708" cy="288"/>
                  </a:xfrm>
                  <a:prstGeom prst="line">
                    <a:avLst/>
                  </a:prstGeom>
                  <a:noFill/>
                  <a:ln w="19050">
                    <a:solidFill>
                      <a:srgbClr val="FF3300"/>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8128" name="Group 16"/>
                <p:cNvGrpSpPr>
                  <a:grpSpLocks/>
                </p:cNvGrpSpPr>
                <p:nvPr/>
              </p:nvGrpSpPr>
              <p:grpSpPr bwMode="auto">
                <a:xfrm>
                  <a:off x="3996" y="2784"/>
                  <a:ext cx="528" cy="480"/>
                  <a:chOff x="3996" y="2784"/>
                  <a:chExt cx="528" cy="480"/>
                </a:xfrm>
              </p:grpSpPr>
              <p:sp>
                <p:nvSpPr>
                  <p:cNvPr id="218129" name="Line 17"/>
                  <p:cNvSpPr>
                    <a:spLocks noChangeShapeType="1"/>
                  </p:cNvSpPr>
                  <p:nvPr/>
                </p:nvSpPr>
                <p:spPr bwMode="auto">
                  <a:xfrm flipH="1">
                    <a:off x="3996" y="2784"/>
                    <a:ext cx="528" cy="192"/>
                  </a:xfrm>
                  <a:prstGeom prst="line">
                    <a:avLst/>
                  </a:prstGeom>
                  <a:noFill/>
                  <a:ln w="19050">
                    <a:solidFill>
                      <a:srgbClr val="FF33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30" name="Line 18"/>
                  <p:cNvSpPr>
                    <a:spLocks noChangeShapeType="1"/>
                  </p:cNvSpPr>
                  <p:nvPr/>
                </p:nvSpPr>
                <p:spPr bwMode="auto">
                  <a:xfrm flipH="1" flipV="1">
                    <a:off x="3996" y="3024"/>
                    <a:ext cx="528" cy="240"/>
                  </a:xfrm>
                  <a:prstGeom prst="line">
                    <a:avLst/>
                  </a:prstGeom>
                  <a:noFill/>
                  <a:ln w="19050">
                    <a:solidFill>
                      <a:srgbClr val="FF3300"/>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8131" name="Group 19"/>
                <p:cNvGrpSpPr>
                  <a:grpSpLocks/>
                </p:cNvGrpSpPr>
                <p:nvPr/>
              </p:nvGrpSpPr>
              <p:grpSpPr bwMode="auto">
                <a:xfrm>
                  <a:off x="3900" y="2940"/>
                  <a:ext cx="384" cy="849"/>
                  <a:chOff x="3900" y="2940"/>
                  <a:chExt cx="384" cy="849"/>
                </a:xfrm>
              </p:grpSpPr>
              <p:grpSp>
                <p:nvGrpSpPr>
                  <p:cNvPr id="218132" name="Group 20"/>
                  <p:cNvGrpSpPr>
                    <a:grpSpLocks/>
                  </p:cNvGrpSpPr>
                  <p:nvPr/>
                </p:nvGrpSpPr>
                <p:grpSpPr bwMode="auto">
                  <a:xfrm>
                    <a:off x="3900" y="2940"/>
                    <a:ext cx="122" cy="528"/>
                    <a:chOff x="3900" y="2928"/>
                    <a:chExt cx="144" cy="624"/>
                  </a:xfrm>
                </p:grpSpPr>
                <p:sp>
                  <p:nvSpPr>
                    <p:cNvPr id="218133" name="Line 21"/>
                    <p:cNvSpPr>
                      <a:spLocks noChangeShapeType="1"/>
                    </p:cNvSpPr>
                    <p:nvPr/>
                  </p:nvSpPr>
                  <p:spPr bwMode="auto">
                    <a:xfrm>
                      <a:off x="3984" y="3072"/>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34" name="Oval 22"/>
                    <p:cNvSpPr>
                      <a:spLocks noChangeArrowheads="1"/>
                    </p:cNvSpPr>
                    <p:nvPr/>
                  </p:nvSpPr>
                  <p:spPr bwMode="auto">
                    <a:xfrm>
                      <a:off x="3900" y="2928"/>
                      <a:ext cx="144" cy="144"/>
                    </a:xfrm>
                    <a:prstGeom prst="ellipse">
                      <a:avLst/>
                    </a:prstGeom>
                    <a:gradFill rotWithShape="0">
                      <a:gsLst>
                        <a:gs pos="0">
                          <a:schemeClr val="accent1"/>
                        </a:gs>
                        <a:gs pos="100000">
                          <a:schemeClr val="accent1">
                            <a:gamma/>
                            <a:shade val="45490"/>
                            <a:invGamma/>
                          </a:schemeClr>
                        </a:gs>
                      </a:gsLst>
                      <a:path path="shape">
                        <a:fillToRect l="50000" t="50000" r="50000" b="50000"/>
                      </a:path>
                    </a:gra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8135" name="Text Box 23"/>
                  <p:cNvSpPr txBox="1">
                    <a:spLocks noChangeArrowheads="1"/>
                  </p:cNvSpPr>
                  <p:nvPr/>
                </p:nvSpPr>
                <p:spPr bwMode="auto">
                  <a:xfrm>
                    <a:off x="3948" y="3120"/>
                    <a:ext cx="336" cy="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rPr>
                      <a:t>大头针</a:t>
                    </a:r>
                  </a:p>
                </p:txBody>
              </p:sp>
            </p:grpSp>
          </p:grpSp>
          <p:sp>
            <p:nvSpPr>
              <p:cNvPr id="218136" name="Text Box 24"/>
              <p:cNvSpPr txBox="1">
                <a:spLocks noChangeArrowheads="1"/>
              </p:cNvSpPr>
              <p:nvPr/>
            </p:nvSpPr>
            <p:spPr bwMode="auto">
              <a:xfrm>
                <a:off x="3096" y="2820"/>
                <a:ext cx="240"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latin typeface="Times New Roman" panose="02020603050405020304" pitchFamily="18" charset="0"/>
                  </a:rPr>
                  <a:t>L</a:t>
                </a:r>
              </a:p>
            </p:txBody>
          </p:sp>
        </p:grpSp>
        <p:grpSp>
          <p:nvGrpSpPr>
            <p:cNvPr id="218137" name="Group 25"/>
            <p:cNvGrpSpPr>
              <a:grpSpLocks/>
            </p:cNvGrpSpPr>
            <p:nvPr/>
          </p:nvGrpSpPr>
          <p:grpSpPr bwMode="auto">
            <a:xfrm>
              <a:off x="2189" y="2287"/>
              <a:ext cx="624" cy="1297"/>
              <a:chOff x="2208" y="1872"/>
              <a:chExt cx="624" cy="1297"/>
            </a:xfrm>
          </p:grpSpPr>
          <p:grpSp>
            <p:nvGrpSpPr>
              <p:cNvPr id="218138" name="Group 26"/>
              <p:cNvGrpSpPr>
                <a:grpSpLocks/>
              </p:cNvGrpSpPr>
              <p:nvPr/>
            </p:nvGrpSpPr>
            <p:grpSpPr bwMode="auto">
              <a:xfrm>
                <a:off x="2208" y="1872"/>
                <a:ext cx="624" cy="1212"/>
                <a:chOff x="2484" y="2280"/>
                <a:chExt cx="624" cy="1212"/>
              </a:xfrm>
            </p:grpSpPr>
            <p:sp>
              <p:nvSpPr>
                <p:cNvPr id="218139" name="AutoShape 27"/>
                <p:cNvSpPr>
                  <a:spLocks noChangeArrowheads="1"/>
                </p:cNvSpPr>
                <p:nvPr/>
              </p:nvSpPr>
              <p:spPr bwMode="auto">
                <a:xfrm rot="16200000" flipH="1">
                  <a:off x="2190" y="2574"/>
                  <a:ext cx="1212" cy="624"/>
                </a:xfrm>
                <a:prstGeom prst="parallelogram">
                  <a:avLst>
                    <a:gd name="adj" fmla="val 4855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0" name="AutoShape 28"/>
                <p:cNvSpPr>
                  <a:spLocks noChangeArrowheads="1"/>
                </p:cNvSpPr>
                <p:nvPr/>
              </p:nvSpPr>
              <p:spPr bwMode="auto">
                <a:xfrm rot="16200000" flipH="1">
                  <a:off x="2436" y="2880"/>
                  <a:ext cx="720" cy="72"/>
                </a:xfrm>
                <a:prstGeom prst="parallelogram">
                  <a:avLst>
                    <a:gd name="adj" fmla="val 52037"/>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1" name="AutoShape 29"/>
                <p:cNvSpPr>
                  <a:spLocks noChangeArrowheads="1"/>
                </p:cNvSpPr>
                <p:nvPr/>
              </p:nvSpPr>
              <p:spPr bwMode="auto">
                <a:xfrm rot="16200000" flipH="1">
                  <a:off x="2616" y="2676"/>
                  <a:ext cx="324" cy="420"/>
                </a:xfrm>
                <a:prstGeom prst="parallelogram">
                  <a:avLst>
                    <a:gd name="adj" fmla="val 75343"/>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2" name="Rectangle 30"/>
                <p:cNvSpPr>
                  <a:spLocks noChangeArrowheads="1"/>
                </p:cNvSpPr>
                <p:nvPr/>
              </p:nvSpPr>
              <p:spPr bwMode="auto">
                <a:xfrm>
                  <a:off x="2772" y="2796"/>
                  <a:ext cx="48"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3" name="Rectangle 31"/>
                <p:cNvSpPr>
                  <a:spLocks noChangeArrowheads="1"/>
                </p:cNvSpPr>
                <p:nvPr/>
              </p:nvSpPr>
              <p:spPr bwMode="auto">
                <a:xfrm>
                  <a:off x="2784" y="2784"/>
                  <a:ext cx="48"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8144" name="Text Box 32"/>
              <p:cNvSpPr txBox="1">
                <a:spLocks noChangeArrowheads="1"/>
              </p:cNvSpPr>
              <p:nvPr/>
            </p:nvSpPr>
            <p:spPr bwMode="auto">
              <a:xfrm>
                <a:off x="2400" y="2880"/>
                <a:ext cx="43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latin typeface="Times New Roman" panose="02020603050405020304" pitchFamily="18" charset="0"/>
                  </a:rPr>
                  <a:t>P</a:t>
                </a:r>
                <a:r>
                  <a:rPr kumimoji="1" lang="en-US" altLang="zh-CN" sz="2400" b="1" baseline="-25000">
                    <a:latin typeface="Times New Roman" panose="02020603050405020304" pitchFamily="18" charset="0"/>
                  </a:rPr>
                  <a:t>1</a:t>
                </a:r>
                <a:endParaRPr kumimoji="1" lang="en-US" altLang="zh-CN" sz="2400" b="1">
                  <a:latin typeface="Times New Roman" panose="02020603050405020304" pitchFamily="18" charset="0"/>
                </a:endParaRPr>
              </a:p>
            </p:txBody>
          </p:sp>
        </p:grpSp>
        <p:grpSp>
          <p:nvGrpSpPr>
            <p:cNvPr id="218145" name="Group 33"/>
            <p:cNvGrpSpPr>
              <a:grpSpLocks/>
            </p:cNvGrpSpPr>
            <p:nvPr/>
          </p:nvGrpSpPr>
          <p:grpSpPr bwMode="auto">
            <a:xfrm>
              <a:off x="4505" y="2287"/>
              <a:ext cx="636" cy="1309"/>
              <a:chOff x="4524" y="1872"/>
              <a:chExt cx="636" cy="1309"/>
            </a:xfrm>
          </p:grpSpPr>
          <p:grpSp>
            <p:nvGrpSpPr>
              <p:cNvPr id="218146" name="Group 34"/>
              <p:cNvGrpSpPr>
                <a:grpSpLocks/>
              </p:cNvGrpSpPr>
              <p:nvPr/>
            </p:nvGrpSpPr>
            <p:grpSpPr bwMode="auto">
              <a:xfrm>
                <a:off x="4524" y="1872"/>
                <a:ext cx="624" cy="1212"/>
                <a:chOff x="4524" y="2328"/>
                <a:chExt cx="624" cy="1212"/>
              </a:xfrm>
            </p:grpSpPr>
            <p:sp>
              <p:nvSpPr>
                <p:cNvPr id="218147" name="AutoShape 35"/>
                <p:cNvSpPr>
                  <a:spLocks noChangeArrowheads="1"/>
                </p:cNvSpPr>
                <p:nvPr/>
              </p:nvSpPr>
              <p:spPr bwMode="auto">
                <a:xfrm rot="16200000" flipH="1">
                  <a:off x="4230" y="2622"/>
                  <a:ext cx="1212" cy="624"/>
                </a:xfrm>
                <a:prstGeom prst="parallelogram">
                  <a:avLst>
                    <a:gd name="adj" fmla="val 4855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8" name="AutoShape 36"/>
                <p:cNvSpPr>
                  <a:spLocks noChangeArrowheads="1"/>
                </p:cNvSpPr>
                <p:nvPr/>
              </p:nvSpPr>
              <p:spPr bwMode="auto">
                <a:xfrm rot="16200000" flipH="1">
                  <a:off x="4476" y="2928"/>
                  <a:ext cx="720" cy="72"/>
                </a:xfrm>
                <a:prstGeom prst="parallelogram">
                  <a:avLst>
                    <a:gd name="adj" fmla="val 52037"/>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49" name="AutoShape 37"/>
                <p:cNvSpPr>
                  <a:spLocks noChangeArrowheads="1"/>
                </p:cNvSpPr>
                <p:nvPr/>
              </p:nvSpPr>
              <p:spPr bwMode="auto">
                <a:xfrm rot="16200000" flipH="1">
                  <a:off x="4656" y="2724"/>
                  <a:ext cx="324" cy="420"/>
                </a:xfrm>
                <a:prstGeom prst="parallelogram">
                  <a:avLst>
                    <a:gd name="adj" fmla="val 75343"/>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0" name="Rectangle 38"/>
                <p:cNvSpPr>
                  <a:spLocks noChangeArrowheads="1"/>
                </p:cNvSpPr>
                <p:nvPr/>
              </p:nvSpPr>
              <p:spPr bwMode="auto">
                <a:xfrm>
                  <a:off x="4812" y="2844"/>
                  <a:ext cx="48"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1" name="Rectangle 39"/>
                <p:cNvSpPr>
                  <a:spLocks noChangeArrowheads="1"/>
                </p:cNvSpPr>
                <p:nvPr/>
              </p:nvSpPr>
              <p:spPr bwMode="auto">
                <a:xfrm>
                  <a:off x="4812" y="2832"/>
                  <a:ext cx="48" cy="1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8152" name="Text Box 40"/>
              <p:cNvSpPr txBox="1">
                <a:spLocks noChangeArrowheads="1"/>
              </p:cNvSpPr>
              <p:nvPr/>
            </p:nvSpPr>
            <p:spPr bwMode="auto">
              <a:xfrm>
                <a:off x="4728" y="2892"/>
                <a:ext cx="43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i="1">
                    <a:latin typeface="Times New Roman" panose="02020603050405020304" pitchFamily="18" charset="0"/>
                  </a:rPr>
                  <a:t>P</a:t>
                </a:r>
                <a:r>
                  <a:rPr kumimoji="1" lang="en-US" altLang="zh-CN" sz="2400" b="1" baseline="-25000">
                    <a:latin typeface="Times New Roman" panose="02020603050405020304" pitchFamily="18" charset="0"/>
                  </a:rPr>
                  <a:t>2</a:t>
                </a:r>
                <a:endParaRPr kumimoji="1" lang="en-US" altLang="zh-CN" sz="2400" b="1">
                  <a:latin typeface="Times New Roman" panose="02020603050405020304" pitchFamily="18" charset="0"/>
                </a:endParaRPr>
              </a:p>
            </p:txBody>
          </p:sp>
        </p:grpSp>
        <p:grpSp>
          <p:nvGrpSpPr>
            <p:cNvPr id="218153" name="Group 41"/>
            <p:cNvGrpSpPr>
              <a:grpSpLocks/>
            </p:cNvGrpSpPr>
            <p:nvPr/>
          </p:nvGrpSpPr>
          <p:grpSpPr bwMode="auto">
            <a:xfrm>
              <a:off x="377" y="2599"/>
              <a:ext cx="1824" cy="713"/>
              <a:chOff x="396" y="2184"/>
              <a:chExt cx="1824" cy="713"/>
            </a:xfrm>
          </p:grpSpPr>
          <p:grpSp>
            <p:nvGrpSpPr>
              <p:cNvPr id="218154" name="Group 42"/>
              <p:cNvGrpSpPr>
                <a:grpSpLocks/>
              </p:cNvGrpSpPr>
              <p:nvPr/>
            </p:nvGrpSpPr>
            <p:grpSpPr bwMode="auto">
              <a:xfrm>
                <a:off x="396" y="2184"/>
                <a:ext cx="1824" cy="672"/>
                <a:chOff x="396" y="2640"/>
                <a:chExt cx="1824" cy="672"/>
              </a:xfrm>
            </p:grpSpPr>
            <p:sp>
              <p:nvSpPr>
                <p:cNvPr id="218155" name="Oval 43"/>
                <p:cNvSpPr>
                  <a:spLocks noChangeArrowheads="1"/>
                </p:cNvSpPr>
                <p:nvPr/>
              </p:nvSpPr>
              <p:spPr bwMode="auto">
                <a:xfrm>
                  <a:off x="1404" y="2640"/>
                  <a:ext cx="336" cy="672"/>
                </a:xfrm>
                <a:prstGeom prst="ellipse">
                  <a:avLst/>
                </a:prstGeom>
                <a:gradFill rotWithShape="0">
                  <a:gsLst>
                    <a:gs pos="0">
                      <a:srgbClr val="FFFFCC"/>
                    </a:gs>
                    <a:gs pos="100000">
                      <a:srgbClr val="FFCC00"/>
                    </a:gs>
                  </a:gsLst>
                  <a:path path="shape">
                    <a:fillToRect l="50000" t="50000" r="50000" b="50000"/>
                  </a:path>
                </a:gra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6" name="Line 44"/>
                <p:cNvSpPr>
                  <a:spLocks noChangeShapeType="1"/>
                </p:cNvSpPr>
                <p:nvPr/>
              </p:nvSpPr>
              <p:spPr bwMode="auto">
                <a:xfrm>
                  <a:off x="828" y="300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57" name="Line 45"/>
                <p:cNvSpPr>
                  <a:spLocks noChangeShapeType="1"/>
                </p:cNvSpPr>
                <p:nvPr/>
              </p:nvSpPr>
              <p:spPr bwMode="auto">
                <a:xfrm>
                  <a:off x="1620" y="3000"/>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8158" name="Group 46"/>
                <p:cNvGrpSpPr>
                  <a:grpSpLocks/>
                </p:cNvGrpSpPr>
                <p:nvPr/>
              </p:nvGrpSpPr>
              <p:grpSpPr bwMode="auto">
                <a:xfrm>
                  <a:off x="828" y="2640"/>
                  <a:ext cx="720" cy="672"/>
                  <a:chOff x="1104" y="2592"/>
                  <a:chExt cx="720" cy="672"/>
                </a:xfrm>
              </p:grpSpPr>
              <p:sp>
                <p:nvSpPr>
                  <p:cNvPr id="218159" name="Line 47"/>
                  <p:cNvSpPr>
                    <a:spLocks noChangeShapeType="1"/>
                  </p:cNvSpPr>
                  <p:nvPr/>
                </p:nvSpPr>
                <p:spPr bwMode="auto">
                  <a:xfrm flipV="1">
                    <a:off x="1104" y="2592"/>
                    <a:ext cx="720" cy="336"/>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0" name="Line 48"/>
                  <p:cNvSpPr>
                    <a:spLocks noChangeShapeType="1"/>
                  </p:cNvSpPr>
                  <p:nvPr/>
                </p:nvSpPr>
                <p:spPr bwMode="auto">
                  <a:xfrm>
                    <a:off x="1104" y="2976"/>
                    <a:ext cx="720" cy="288"/>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8161" name="Oval 49"/>
                <p:cNvSpPr>
                  <a:spLocks noChangeArrowheads="1"/>
                </p:cNvSpPr>
                <p:nvPr/>
              </p:nvSpPr>
              <p:spPr bwMode="auto">
                <a:xfrm>
                  <a:off x="804" y="2928"/>
                  <a:ext cx="48" cy="144"/>
                </a:xfrm>
                <a:prstGeom prst="ellipse">
                  <a:avLst/>
                </a:pr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2" name="Line 50"/>
                <p:cNvSpPr>
                  <a:spLocks noChangeShapeType="1"/>
                </p:cNvSpPr>
                <p:nvPr/>
              </p:nvSpPr>
              <p:spPr bwMode="auto">
                <a:xfrm>
                  <a:off x="396" y="2988"/>
                  <a:ext cx="432" cy="0"/>
                </a:xfrm>
                <a:prstGeom prst="line">
                  <a:avLst/>
                </a:prstGeom>
                <a:noFill/>
                <a:ln w="57150">
                  <a:solidFill>
                    <a:srgbClr val="FF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3" name="Line 51"/>
                <p:cNvSpPr>
                  <a:spLocks noChangeShapeType="1"/>
                </p:cNvSpPr>
                <p:nvPr/>
              </p:nvSpPr>
              <p:spPr bwMode="auto">
                <a:xfrm>
                  <a:off x="1596" y="2640"/>
                  <a:ext cx="624" cy="0"/>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4" name="Line 52"/>
                <p:cNvSpPr>
                  <a:spLocks noChangeShapeType="1"/>
                </p:cNvSpPr>
                <p:nvPr/>
              </p:nvSpPr>
              <p:spPr bwMode="auto">
                <a:xfrm>
                  <a:off x="1596" y="3312"/>
                  <a:ext cx="624" cy="0"/>
                </a:xfrm>
                <a:prstGeom prst="line">
                  <a:avLst/>
                </a:prstGeom>
                <a:noFill/>
                <a:ln w="1905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8165" name="Text Box 53"/>
              <p:cNvSpPr txBox="1">
                <a:spLocks noChangeArrowheads="1"/>
              </p:cNvSpPr>
              <p:nvPr/>
            </p:nvSpPr>
            <p:spPr bwMode="auto">
              <a:xfrm>
                <a:off x="612" y="2640"/>
                <a:ext cx="52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rgbClr val="FF3300"/>
                    </a:solidFill>
                    <a:latin typeface="Times New Roman" panose="02020603050405020304" pitchFamily="18" charset="0"/>
                  </a:rPr>
                  <a:t>扩束</a:t>
                </a:r>
              </a:p>
            </p:txBody>
          </p:sp>
        </p:grpSp>
        <p:grpSp>
          <p:nvGrpSpPr>
            <p:cNvPr id="218166" name="Group 54"/>
            <p:cNvGrpSpPr>
              <a:grpSpLocks/>
            </p:cNvGrpSpPr>
            <p:nvPr/>
          </p:nvGrpSpPr>
          <p:grpSpPr bwMode="auto">
            <a:xfrm>
              <a:off x="4853" y="3067"/>
              <a:ext cx="684" cy="463"/>
              <a:chOff x="4848" y="3108"/>
              <a:chExt cx="684" cy="463"/>
            </a:xfrm>
          </p:grpSpPr>
          <p:sp>
            <p:nvSpPr>
              <p:cNvPr id="218167" name="Line 55"/>
              <p:cNvSpPr>
                <a:spLocks noChangeShapeType="1"/>
              </p:cNvSpPr>
              <p:nvPr/>
            </p:nvSpPr>
            <p:spPr bwMode="auto">
              <a:xfrm>
                <a:off x="4848" y="3120"/>
                <a:ext cx="384"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68" name="Text Box 56"/>
              <p:cNvSpPr txBox="1">
                <a:spLocks noChangeArrowheads="1"/>
              </p:cNvSpPr>
              <p:nvPr/>
            </p:nvSpPr>
            <p:spPr bwMode="auto">
              <a:xfrm>
                <a:off x="5196" y="3108"/>
                <a:ext cx="336" cy="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rPr>
                  <a:t>亮边</a:t>
                </a:r>
              </a:p>
            </p:txBody>
          </p:sp>
        </p:grpSp>
      </p:grpSp>
      <p:sp>
        <p:nvSpPr>
          <p:cNvPr id="218169" name="Rectangle 57"/>
          <p:cNvSpPr>
            <a:spLocks noGrp="1" noChangeArrowheads="1"/>
          </p:cNvSpPr>
          <p:nvPr>
            <p:ph type="title"/>
          </p:nvPr>
        </p:nvSpPr>
        <p:spPr>
          <a:xfrm>
            <a:off x="876300" y="2646279"/>
            <a:ext cx="6096000" cy="685800"/>
          </a:xfrm>
          <a:noFill/>
          <a:ln/>
        </p:spPr>
        <p:txBody>
          <a:bodyPr/>
          <a:lstStyle/>
          <a:p>
            <a:r>
              <a:rPr lang="zh-CN" altLang="en-US" sz="3600" b="1" dirty="0">
                <a:ea typeface="宋体" panose="02010600030101010101" pitchFamily="2" charset="-122"/>
              </a:rPr>
              <a:t>方法</a:t>
            </a:r>
          </a:p>
        </p:txBody>
      </p:sp>
      <p:sp>
        <p:nvSpPr>
          <p:cNvPr id="58"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3.</a:t>
            </a:r>
            <a:r>
              <a:rPr lang="zh-CN" altLang="en-US" sz="4000" b="1" dirty="0">
                <a:solidFill>
                  <a:schemeClr val="bg1"/>
                </a:solidFill>
                <a:ea typeface="宋体" panose="02010600030101010101" pitchFamily="2" charset="-122"/>
              </a:rPr>
              <a:t>空间滤波</a:t>
            </a:r>
          </a:p>
        </p:txBody>
      </p:sp>
    </p:spTree>
    <p:extLst>
      <p:ext uri="{BB962C8B-B14F-4D97-AF65-F5344CB8AC3E}">
        <p14:creationId xmlns:p14="http://schemas.microsoft.com/office/powerpoint/2010/main" val="4224389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wipe(left)">
                                      <p:cBhvr>
                                        <p:cTn id="7" dur="500"/>
                                        <p:tgtEl>
                                          <p:spTgt spid="218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8116"/>
                                        </p:tgtEl>
                                        <p:attrNameLst>
                                          <p:attrName>style.visibility</p:attrName>
                                        </p:attrNameLst>
                                      </p:cBhvr>
                                      <p:to>
                                        <p:strVal val="visible"/>
                                      </p:to>
                                    </p:set>
                                    <p:animEffect transition="in" filter="dissolve">
                                      <p:cBhvr>
                                        <p:cTn id="12" dur="500"/>
                                        <p:tgtEl>
                                          <p:spTgt spid="218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2"/>
          <p:cNvSpPr txBox="1">
            <a:spLocks noChangeArrowheads="1"/>
          </p:cNvSpPr>
          <p:nvPr/>
        </p:nvSpPr>
        <p:spPr bwMode="auto">
          <a:xfrm>
            <a:off x="4648200" y="5334001"/>
            <a:ext cx="342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b="1">
                <a:latin typeface="Times New Roman" panose="02020603050405020304" pitchFamily="18" charset="0"/>
              </a:rPr>
              <a:t>4</a:t>
            </a:r>
            <a:r>
              <a:rPr kumimoji="1" lang="en-US" altLang="zh-CN" sz="2800" b="1">
                <a:latin typeface="Times New Roman" panose="02020603050405020304" pitchFamily="18" charset="0"/>
                <a:sym typeface="Symbol" panose="05050102010706020507" pitchFamily="18" charset="2"/>
              </a:rPr>
              <a:t></a:t>
            </a:r>
            <a:r>
              <a:rPr kumimoji="1" lang="zh-CN" altLang="en-US" sz="2800" b="1">
                <a:latin typeface="Times New Roman" panose="02020603050405020304" pitchFamily="18" charset="0"/>
                <a:sym typeface="Symbol" panose="05050102010706020507" pitchFamily="18" charset="2"/>
              </a:rPr>
              <a:t>空间滤波系统</a:t>
            </a:r>
            <a:endParaRPr kumimoji="1" lang="zh-CN" altLang="en-US" sz="2800" b="1">
              <a:latin typeface="Times New Roman" panose="02020603050405020304" pitchFamily="18" charset="0"/>
            </a:endParaRPr>
          </a:p>
        </p:txBody>
      </p:sp>
      <p:sp>
        <p:nvSpPr>
          <p:cNvPr id="220163" name="Text Box 3"/>
          <p:cNvSpPr txBox="1">
            <a:spLocks noChangeArrowheads="1"/>
          </p:cNvSpPr>
          <p:nvPr/>
        </p:nvSpPr>
        <p:spPr bwMode="auto">
          <a:xfrm>
            <a:off x="2286000" y="5867401"/>
            <a:ext cx="731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kumimoji="1" lang="zh-CN" altLang="en-US" sz="2800" b="1">
              <a:latin typeface="Times New Roman" panose="02020603050405020304" pitchFamily="18" charset="0"/>
            </a:endParaRPr>
          </a:p>
        </p:txBody>
      </p:sp>
      <p:sp>
        <p:nvSpPr>
          <p:cNvPr id="220164" name="Text Box 4"/>
          <p:cNvSpPr txBox="1">
            <a:spLocks noChangeArrowheads="1"/>
          </p:cNvSpPr>
          <p:nvPr/>
        </p:nvSpPr>
        <p:spPr bwMode="auto">
          <a:xfrm>
            <a:off x="2895600" y="6096000"/>
            <a:ext cx="685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b="1">
                <a:latin typeface="Times New Roman" panose="02020603050405020304" pitchFamily="18" charset="0"/>
              </a:rPr>
              <a:t>通过控制频谱来控制像面的信息．</a:t>
            </a:r>
          </a:p>
        </p:txBody>
      </p:sp>
      <p:sp>
        <p:nvSpPr>
          <p:cNvPr id="220165" name="AutoShape 5">
            <a:hlinkClick r:id="" action="ppaction://hlinkshowjump?jump=nextslide"/>
          </p:cNvPr>
          <p:cNvSpPr>
            <a:spLocks noChangeArrowheads="1"/>
          </p:cNvSpPr>
          <p:nvPr/>
        </p:nvSpPr>
        <p:spPr bwMode="auto">
          <a:xfrm>
            <a:off x="9906000" y="6858000"/>
            <a:ext cx="381000" cy="381000"/>
          </a:xfrm>
          <a:prstGeom prst="rightArrow">
            <a:avLst>
              <a:gd name="adj1" fmla="val 50000"/>
              <a:gd name="adj2" fmla="val 25000"/>
            </a:avLst>
          </a:prstGeom>
          <a:solidFill>
            <a:srgbClr val="C1E0FF"/>
          </a:solidFill>
          <a:ln w="9525">
            <a:solidFill>
              <a:srgbClr val="005BB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66" name="AutoShape 6">
            <a:hlinkClick r:id="" action="ppaction://hlinkshowjump?jump=previousslide"/>
          </p:cNvPr>
          <p:cNvSpPr>
            <a:spLocks noChangeArrowheads="1"/>
          </p:cNvSpPr>
          <p:nvPr/>
        </p:nvSpPr>
        <p:spPr bwMode="auto">
          <a:xfrm flipH="1">
            <a:off x="9372600" y="6858000"/>
            <a:ext cx="381000" cy="381000"/>
          </a:xfrm>
          <a:prstGeom prst="rightArrow">
            <a:avLst>
              <a:gd name="adj1" fmla="val 50000"/>
              <a:gd name="adj2" fmla="val 25000"/>
            </a:avLst>
          </a:prstGeom>
          <a:solidFill>
            <a:srgbClr val="F6DDCE"/>
          </a:solidFill>
          <a:ln w="9525">
            <a:solidFill>
              <a:srgbClr val="BF663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67" name="Rectangle 7"/>
          <p:cNvSpPr>
            <a:spLocks noGrp="1" noChangeArrowheads="1"/>
          </p:cNvSpPr>
          <p:nvPr>
            <p:ph type="title"/>
          </p:nvPr>
        </p:nvSpPr>
        <p:spPr>
          <a:xfrm>
            <a:off x="520700" y="1146970"/>
            <a:ext cx="3843337" cy="685800"/>
          </a:xfrm>
          <a:noFill/>
          <a:ln/>
        </p:spPr>
        <p:txBody>
          <a:bodyPr/>
          <a:lstStyle/>
          <a:p>
            <a:r>
              <a:rPr lang="zh-CN" altLang="en-US" sz="3600" b="1" dirty="0">
                <a:ea typeface="宋体" panose="02010600030101010101" pitchFamily="2" charset="-122"/>
              </a:rPr>
              <a:t>网格实验</a:t>
            </a:r>
          </a:p>
        </p:txBody>
      </p:sp>
      <p:grpSp>
        <p:nvGrpSpPr>
          <p:cNvPr id="220168" name="Group 8"/>
          <p:cNvGrpSpPr>
            <a:grpSpLocks/>
          </p:cNvGrpSpPr>
          <p:nvPr/>
        </p:nvGrpSpPr>
        <p:grpSpPr bwMode="auto">
          <a:xfrm>
            <a:off x="1981200" y="1752601"/>
            <a:ext cx="7964488" cy="3622675"/>
            <a:chOff x="336" y="912"/>
            <a:chExt cx="5017" cy="2282"/>
          </a:xfrm>
        </p:grpSpPr>
        <p:sp>
          <p:nvSpPr>
            <p:cNvPr id="220169" name="Line 9"/>
            <p:cNvSpPr>
              <a:spLocks noChangeShapeType="1"/>
            </p:cNvSpPr>
            <p:nvPr/>
          </p:nvSpPr>
          <p:spPr bwMode="auto">
            <a:xfrm>
              <a:off x="1078" y="971"/>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70" name="Line 10"/>
            <p:cNvSpPr>
              <a:spLocks noChangeShapeType="1"/>
            </p:cNvSpPr>
            <p:nvPr/>
          </p:nvSpPr>
          <p:spPr bwMode="auto">
            <a:xfrm>
              <a:off x="336" y="1734"/>
              <a:ext cx="4911" cy="0"/>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71" name="Line 11"/>
            <p:cNvSpPr>
              <a:spLocks noChangeShapeType="1"/>
            </p:cNvSpPr>
            <p:nvPr/>
          </p:nvSpPr>
          <p:spPr bwMode="auto">
            <a:xfrm>
              <a:off x="2963" y="912"/>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72" name="Line 12"/>
            <p:cNvSpPr>
              <a:spLocks noChangeShapeType="1"/>
            </p:cNvSpPr>
            <p:nvPr/>
          </p:nvSpPr>
          <p:spPr bwMode="auto">
            <a:xfrm>
              <a:off x="5019" y="971"/>
              <a:ext cx="0" cy="1586"/>
            </a:xfrm>
            <a:prstGeom prst="line">
              <a:avLst/>
            </a:prstGeom>
            <a:noFill/>
            <a:ln w="9525">
              <a:solidFill>
                <a:srgbClr val="990099"/>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73" name="Oval 13"/>
            <p:cNvSpPr>
              <a:spLocks noChangeArrowheads="1"/>
            </p:cNvSpPr>
            <p:nvPr/>
          </p:nvSpPr>
          <p:spPr bwMode="auto">
            <a:xfrm>
              <a:off x="1878" y="1088"/>
              <a:ext cx="343" cy="1351"/>
            </a:xfrm>
            <a:prstGeom prst="ellipse">
              <a:avLst/>
            </a:prstGeom>
            <a:solidFill>
              <a:srgbClr val="C0C0C0">
                <a:alpha val="50000"/>
              </a:srgbClr>
            </a:solidFill>
            <a:ln w="28575">
              <a:solidFill>
                <a:schemeClr val="tx1"/>
              </a:solidFill>
              <a:round/>
              <a:headEnd/>
              <a:tailEnd/>
            </a:ln>
          </p:spPr>
          <p:txBody>
            <a:bodyPr wrap="none" anchor="ctr"/>
            <a:lstStyle/>
            <a:p>
              <a:endParaRPr lang="zh-CN" altLang="en-US"/>
            </a:p>
          </p:txBody>
        </p:sp>
        <p:sp>
          <p:nvSpPr>
            <p:cNvPr id="220174" name="Oval 14"/>
            <p:cNvSpPr>
              <a:spLocks noChangeArrowheads="1"/>
            </p:cNvSpPr>
            <p:nvPr/>
          </p:nvSpPr>
          <p:spPr bwMode="auto">
            <a:xfrm>
              <a:off x="3877" y="1088"/>
              <a:ext cx="342" cy="1351"/>
            </a:xfrm>
            <a:prstGeom prst="ellipse">
              <a:avLst/>
            </a:prstGeom>
            <a:solidFill>
              <a:srgbClr val="C0C0C0">
                <a:alpha val="50000"/>
              </a:srgbClr>
            </a:solidFill>
            <a:ln w="28575">
              <a:solidFill>
                <a:schemeClr val="tx1"/>
              </a:solidFill>
              <a:round/>
              <a:headEnd/>
              <a:tailEnd/>
            </a:ln>
          </p:spPr>
          <p:txBody>
            <a:bodyPr wrap="none" anchor="ctr"/>
            <a:lstStyle/>
            <a:p>
              <a:endParaRPr lang="zh-CN" altLang="en-US"/>
            </a:p>
          </p:txBody>
        </p:sp>
        <p:sp>
          <p:nvSpPr>
            <p:cNvPr id="220175" name="Line 15"/>
            <p:cNvSpPr>
              <a:spLocks noChangeShapeType="1"/>
            </p:cNvSpPr>
            <p:nvPr/>
          </p:nvSpPr>
          <p:spPr bwMode="auto">
            <a:xfrm>
              <a:off x="1078" y="1441"/>
              <a:ext cx="1028"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76" name="Line 16"/>
            <p:cNvSpPr>
              <a:spLocks noChangeShapeType="1"/>
            </p:cNvSpPr>
            <p:nvPr/>
          </p:nvSpPr>
          <p:spPr bwMode="auto">
            <a:xfrm>
              <a:off x="2106" y="1441"/>
              <a:ext cx="1942" cy="705"/>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77" name="Line 17"/>
            <p:cNvSpPr>
              <a:spLocks noChangeShapeType="1"/>
            </p:cNvSpPr>
            <p:nvPr/>
          </p:nvSpPr>
          <p:spPr bwMode="auto">
            <a:xfrm>
              <a:off x="1078" y="1441"/>
              <a:ext cx="1028" cy="293"/>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78" name="Line 18"/>
            <p:cNvSpPr>
              <a:spLocks noChangeShapeType="1"/>
            </p:cNvSpPr>
            <p:nvPr/>
          </p:nvSpPr>
          <p:spPr bwMode="auto">
            <a:xfrm>
              <a:off x="2106" y="1734"/>
              <a:ext cx="1942" cy="705"/>
            </a:xfrm>
            <a:prstGeom prst="line">
              <a:avLst/>
            </a:prstGeom>
            <a:noFill/>
            <a:ln w="28575">
              <a:solidFill>
                <a:srgbClr val="99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79" name="Line 19"/>
            <p:cNvSpPr>
              <a:spLocks noChangeShapeType="1"/>
            </p:cNvSpPr>
            <p:nvPr/>
          </p:nvSpPr>
          <p:spPr bwMode="auto">
            <a:xfrm>
              <a:off x="4048" y="2146"/>
              <a:ext cx="971"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80" name="Line 20"/>
            <p:cNvSpPr>
              <a:spLocks noChangeShapeType="1"/>
            </p:cNvSpPr>
            <p:nvPr/>
          </p:nvSpPr>
          <p:spPr bwMode="auto">
            <a:xfrm flipV="1">
              <a:off x="4048" y="2146"/>
              <a:ext cx="971" cy="293"/>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81" name="Text Box 21"/>
            <p:cNvSpPr txBox="1">
              <a:spLocks noChangeArrowheads="1"/>
            </p:cNvSpPr>
            <p:nvPr/>
          </p:nvSpPr>
          <p:spPr bwMode="auto">
            <a:xfrm>
              <a:off x="610" y="2598"/>
              <a:ext cx="791" cy="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b="1">
                  <a:solidFill>
                    <a:srgbClr val="990099"/>
                  </a:solidFill>
                  <a:effectLst>
                    <a:outerShdw blurRad="38100" dist="38100" dir="2700000" algn="tl">
                      <a:srgbClr val="C0C0C0"/>
                    </a:outerShdw>
                  </a:effectLst>
                  <a:latin typeface="Bookman Old Style" panose="02050604050505020204" pitchFamily="18" charset="0"/>
                </a:rPr>
                <a:t>物平面</a:t>
              </a:r>
            </a:p>
            <a:p>
              <a:r>
                <a:rPr kumimoji="1" lang="zh-CN" altLang="en-US" sz="2800" b="1">
                  <a:solidFill>
                    <a:srgbClr val="990099"/>
                  </a:solidFill>
                  <a:effectLst>
                    <a:outerShdw blurRad="38100" dist="38100" dir="2700000" algn="tl">
                      <a:srgbClr val="C0C0C0"/>
                    </a:outerShdw>
                  </a:effectLst>
                  <a:latin typeface="Bookman Old Style" panose="02050604050505020204" pitchFamily="18" charset="0"/>
                </a:rPr>
                <a:t> 网格</a:t>
              </a:r>
            </a:p>
          </p:txBody>
        </p:sp>
        <p:sp>
          <p:nvSpPr>
            <p:cNvPr id="220182" name="Text Box 22"/>
            <p:cNvSpPr txBox="1">
              <a:spLocks noChangeArrowheads="1"/>
            </p:cNvSpPr>
            <p:nvPr/>
          </p:nvSpPr>
          <p:spPr bwMode="auto">
            <a:xfrm>
              <a:off x="2506" y="2641"/>
              <a:ext cx="791"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b="1">
                  <a:solidFill>
                    <a:srgbClr val="990099"/>
                  </a:solidFill>
                  <a:effectLst>
                    <a:outerShdw blurRad="38100" dist="38100" dir="2700000" algn="tl">
                      <a:srgbClr val="C0C0C0"/>
                    </a:outerShdw>
                  </a:effectLst>
                  <a:latin typeface="Bookman Old Style" panose="02050604050505020204" pitchFamily="18" charset="0"/>
                </a:rPr>
                <a:t>频谱面</a:t>
              </a:r>
            </a:p>
          </p:txBody>
        </p:sp>
        <p:sp>
          <p:nvSpPr>
            <p:cNvPr id="220183" name="Text Box 23"/>
            <p:cNvSpPr txBox="1">
              <a:spLocks noChangeArrowheads="1"/>
            </p:cNvSpPr>
            <p:nvPr/>
          </p:nvSpPr>
          <p:spPr bwMode="auto">
            <a:xfrm>
              <a:off x="4562" y="2641"/>
              <a:ext cx="791"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b="1">
                  <a:solidFill>
                    <a:srgbClr val="990099"/>
                  </a:solidFill>
                  <a:effectLst>
                    <a:outerShdw blurRad="38100" dist="38100" dir="2700000" algn="tl">
                      <a:srgbClr val="C0C0C0"/>
                    </a:outerShdw>
                  </a:effectLst>
                  <a:latin typeface="Bookman Old Style" panose="02050604050505020204" pitchFamily="18" charset="0"/>
                </a:rPr>
                <a:t>像平面</a:t>
              </a:r>
              <a:endParaRPr kumimoji="1" lang="zh-CN" altLang="en-US" sz="2800" b="1">
                <a:solidFill>
                  <a:srgbClr val="990099"/>
                </a:solidFill>
                <a:latin typeface="Bookman Old Style" panose="02050604050505020204" pitchFamily="18" charset="0"/>
              </a:endParaRPr>
            </a:p>
          </p:txBody>
        </p:sp>
        <p:sp>
          <p:nvSpPr>
            <p:cNvPr id="220184" name="Text Box 24"/>
            <p:cNvSpPr txBox="1">
              <a:spLocks noChangeArrowheads="1"/>
            </p:cNvSpPr>
            <p:nvPr/>
          </p:nvSpPr>
          <p:spPr bwMode="auto">
            <a:xfrm>
              <a:off x="1878" y="2494"/>
              <a:ext cx="474"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8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8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1</a:t>
              </a:r>
              <a:endParaRPr kumimoji="1" lang="en-US" altLang="zh-CN" sz="28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20185" name="Text Box 25"/>
            <p:cNvSpPr txBox="1">
              <a:spLocks noChangeArrowheads="1"/>
            </p:cNvSpPr>
            <p:nvPr/>
          </p:nvSpPr>
          <p:spPr bwMode="auto">
            <a:xfrm>
              <a:off x="3934" y="2494"/>
              <a:ext cx="32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8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L</a:t>
              </a:r>
              <a:r>
                <a:rPr kumimoji="1" lang="en-US" altLang="zh-CN" sz="2800" b="1" i="1" baseline="-25000">
                  <a:solidFill>
                    <a:srgbClr val="990099"/>
                  </a:solidFill>
                  <a:effectLst>
                    <a:outerShdw blurRad="38100" dist="38100" dir="2700000" algn="tl">
                      <a:srgbClr val="C0C0C0"/>
                    </a:outerShdw>
                  </a:effectLst>
                  <a:latin typeface="Times New Roman" panose="02020603050405020304" pitchFamily="18" charset="0"/>
                  <a:ea typeface="楷体_GB2312" pitchFamily="49" charset="-122"/>
                </a:rPr>
                <a:t>2</a:t>
              </a:r>
              <a:endParaRPr kumimoji="1" lang="en-US" altLang="zh-CN" sz="2800" b="1" i="1">
                <a:solidFill>
                  <a:srgbClr val="990099"/>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220186" name="Line 26"/>
            <p:cNvSpPr>
              <a:spLocks noChangeShapeType="1"/>
            </p:cNvSpPr>
            <p:nvPr/>
          </p:nvSpPr>
          <p:spPr bwMode="auto">
            <a:xfrm>
              <a:off x="622" y="1382"/>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87" name="Line 27"/>
            <p:cNvSpPr>
              <a:spLocks noChangeShapeType="1"/>
            </p:cNvSpPr>
            <p:nvPr/>
          </p:nvSpPr>
          <p:spPr bwMode="auto">
            <a:xfrm>
              <a:off x="622" y="1499"/>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88" name="Line 28"/>
            <p:cNvSpPr>
              <a:spLocks noChangeShapeType="1"/>
            </p:cNvSpPr>
            <p:nvPr/>
          </p:nvSpPr>
          <p:spPr bwMode="auto">
            <a:xfrm>
              <a:off x="622" y="1852"/>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89" name="Line 29"/>
            <p:cNvSpPr>
              <a:spLocks noChangeShapeType="1"/>
            </p:cNvSpPr>
            <p:nvPr/>
          </p:nvSpPr>
          <p:spPr bwMode="auto">
            <a:xfrm>
              <a:off x="622" y="1969"/>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90" name="Line 30"/>
            <p:cNvSpPr>
              <a:spLocks noChangeShapeType="1"/>
            </p:cNvSpPr>
            <p:nvPr/>
          </p:nvSpPr>
          <p:spPr bwMode="auto">
            <a:xfrm>
              <a:off x="622" y="2087"/>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91" name="Line 31"/>
            <p:cNvSpPr>
              <a:spLocks noChangeShapeType="1"/>
            </p:cNvSpPr>
            <p:nvPr/>
          </p:nvSpPr>
          <p:spPr bwMode="auto">
            <a:xfrm>
              <a:off x="622" y="1617"/>
              <a:ext cx="399" cy="0"/>
            </a:xfrm>
            <a:prstGeom prst="line">
              <a:avLst/>
            </a:prstGeom>
            <a:noFill/>
            <a:ln w="2857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92" name="Line 32"/>
            <p:cNvSpPr>
              <a:spLocks noChangeShapeType="1"/>
            </p:cNvSpPr>
            <p:nvPr/>
          </p:nvSpPr>
          <p:spPr bwMode="auto">
            <a:xfrm>
              <a:off x="1078" y="108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93" name="Line 33"/>
            <p:cNvSpPr>
              <a:spLocks noChangeShapeType="1"/>
            </p:cNvSpPr>
            <p:nvPr/>
          </p:nvSpPr>
          <p:spPr bwMode="auto">
            <a:xfrm flipH="1">
              <a:off x="1707" y="1088"/>
              <a:ext cx="285"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94" name="Text Box 34"/>
            <p:cNvSpPr txBox="1">
              <a:spLocks noChangeArrowheads="1"/>
            </p:cNvSpPr>
            <p:nvPr/>
          </p:nvSpPr>
          <p:spPr bwMode="auto">
            <a:xfrm>
              <a:off x="1421" y="914"/>
              <a:ext cx="17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0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3200" b="1">
                <a:solidFill>
                  <a:srgbClr val="990099"/>
                </a:solidFill>
                <a:latin typeface="Bookman Old Style" panose="02050604050505020204" pitchFamily="18" charset="0"/>
                <a:ea typeface="楷体_GB2312" pitchFamily="49" charset="-122"/>
              </a:endParaRPr>
            </a:p>
          </p:txBody>
        </p:sp>
        <p:sp>
          <p:nvSpPr>
            <p:cNvPr id="220195" name="Line 35"/>
            <p:cNvSpPr>
              <a:spLocks noChangeShapeType="1"/>
            </p:cNvSpPr>
            <p:nvPr/>
          </p:nvSpPr>
          <p:spPr bwMode="auto">
            <a:xfrm>
              <a:off x="2106" y="1088"/>
              <a:ext cx="229"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96" name="Line 36"/>
            <p:cNvSpPr>
              <a:spLocks noChangeShapeType="1"/>
            </p:cNvSpPr>
            <p:nvPr/>
          </p:nvSpPr>
          <p:spPr bwMode="auto">
            <a:xfrm flipH="1">
              <a:off x="2678" y="1088"/>
              <a:ext cx="342"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97" name="Text Box 37"/>
            <p:cNvSpPr txBox="1">
              <a:spLocks noChangeArrowheads="1"/>
            </p:cNvSpPr>
            <p:nvPr/>
          </p:nvSpPr>
          <p:spPr bwMode="auto">
            <a:xfrm>
              <a:off x="2392" y="914"/>
              <a:ext cx="17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0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3200" b="1">
                <a:solidFill>
                  <a:srgbClr val="990099"/>
                </a:solidFill>
                <a:latin typeface="Bookman Old Style" panose="02050604050505020204" pitchFamily="18" charset="0"/>
                <a:ea typeface="楷体_GB2312" pitchFamily="49" charset="-122"/>
              </a:endParaRPr>
            </a:p>
          </p:txBody>
        </p:sp>
        <p:sp>
          <p:nvSpPr>
            <p:cNvPr id="220198" name="Line 38"/>
            <p:cNvSpPr>
              <a:spLocks noChangeShapeType="1"/>
            </p:cNvSpPr>
            <p:nvPr/>
          </p:nvSpPr>
          <p:spPr bwMode="auto">
            <a:xfrm>
              <a:off x="3020" y="108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199" name="Line 39"/>
            <p:cNvSpPr>
              <a:spLocks noChangeShapeType="1"/>
            </p:cNvSpPr>
            <p:nvPr/>
          </p:nvSpPr>
          <p:spPr bwMode="auto">
            <a:xfrm flipH="1">
              <a:off x="3648" y="1088"/>
              <a:ext cx="400"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200" name="Text Box 40"/>
            <p:cNvSpPr txBox="1">
              <a:spLocks noChangeArrowheads="1"/>
            </p:cNvSpPr>
            <p:nvPr/>
          </p:nvSpPr>
          <p:spPr bwMode="auto">
            <a:xfrm>
              <a:off x="3363" y="914"/>
              <a:ext cx="17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0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3200" b="1">
                <a:solidFill>
                  <a:srgbClr val="990099"/>
                </a:solidFill>
                <a:latin typeface="Bookman Old Style" panose="02050604050505020204" pitchFamily="18" charset="0"/>
                <a:ea typeface="楷体_GB2312" pitchFamily="49" charset="-122"/>
              </a:endParaRPr>
            </a:p>
          </p:txBody>
        </p:sp>
        <p:sp>
          <p:nvSpPr>
            <p:cNvPr id="220201" name="Line 41"/>
            <p:cNvSpPr>
              <a:spLocks noChangeShapeType="1"/>
            </p:cNvSpPr>
            <p:nvPr/>
          </p:nvSpPr>
          <p:spPr bwMode="auto">
            <a:xfrm>
              <a:off x="4105" y="1088"/>
              <a:ext cx="343"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202" name="Line 42"/>
            <p:cNvSpPr>
              <a:spLocks noChangeShapeType="1"/>
            </p:cNvSpPr>
            <p:nvPr/>
          </p:nvSpPr>
          <p:spPr bwMode="auto">
            <a:xfrm flipH="1">
              <a:off x="4733" y="1088"/>
              <a:ext cx="286" cy="0"/>
            </a:xfrm>
            <a:prstGeom prst="line">
              <a:avLst/>
            </a:prstGeom>
            <a:noFill/>
            <a:ln w="9525">
              <a:solidFill>
                <a:srgbClr val="990099"/>
              </a:solidFill>
              <a:round/>
              <a:headEnd/>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0203" name="Text Box 43"/>
            <p:cNvSpPr txBox="1">
              <a:spLocks noChangeArrowheads="1"/>
            </p:cNvSpPr>
            <p:nvPr/>
          </p:nvSpPr>
          <p:spPr bwMode="auto">
            <a:xfrm>
              <a:off x="4448" y="914"/>
              <a:ext cx="17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000" i="1">
                  <a:solidFill>
                    <a:srgbClr val="990099"/>
                  </a:solidFill>
                  <a:effectLst>
                    <a:outerShdw blurRad="38100" dist="38100" dir="2700000" algn="tl">
                      <a:srgbClr val="C0C0C0"/>
                    </a:outerShdw>
                  </a:effectLst>
                  <a:latin typeface="Bookman Old Style" panose="02050604050505020204" pitchFamily="18" charset="0"/>
                  <a:ea typeface="楷体_GB2312" pitchFamily="49" charset="-122"/>
                </a:rPr>
                <a:t>f</a:t>
              </a:r>
              <a:endParaRPr kumimoji="1" lang="en-US" altLang="zh-CN" sz="3200">
                <a:solidFill>
                  <a:srgbClr val="990099"/>
                </a:solidFill>
                <a:latin typeface="Bookman Old Style" panose="02050604050505020204" pitchFamily="18" charset="0"/>
                <a:ea typeface="楷体_GB2312" pitchFamily="49" charset="-122"/>
              </a:endParaRPr>
            </a:p>
          </p:txBody>
        </p:sp>
        <p:sp>
          <p:nvSpPr>
            <p:cNvPr id="220204" name="Oval 44"/>
            <p:cNvSpPr>
              <a:spLocks noChangeArrowheads="1"/>
            </p:cNvSpPr>
            <p:nvPr/>
          </p:nvSpPr>
          <p:spPr bwMode="auto">
            <a:xfrm>
              <a:off x="2910" y="1653"/>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205" name="Oval 45"/>
            <p:cNvSpPr>
              <a:spLocks noChangeArrowheads="1"/>
            </p:cNvSpPr>
            <p:nvPr/>
          </p:nvSpPr>
          <p:spPr bwMode="auto">
            <a:xfrm>
              <a:off x="2910" y="198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206" name="Oval 46"/>
            <p:cNvSpPr>
              <a:spLocks noChangeArrowheads="1"/>
            </p:cNvSpPr>
            <p:nvPr/>
          </p:nvSpPr>
          <p:spPr bwMode="auto">
            <a:xfrm>
              <a:off x="2916" y="1389"/>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207" name="Oval 47"/>
            <p:cNvSpPr>
              <a:spLocks noChangeArrowheads="1"/>
            </p:cNvSpPr>
            <p:nvPr/>
          </p:nvSpPr>
          <p:spPr bwMode="auto">
            <a:xfrm flipH="1" flipV="1">
              <a:off x="2932" y="2223"/>
              <a:ext cx="47" cy="4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208" name="Oval 48"/>
            <p:cNvSpPr>
              <a:spLocks noChangeArrowheads="1"/>
            </p:cNvSpPr>
            <p:nvPr/>
          </p:nvSpPr>
          <p:spPr bwMode="auto">
            <a:xfrm flipH="1" flipV="1">
              <a:off x="2937" y="1200"/>
              <a:ext cx="47" cy="4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3.</a:t>
            </a:r>
            <a:r>
              <a:rPr lang="zh-CN" altLang="en-US" sz="4000" b="1" dirty="0">
                <a:solidFill>
                  <a:schemeClr val="bg1"/>
                </a:solidFill>
                <a:ea typeface="宋体" panose="02010600030101010101" pitchFamily="2" charset="-122"/>
              </a:rPr>
              <a:t>空间滤波</a:t>
            </a:r>
          </a:p>
        </p:txBody>
      </p:sp>
    </p:spTree>
    <p:extLst>
      <p:ext uri="{BB962C8B-B14F-4D97-AF65-F5344CB8AC3E}">
        <p14:creationId xmlns:p14="http://schemas.microsoft.com/office/powerpoint/2010/main" val="850017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20168"/>
                                        </p:tgtEl>
                                        <p:attrNameLst>
                                          <p:attrName>style.visibility</p:attrName>
                                        </p:attrNameLst>
                                      </p:cBhvr>
                                      <p:to>
                                        <p:strVal val="visible"/>
                                      </p:to>
                                    </p:set>
                                    <p:animEffect transition="in" filter="dissolve">
                                      <p:cBhvr>
                                        <p:cTn id="7" dur="500"/>
                                        <p:tgtEl>
                                          <p:spTgt spid="220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p:cNvSpPr txBox="1">
            <a:spLocks noChangeArrowheads="1"/>
          </p:cNvSpPr>
          <p:nvPr/>
        </p:nvSpPr>
        <p:spPr bwMode="auto">
          <a:xfrm>
            <a:off x="2286000" y="5867401"/>
            <a:ext cx="731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kumimoji="1" lang="zh-CN" altLang="en-US" sz="2800" b="1">
              <a:latin typeface="Times New Roman" panose="02020603050405020304" pitchFamily="18" charset="0"/>
            </a:endParaRPr>
          </a:p>
        </p:txBody>
      </p:sp>
      <p:sp>
        <p:nvSpPr>
          <p:cNvPr id="221187" name="AutoShape 3">
            <a:hlinkClick r:id="" action="ppaction://hlinkshowjump?jump=nextslide"/>
          </p:cNvPr>
          <p:cNvSpPr>
            <a:spLocks noChangeArrowheads="1"/>
          </p:cNvSpPr>
          <p:nvPr/>
        </p:nvSpPr>
        <p:spPr bwMode="auto">
          <a:xfrm>
            <a:off x="9906000" y="6858000"/>
            <a:ext cx="381000" cy="381000"/>
          </a:xfrm>
          <a:prstGeom prst="rightArrow">
            <a:avLst>
              <a:gd name="adj1" fmla="val 50000"/>
              <a:gd name="adj2" fmla="val 25000"/>
            </a:avLst>
          </a:prstGeom>
          <a:solidFill>
            <a:srgbClr val="C1E0FF"/>
          </a:solidFill>
          <a:ln w="9525">
            <a:solidFill>
              <a:srgbClr val="005BB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88" name="AutoShape 4">
            <a:hlinkClick r:id="" action="ppaction://hlinkshowjump?jump=previousslide"/>
          </p:cNvPr>
          <p:cNvSpPr>
            <a:spLocks noChangeArrowheads="1"/>
          </p:cNvSpPr>
          <p:nvPr/>
        </p:nvSpPr>
        <p:spPr bwMode="auto">
          <a:xfrm flipH="1">
            <a:off x="9372600" y="6858000"/>
            <a:ext cx="381000" cy="381000"/>
          </a:xfrm>
          <a:prstGeom prst="rightArrow">
            <a:avLst>
              <a:gd name="adj1" fmla="val 50000"/>
              <a:gd name="adj2" fmla="val 25000"/>
            </a:avLst>
          </a:prstGeom>
          <a:solidFill>
            <a:srgbClr val="F6DDCE"/>
          </a:solidFill>
          <a:ln w="9525">
            <a:solidFill>
              <a:srgbClr val="BF663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21189" name="Picture 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057400" y="1676401"/>
            <a:ext cx="8153400" cy="4659313"/>
          </a:xfrm>
          <a:solidFill>
            <a:srgbClr val="00CC99"/>
          </a:solidFill>
          <a:ln>
            <a:solidFill>
              <a:srgbClr val="CC33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1190" name="Rectangle 6"/>
          <p:cNvSpPr>
            <a:spLocks noGrp="1" noChangeArrowheads="1"/>
          </p:cNvSpPr>
          <p:nvPr>
            <p:ph type="title"/>
          </p:nvPr>
        </p:nvSpPr>
        <p:spPr>
          <a:xfrm>
            <a:off x="1233489" y="990601"/>
            <a:ext cx="3843337" cy="685800"/>
          </a:xfrm>
          <a:noFill/>
          <a:ln/>
        </p:spPr>
        <p:txBody>
          <a:bodyPr/>
          <a:lstStyle/>
          <a:p>
            <a:r>
              <a:rPr lang="zh-CN" altLang="en-US" sz="3600" b="1" dirty="0">
                <a:ea typeface="宋体" panose="02010600030101010101" pitchFamily="2" charset="-122"/>
              </a:rPr>
              <a:t>网格实验</a:t>
            </a:r>
          </a:p>
        </p:txBody>
      </p:sp>
      <p:sp>
        <p:nvSpPr>
          <p:cNvPr id="7"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3.</a:t>
            </a:r>
            <a:r>
              <a:rPr lang="zh-CN" altLang="en-US" sz="4000" b="1" dirty="0">
                <a:solidFill>
                  <a:schemeClr val="bg1"/>
                </a:solidFill>
                <a:ea typeface="宋体" panose="02010600030101010101" pitchFamily="2" charset="-122"/>
              </a:rPr>
              <a:t>空间滤波</a:t>
            </a:r>
          </a:p>
        </p:txBody>
      </p:sp>
    </p:spTree>
    <p:extLst>
      <p:ext uri="{BB962C8B-B14F-4D97-AF65-F5344CB8AC3E}">
        <p14:creationId xmlns:p14="http://schemas.microsoft.com/office/powerpoint/2010/main" val="217960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404814"/>
            <a:ext cx="28797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3"/>
          <p:cNvSpPr txBox="1">
            <a:spLocks noChangeArrowheads="1"/>
          </p:cNvSpPr>
          <p:nvPr/>
        </p:nvSpPr>
        <p:spPr bwMode="auto">
          <a:xfrm>
            <a:off x="5664201" y="404814"/>
            <a:ext cx="4608513"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3300"/>
                </a:solidFill>
                <a:latin typeface="Arial" panose="020B0604020202020204" pitchFamily="34" charset="0"/>
                <a:ea typeface="隶书" panose="02010509060101010101" pitchFamily="49" charset="-122"/>
              </a:rPr>
              <a:t>彗差：</a:t>
            </a:r>
            <a:r>
              <a:rPr lang="zh-CN" altLang="en-US" sz="2800">
                <a:solidFill>
                  <a:schemeClr val="tx1"/>
                </a:solidFill>
                <a:latin typeface="Arial" panose="020B0604020202020204" pitchFamily="34" charset="0"/>
                <a:ea typeface="隶书" panose="02010509060101010101" pitchFamily="49" charset="-122"/>
              </a:rPr>
              <a:t>轴外物点以宽光束成像时所产生的一种轴外宽光束单色像差。</a:t>
            </a:r>
          </a:p>
        </p:txBody>
      </p:sp>
      <p:sp>
        <p:nvSpPr>
          <p:cNvPr id="36868" name="Text Box 4"/>
          <p:cNvSpPr txBox="1">
            <a:spLocks noChangeArrowheads="1"/>
          </p:cNvSpPr>
          <p:nvPr/>
        </p:nvSpPr>
        <p:spPr bwMode="auto">
          <a:xfrm>
            <a:off x="5715000" y="1773238"/>
            <a:ext cx="4629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2800">
                <a:solidFill>
                  <a:schemeClr val="tx1"/>
                </a:solidFill>
                <a:latin typeface="Arial" panose="020B0604020202020204" pitchFamily="34" charset="0"/>
                <a:ea typeface="隶书" panose="02010509060101010101" pitchFamily="49" charset="-122"/>
              </a:rPr>
              <a:t>彗差是一种于视场和孔径大小都有关的轴外像差。</a:t>
            </a:r>
          </a:p>
        </p:txBody>
      </p:sp>
      <p:pic>
        <p:nvPicPr>
          <p:cNvPr id="36869"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3357563"/>
            <a:ext cx="3816350"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6" descr="图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501" y="2781300"/>
            <a:ext cx="233997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4411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a:hlinkClick r:id="" action="ppaction://hlinkshowjump?jump=nextslide"/>
          </p:cNvPr>
          <p:cNvSpPr>
            <a:spLocks noChangeArrowheads="1"/>
          </p:cNvSpPr>
          <p:nvPr/>
        </p:nvSpPr>
        <p:spPr bwMode="auto">
          <a:xfrm>
            <a:off x="9906000" y="6858000"/>
            <a:ext cx="381000" cy="381000"/>
          </a:xfrm>
          <a:prstGeom prst="rightArrow">
            <a:avLst>
              <a:gd name="adj1" fmla="val 50000"/>
              <a:gd name="adj2" fmla="val 25000"/>
            </a:avLst>
          </a:prstGeom>
          <a:solidFill>
            <a:srgbClr val="C1E0FF"/>
          </a:solidFill>
          <a:ln w="9525">
            <a:solidFill>
              <a:srgbClr val="005BB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211" name="AutoShape 3">
            <a:hlinkClick r:id="" action="ppaction://hlinkshowjump?jump=previousslide"/>
          </p:cNvPr>
          <p:cNvSpPr>
            <a:spLocks noChangeArrowheads="1"/>
          </p:cNvSpPr>
          <p:nvPr/>
        </p:nvSpPr>
        <p:spPr bwMode="auto">
          <a:xfrm flipH="1">
            <a:off x="9372600" y="6858000"/>
            <a:ext cx="381000" cy="381000"/>
          </a:xfrm>
          <a:prstGeom prst="rightArrow">
            <a:avLst>
              <a:gd name="adj1" fmla="val 50000"/>
              <a:gd name="adj2" fmla="val 25000"/>
            </a:avLst>
          </a:prstGeom>
          <a:solidFill>
            <a:srgbClr val="F6DDCE"/>
          </a:solidFill>
          <a:ln w="9525">
            <a:solidFill>
              <a:srgbClr val="BF663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2212" name="Group 4"/>
          <p:cNvGrpSpPr>
            <a:grpSpLocks/>
          </p:cNvGrpSpPr>
          <p:nvPr/>
        </p:nvGrpSpPr>
        <p:grpSpPr bwMode="auto">
          <a:xfrm>
            <a:off x="2057400" y="1600200"/>
            <a:ext cx="3644900" cy="4774556"/>
            <a:chOff x="768" y="624"/>
            <a:chExt cx="1968" cy="2497"/>
          </a:xfrm>
        </p:grpSpPr>
        <p:sp>
          <p:nvSpPr>
            <p:cNvPr id="222213" name="Rectangle 5"/>
            <p:cNvSpPr>
              <a:spLocks noChangeArrowheads="1"/>
            </p:cNvSpPr>
            <p:nvPr/>
          </p:nvSpPr>
          <p:spPr bwMode="auto">
            <a:xfrm>
              <a:off x="768" y="912"/>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14" name="Rectangle 6"/>
            <p:cNvSpPr>
              <a:spLocks noChangeArrowheads="1"/>
            </p:cNvSpPr>
            <p:nvPr/>
          </p:nvSpPr>
          <p:spPr bwMode="auto">
            <a:xfrm>
              <a:off x="768" y="100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15" name="Rectangle 7"/>
            <p:cNvSpPr>
              <a:spLocks noChangeArrowheads="1"/>
            </p:cNvSpPr>
            <p:nvPr/>
          </p:nvSpPr>
          <p:spPr bwMode="auto">
            <a:xfrm>
              <a:off x="768" y="1104"/>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16" name="Rectangle 8"/>
            <p:cNvSpPr>
              <a:spLocks noChangeArrowheads="1"/>
            </p:cNvSpPr>
            <p:nvPr/>
          </p:nvSpPr>
          <p:spPr bwMode="auto">
            <a:xfrm>
              <a:off x="768" y="120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17" name="Rectangle 9"/>
            <p:cNvSpPr>
              <a:spLocks noChangeArrowheads="1"/>
            </p:cNvSpPr>
            <p:nvPr/>
          </p:nvSpPr>
          <p:spPr bwMode="auto">
            <a:xfrm>
              <a:off x="768" y="1296"/>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18" name="Rectangle 10"/>
            <p:cNvSpPr>
              <a:spLocks noChangeArrowheads="1"/>
            </p:cNvSpPr>
            <p:nvPr/>
          </p:nvSpPr>
          <p:spPr bwMode="auto">
            <a:xfrm>
              <a:off x="768" y="1392"/>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19" name="Rectangle 11"/>
            <p:cNvSpPr>
              <a:spLocks noChangeArrowheads="1"/>
            </p:cNvSpPr>
            <p:nvPr/>
          </p:nvSpPr>
          <p:spPr bwMode="auto">
            <a:xfrm>
              <a:off x="768" y="148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0" name="Rectangle 12"/>
            <p:cNvSpPr>
              <a:spLocks noChangeArrowheads="1"/>
            </p:cNvSpPr>
            <p:nvPr/>
          </p:nvSpPr>
          <p:spPr bwMode="auto">
            <a:xfrm>
              <a:off x="768" y="1584"/>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1" name="Rectangle 13"/>
            <p:cNvSpPr>
              <a:spLocks noChangeArrowheads="1"/>
            </p:cNvSpPr>
            <p:nvPr/>
          </p:nvSpPr>
          <p:spPr bwMode="auto">
            <a:xfrm>
              <a:off x="768" y="168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2" name="Rectangle 14"/>
            <p:cNvSpPr>
              <a:spLocks noChangeArrowheads="1"/>
            </p:cNvSpPr>
            <p:nvPr/>
          </p:nvSpPr>
          <p:spPr bwMode="auto">
            <a:xfrm>
              <a:off x="768" y="1776"/>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3" name="Rectangle 15"/>
            <p:cNvSpPr>
              <a:spLocks noChangeArrowheads="1"/>
            </p:cNvSpPr>
            <p:nvPr/>
          </p:nvSpPr>
          <p:spPr bwMode="auto">
            <a:xfrm>
              <a:off x="768" y="1872"/>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4" name="Rectangle 16"/>
            <p:cNvSpPr>
              <a:spLocks noChangeArrowheads="1"/>
            </p:cNvSpPr>
            <p:nvPr/>
          </p:nvSpPr>
          <p:spPr bwMode="auto">
            <a:xfrm>
              <a:off x="768" y="196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5" name="Rectangle 17"/>
            <p:cNvSpPr>
              <a:spLocks noChangeArrowheads="1"/>
            </p:cNvSpPr>
            <p:nvPr/>
          </p:nvSpPr>
          <p:spPr bwMode="auto">
            <a:xfrm>
              <a:off x="768" y="2064"/>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6" name="Rectangle 18"/>
            <p:cNvSpPr>
              <a:spLocks noChangeArrowheads="1"/>
            </p:cNvSpPr>
            <p:nvPr/>
          </p:nvSpPr>
          <p:spPr bwMode="auto">
            <a:xfrm rot="5400000">
              <a:off x="-168"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7" name="Rectangle 19"/>
            <p:cNvSpPr>
              <a:spLocks noChangeArrowheads="1"/>
            </p:cNvSpPr>
            <p:nvPr/>
          </p:nvSpPr>
          <p:spPr bwMode="auto">
            <a:xfrm rot="5400000">
              <a:off x="-72"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8" name="Rectangle 20"/>
            <p:cNvSpPr>
              <a:spLocks noChangeArrowheads="1"/>
            </p:cNvSpPr>
            <p:nvPr/>
          </p:nvSpPr>
          <p:spPr bwMode="auto">
            <a:xfrm rot="5400000">
              <a:off x="24"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29" name="Rectangle 21"/>
            <p:cNvSpPr>
              <a:spLocks noChangeArrowheads="1"/>
            </p:cNvSpPr>
            <p:nvPr/>
          </p:nvSpPr>
          <p:spPr bwMode="auto">
            <a:xfrm rot="5400000">
              <a:off x="120"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0" name="Rectangle 22"/>
            <p:cNvSpPr>
              <a:spLocks noChangeArrowheads="1"/>
            </p:cNvSpPr>
            <p:nvPr/>
          </p:nvSpPr>
          <p:spPr bwMode="auto">
            <a:xfrm rot="5400000">
              <a:off x="216"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1" name="Rectangle 23"/>
            <p:cNvSpPr>
              <a:spLocks noChangeArrowheads="1"/>
            </p:cNvSpPr>
            <p:nvPr/>
          </p:nvSpPr>
          <p:spPr bwMode="auto">
            <a:xfrm rot="5400000">
              <a:off x="312"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2" name="Rectangle 24"/>
            <p:cNvSpPr>
              <a:spLocks noChangeArrowheads="1"/>
            </p:cNvSpPr>
            <p:nvPr/>
          </p:nvSpPr>
          <p:spPr bwMode="auto">
            <a:xfrm rot="5400000">
              <a:off x="408"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3" name="Rectangle 25"/>
            <p:cNvSpPr>
              <a:spLocks noChangeArrowheads="1"/>
            </p:cNvSpPr>
            <p:nvPr/>
          </p:nvSpPr>
          <p:spPr bwMode="auto">
            <a:xfrm rot="5400000">
              <a:off x="504"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4" name="Rectangle 26"/>
            <p:cNvSpPr>
              <a:spLocks noChangeArrowheads="1"/>
            </p:cNvSpPr>
            <p:nvPr/>
          </p:nvSpPr>
          <p:spPr bwMode="auto">
            <a:xfrm rot="5400000">
              <a:off x="600"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5" name="Rectangle 27"/>
            <p:cNvSpPr>
              <a:spLocks noChangeArrowheads="1"/>
            </p:cNvSpPr>
            <p:nvPr/>
          </p:nvSpPr>
          <p:spPr bwMode="auto">
            <a:xfrm rot="5400000">
              <a:off x="696"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6" name="Rectangle 28"/>
            <p:cNvSpPr>
              <a:spLocks noChangeArrowheads="1"/>
            </p:cNvSpPr>
            <p:nvPr/>
          </p:nvSpPr>
          <p:spPr bwMode="auto">
            <a:xfrm rot="5400000">
              <a:off x="792"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7" name="Rectangle 29"/>
            <p:cNvSpPr>
              <a:spLocks noChangeArrowheads="1"/>
            </p:cNvSpPr>
            <p:nvPr/>
          </p:nvSpPr>
          <p:spPr bwMode="auto">
            <a:xfrm rot="5400000">
              <a:off x="888"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8" name="Rectangle 30"/>
            <p:cNvSpPr>
              <a:spLocks noChangeArrowheads="1"/>
            </p:cNvSpPr>
            <p:nvPr/>
          </p:nvSpPr>
          <p:spPr bwMode="auto">
            <a:xfrm rot="5400000">
              <a:off x="984"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39" name="Rectangle 31"/>
            <p:cNvSpPr>
              <a:spLocks noChangeArrowheads="1"/>
            </p:cNvSpPr>
            <p:nvPr/>
          </p:nvSpPr>
          <p:spPr bwMode="auto">
            <a:xfrm rot="5400000">
              <a:off x="1080"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0" name="Rectangle 32"/>
            <p:cNvSpPr>
              <a:spLocks noChangeArrowheads="1"/>
            </p:cNvSpPr>
            <p:nvPr/>
          </p:nvSpPr>
          <p:spPr bwMode="auto">
            <a:xfrm rot="5400000">
              <a:off x="1176"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1" name="Rectangle 33"/>
            <p:cNvSpPr>
              <a:spLocks noChangeArrowheads="1"/>
            </p:cNvSpPr>
            <p:nvPr/>
          </p:nvSpPr>
          <p:spPr bwMode="auto">
            <a:xfrm rot="5400000">
              <a:off x="1272"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2" name="Rectangle 34"/>
            <p:cNvSpPr>
              <a:spLocks noChangeArrowheads="1"/>
            </p:cNvSpPr>
            <p:nvPr/>
          </p:nvSpPr>
          <p:spPr bwMode="auto">
            <a:xfrm rot="5400000">
              <a:off x="1368"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3" name="Rectangle 35"/>
            <p:cNvSpPr>
              <a:spLocks noChangeArrowheads="1"/>
            </p:cNvSpPr>
            <p:nvPr/>
          </p:nvSpPr>
          <p:spPr bwMode="auto">
            <a:xfrm rot="5400000">
              <a:off x="1464"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4" name="Rectangle 36"/>
            <p:cNvSpPr>
              <a:spLocks noChangeArrowheads="1"/>
            </p:cNvSpPr>
            <p:nvPr/>
          </p:nvSpPr>
          <p:spPr bwMode="auto">
            <a:xfrm rot="5400000">
              <a:off x="1560"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5" name="Rectangle 37"/>
            <p:cNvSpPr>
              <a:spLocks noChangeArrowheads="1"/>
            </p:cNvSpPr>
            <p:nvPr/>
          </p:nvSpPr>
          <p:spPr bwMode="auto">
            <a:xfrm rot="5400000">
              <a:off x="1656"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6" name="Rectangle 38"/>
            <p:cNvSpPr>
              <a:spLocks noChangeArrowheads="1"/>
            </p:cNvSpPr>
            <p:nvPr/>
          </p:nvSpPr>
          <p:spPr bwMode="auto">
            <a:xfrm rot="5400000">
              <a:off x="1752" y="15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7" name="Rectangle 39"/>
            <p:cNvSpPr>
              <a:spLocks noChangeArrowheads="1"/>
            </p:cNvSpPr>
            <p:nvPr/>
          </p:nvSpPr>
          <p:spPr bwMode="auto">
            <a:xfrm>
              <a:off x="768" y="624"/>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8" name="Rectangle 40"/>
            <p:cNvSpPr>
              <a:spLocks noChangeArrowheads="1"/>
            </p:cNvSpPr>
            <p:nvPr/>
          </p:nvSpPr>
          <p:spPr bwMode="auto">
            <a:xfrm>
              <a:off x="768" y="72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49" name="Rectangle 41"/>
            <p:cNvSpPr>
              <a:spLocks noChangeArrowheads="1"/>
            </p:cNvSpPr>
            <p:nvPr/>
          </p:nvSpPr>
          <p:spPr bwMode="auto">
            <a:xfrm>
              <a:off x="768" y="816"/>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50" name="Rectangle 42"/>
            <p:cNvSpPr>
              <a:spLocks noChangeArrowheads="1"/>
            </p:cNvSpPr>
            <p:nvPr/>
          </p:nvSpPr>
          <p:spPr bwMode="auto">
            <a:xfrm>
              <a:off x="768" y="21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51" name="Rectangle 43"/>
            <p:cNvSpPr>
              <a:spLocks noChangeArrowheads="1"/>
            </p:cNvSpPr>
            <p:nvPr/>
          </p:nvSpPr>
          <p:spPr bwMode="auto">
            <a:xfrm>
              <a:off x="768" y="2256"/>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52" name="Rectangle 44"/>
            <p:cNvSpPr>
              <a:spLocks noChangeArrowheads="1"/>
            </p:cNvSpPr>
            <p:nvPr/>
          </p:nvSpPr>
          <p:spPr bwMode="auto">
            <a:xfrm>
              <a:off x="768" y="2352"/>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53" name="Rectangle 45"/>
            <p:cNvSpPr>
              <a:spLocks noChangeArrowheads="1"/>
            </p:cNvSpPr>
            <p:nvPr/>
          </p:nvSpPr>
          <p:spPr bwMode="auto">
            <a:xfrm>
              <a:off x="768" y="24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54" name="Rectangle 46"/>
            <p:cNvSpPr>
              <a:spLocks noChangeArrowheads="1"/>
            </p:cNvSpPr>
            <p:nvPr/>
          </p:nvSpPr>
          <p:spPr bwMode="auto">
            <a:xfrm>
              <a:off x="768" y="2544"/>
              <a:ext cx="1968"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2255" name="Text Box 47"/>
            <p:cNvSpPr txBox="1">
              <a:spLocks noChangeArrowheads="1"/>
            </p:cNvSpPr>
            <p:nvPr/>
          </p:nvSpPr>
          <p:spPr bwMode="auto">
            <a:xfrm>
              <a:off x="1248" y="2880"/>
              <a:ext cx="1344" cy="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b="1">
                  <a:latin typeface="宋体" panose="02010600030101010101" pitchFamily="2" charset="-122"/>
                </a:rPr>
                <a:t>物</a:t>
              </a:r>
              <a:r>
                <a:rPr kumimoji="1" lang="en-US" altLang="zh-CN" b="1">
                  <a:latin typeface="宋体" panose="02010600030101010101" pitchFamily="2" charset="-122"/>
                </a:rPr>
                <a:t>:</a:t>
              </a:r>
              <a:r>
                <a:rPr kumimoji="1" lang="zh-CN" altLang="en-US" b="1">
                  <a:latin typeface="宋体" panose="02010600030101010101" pitchFamily="2" charset="-122"/>
                </a:rPr>
                <a:t>网格</a:t>
              </a:r>
              <a:r>
                <a:rPr kumimoji="1" lang="zh-CN" altLang="en-US" sz="2400">
                  <a:solidFill>
                    <a:srgbClr val="800000"/>
                  </a:solidFill>
                  <a:latin typeface="Times New Roman" panose="02020603050405020304" pitchFamily="18" charset="0"/>
                  <a:ea typeface="仿宋_GB2312" pitchFamily="49" charset="-122"/>
                </a:rPr>
                <a:t>   </a:t>
              </a:r>
            </a:p>
          </p:txBody>
        </p:sp>
      </p:grpSp>
      <p:sp>
        <p:nvSpPr>
          <p:cNvPr id="222256" name="Text Box 48"/>
          <p:cNvSpPr txBox="1">
            <a:spLocks noChangeArrowheads="1"/>
          </p:cNvSpPr>
          <p:nvPr/>
        </p:nvSpPr>
        <p:spPr bwMode="auto">
          <a:xfrm>
            <a:off x="6400800" y="5867400"/>
            <a:ext cx="346710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b="1">
                <a:latin typeface="Times New Roman" panose="02020603050405020304" pitchFamily="18" charset="0"/>
              </a:rPr>
              <a:t>频谱（衍射图样）</a:t>
            </a:r>
          </a:p>
        </p:txBody>
      </p:sp>
      <p:grpSp>
        <p:nvGrpSpPr>
          <p:cNvPr id="222257" name="Group 49"/>
          <p:cNvGrpSpPr>
            <a:grpSpLocks/>
          </p:cNvGrpSpPr>
          <p:nvPr/>
        </p:nvGrpSpPr>
        <p:grpSpPr bwMode="auto">
          <a:xfrm>
            <a:off x="6248400" y="1600200"/>
            <a:ext cx="3733800" cy="3810000"/>
            <a:chOff x="3360" y="672"/>
            <a:chExt cx="2016" cy="1872"/>
          </a:xfrm>
        </p:grpSpPr>
        <p:sp>
          <p:nvSpPr>
            <p:cNvPr id="222258" name="Rectangle 50"/>
            <p:cNvSpPr>
              <a:spLocks noChangeArrowheads="1"/>
            </p:cNvSpPr>
            <p:nvPr/>
          </p:nvSpPr>
          <p:spPr bwMode="auto">
            <a:xfrm>
              <a:off x="3360" y="672"/>
              <a:ext cx="2016" cy="1872"/>
            </a:xfrm>
            <a:prstGeom prst="rect">
              <a:avLst/>
            </a:prstGeom>
            <a:solidFill>
              <a:srgbClr val="FFF3F3"/>
            </a:solidFill>
            <a:ln w="9525">
              <a:solidFill>
                <a:srgbClr val="A50021"/>
              </a:solidFill>
              <a:miter lim="800000"/>
              <a:headEnd/>
              <a:tailEnd/>
            </a:ln>
          </p:spPr>
          <p:txBody>
            <a:bodyPr wrap="none" anchor="ctr"/>
            <a:lstStyle/>
            <a:p>
              <a:endParaRPr lang="zh-CN" altLang="en-US"/>
            </a:p>
          </p:txBody>
        </p:sp>
        <p:sp>
          <p:nvSpPr>
            <p:cNvPr id="222259" name="Rectangle 51"/>
            <p:cNvSpPr>
              <a:spLocks noChangeArrowheads="1"/>
            </p:cNvSpPr>
            <p:nvPr/>
          </p:nvSpPr>
          <p:spPr bwMode="auto">
            <a:xfrm>
              <a:off x="4176" y="14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0" name="Rectangle 52"/>
            <p:cNvSpPr>
              <a:spLocks noChangeArrowheads="1"/>
            </p:cNvSpPr>
            <p:nvPr/>
          </p:nvSpPr>
          <p:spPr bwMode="auto">
            <a:xfrm>
              <a:off x="4320" y="14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1" name="Rectangle 53"/>
            <p:cNvSpPr>
              <a:spLocks noChangeArrowheads="1"/>
            </p:cNvSpPr>
            <p:nvPr/>
          </p:nvSpPr>
          <p:spPr bwMode="auto">
            <a:xfrm>
              <a:off x="4464" y="14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2" name="Rectangle 54"/>
            <p:cNvSpPr>
              <a:spLocks noChangeArrowheads="1"/>
            </p:cNvSpPr>
            <p:nvPr/>
          </p:nvSpPr>
          <p:spPr bwMode="auto">
            <a:xfrm>
              <a:off x="4464" y="15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3" name="Rectangle 55"/>
            <p:cNvSpPr>
              <a:spLocks noChangeArrowheads="1"/>
            </p:cNvSpPr>
            <p:nvPr/>
          </p:nvSpPr>
          <p:spPr bwMode="auto">
            <a:xfrm>
              <a:off x="4320" y="15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4" name="Rectangle 56"/>
            <p:cNvSpPr>
              <a:spLocks noChangeArrowheads="1"/>
            </p:cNvSpPr>
            <p:nvPr/>
          </p:nvSpPr>
          <p:spPr bwMode="auto">
            <a:xfrm>
              <a:off x="4176" y="15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5" name="Rectangle 57"/>
            <p:cNvSpPr>
              <a:spLocks noChangeArrowheads="1"/>
            </p:cNvSpPr>
            <p:nvPr/>
          </p:nvSpPr>
          <p:spPr bwMode="auto">
            <a:xfrm>
              <a:off x="4176"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6" name="Rectangle 58"/>
            <p:cNvSpPr>
              <a:spLocks noChangeArrowheads="1"/>
            </p:cNvSpPr>
            <p:nvPr/>
          </p:nvSpPr>
          <p:spPr bwMode="auto">
            <a:xfrm>
              <a:off x="4320"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7" name="Rectangle 59"/>
            <p:cNvSpPr>
              <a:spLocks noChangeArrowheads="1"/>
            </p:cNvSpPr>
            <p:nvPr/>
          </p:nvSpPr>
          <p:spPr bwMode="auto">
            <a:xfrm>
              <a:off x="4464"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8" name="Rectangle 60"/>
            <p:cNvSpPr>
              <a:spLocks noChangeArrowheads="1"/>
            </p:cNvSpPr>
            <p:nvPr/>
          </p:nvSpPr>
          <p:spPr bwMode="auto">
            <a:xfrm rot="5400000">
              <a:off x="4704"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69" name="Rectangle 61"/>
            <p:cNvSpPr>
              <a:spLocks noChangeArrowheads="1"/>
            </p:cNvSpPr>
            <p:nvPr/>
          </p:nvSpPr>
          <p:spPr bwMode="auto">
            <a:xfrm rot="5400000">
              <a:off x="4704" y="15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0" name="Rectangle 62"/>
            <p:cNvSpPr>
              <a:spLocks noChangeArrowheads="1"/>
            </p:cNvSpPr>
            <p:nvPr/>
          </p:nvSpPr>
          <p:spPr bwMode="auto">
            <a:xfrm rot="5400000">
              <a:off x="4704" y="14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1" name="Rectangle 63"/>
            <p:cNvSpPr>
              <a:spLocks noChangeArrowheads="1"/>
            </p:cNvSpPr>
            <p:nvPr/>
          </p:nvSpPr>
          <p:spPr bwMode="auto">
            <a:xfrm rot="5400000">
              <a:off x="3936" y="14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2" name="Rectangle 64"/>
            <p:cNvSpPr>
              <a:spLocks noChangeArrowheads="1"/>
            </p:cNvSpPr>
            <p:nvPr/>
          </p:nvSpPr>
          <p:spPr bwMode="auto">
            <a:xfrm rot="5400000">
              <a:off x="3936" y="15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3" name="Rectangle 65"/>
            <p:cNvSpPr>
              <a:spLocks noChangeArrowheads="1"/>
            </p:cNvSpPr>
            <p:nvPr/>
          </p:nvSpPr>
          <p:spPr bwMode="auto">
            <a:xfrm rot="5400000">
              <a:off x="3936"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4" name="Rectangle 66"/>
            <p:cNvSpPr>
              <a:spLocks noChangeArrowheads="1"/>
            </p:cNvSpPr>
            <p:nvPr/>
          </p:nvSpPr>
          <p:spPr bwMode="auto">
            <a:xfrm rot="5400000">
              <a:off x="3696" y="14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5" name="Rectangle 67"/>
            <p:cNvSpPr>
              <a:spLocks noChangeArrowheads="1"/>
            </p:cNvSpPr>
            <p:nvPr/>
          </p:nvSpPr>
          <p:spPr bwMode="auto">
            <a:xfrm rot="5400000">
              <a:off x="3696" y="15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6" name="Rectangle 68"/>
            <p:cNvSpPr>
              <a:spLocks noChangeArrowheads="1"/>
            </p:cNvSpPr>
            <p:nvPr/>
          </p:nvSpPr>
          <p:spPr bwMode="auto">
            <a:xfrm rot="5400000">
              <a:off x="3696"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7" name="Rectangle 69"/>
            <p:cNvSpPr>
              <a:spLocks noChangeArrowheads="1"/>
            </p:cNvSpPr>
            <p:nvPr/>
          </p:nvSpPr>
          <p:spPr bwMode="auto">
            <a:xfrm rot="5400000">
              <a:off x="3456"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8" name="Rectangle 70"/>
            <p:cNvSpPr>
              <a:spLocks noChangeArrowheads="1"/>
            </p:cNvSpPr>
            <p:nvPr/>
          </p:nvSpPr>
          <p:spPr bwMode="auto">
            <a:xfrm rot="5400000">
              <a:off x="3456" y="14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79" name="Rectangle 71"/>
            <p:cNvSpPr>
              <a:spLocks noChangeArrowheads="1"/>
            </p:cNvSpPr>
            <p:nvPr/>
          </p:nvSpPr>
          <p:spPr bwMode="auto">
            <a:xfrm rot="5400000">
              <a:off x="3456" y="15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0" name="Rectangle 72"/>
            <p:cNvSpPr>
              <a:spLocks noChangeArrowheads="1"/>
            </p:cNvSpPr>
            <p:nvPr/>
          </p:nvSpPr>
          <p:spPr bwMode="auto">
            <a:xfrm rot="5400000">
              <a:off x="4944" y="14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1" name="Rectangle 73"/>
            <p:cNvSpPr>
              <a:spLocks noChangeArrowheads="1"/>
            </p:cNvSpPr>
            <p:nvPr/>
          </p:nvSpPr>
          <p:spPr bwMode="auto">
            <a:xfrm rot="5400000">
              <a:off x="4944" y="15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2" name="Rectangle 74"/>
            <p:cNvSpPr>
              <a:spLocks noChangeArrowheads="1"/>
            </p:cNvSpPr>
            <p:nvPr/>
          </p:nvSpPr>
          <p:spPr bwMode="auto">
            <a:xfrm rot="5400000">
              <a:off x="4944"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3" name="Rectangle 75"/>
            <p:cNvSpPr>
              <a:spLocks noChangeArrowheads="1"/>
            </p:cNvSpPr>
            <p:nvPr/>
          </p:nvSpPr>
          <p:spPr bwMode="auto">
            <a:xfrm rot="5400000">
              <a:off x="5184" y="14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4" name="Rectangle 76"/>
            <p:cNvSpPr>
              <a:spLocks noChangeArrowheads="1"/>
            </p:cNvSpPr>
            <p:nvPr/>
          </p:nvSpPr>
          <p:spPr bwMode="auto">
            <a:xfrm rot="5400000">
              <a:off x="5184" y="15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5" name="Rectangle 77"/>
            <p:cNvSpPr>
              <a:spLocks noChangeArrowheads="1"/>
            </p:cNvSpPr>
            <p:nvPr/>
          </p:nvSpPr>
          <p:spPr bwMode="auto">
            <a:xfrm rot="5400000">
              <a:off x="5184"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6" name="Rectangle 78"/>
            <p:cNvSpPr>
              <a:spLocks noChangeArrowheads="1"/>
            </p:cNvSpPr>
            <p:nvPr/>
          </p:nvSpPr>
          <p:spPr bwMode="auto">
            <a:xfrm rot="5400000">
              <a:off x="4320"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7" name="Rectangle 79"/>
            <p:cNvSpPr>
              <a:spLocks noChangeArrowheads="1"/>
            </p:cNvSpPr>
            <p:nvPr/>
          </p:nvSpPr>
          <p:spPr bwMode="auto">
            <a:xfrm rot="5400000">
              <a:off x="4464"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8" name="Rectangle 80"/>
            <p:cNvSpPr>
              <a:spLocks noChangeArrowheads="1"/>
            </p:cNvSpPr>
            <p:nvPr/>
          </p:nvSpPr>
          <p:spPr bwMode="auto">
            <a:xfrm rot="5400000">
              <a:off x="4176"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89" name="Rectangle 81"/>
            <p:cNvSpPr>
              <a:spLocks noChangeArrowheads="1"/>
            </p:cNvSpPr>
            <p:nvPr/>
          </p:nvSpPr>
          <p:spPr bwMode="auto">
            <a:xfrm rot="5400000">
              <a:off x="4176" y="10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0" name="Rectangle 82"/>
            <p:cNvSpPr>
              <a:spLocks noChangeArrowheads="1"/>
            </p:cNvSpPr>
            <p:nvPr/>
          </p:nvSpPr>
          <p:spPr bwMode="auto">
            <a:xfrm rot="5400000">
              <a:off x="4320" y="10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1" name="Rectangle 83"/>
            <p:cNvSpPr>
              <a:spLocks noChangeArrowheads="1"/>
            </p:cNvSpPr>
            <p:nvPr/>
          </p:nvSpPr>
          <p:spPr bwMode="auto">
            <a:xfrm rot="5400000">
              <a:off x="4464" y="10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2" name="Rectangle 84"/>
            <p:cNvSpPr>
              <a:spLocks noChangeArrowheads="1"/>
            </p:cNvSpPr>
            <p:nvPr/>
          </p:nvSpPr>
          <p:spPr bwMode="auto">
            <a:xfrm rot="5400000">
              <a:off x="4464"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3" name="Rectangle 85"/>
            <p:cNvSpPr>
              <a:spLocks noChangeArrowheads="1"/>
            </p:cNvSpPr>
            <p:nvPr/>
          </p:nvSpPr>
          <p:spPr bwMode="auto">
            <a:xfrm rot="5400000">
              <a:off x="4320"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4" name="Rectangle 86"/>
            <p:cNvSpPr>
              <a:spLocks noChangeArrowheads="1"/>
            </p:cNvSpPr>
            <p:nvPr/>
          </p:nvSpPr>
          <p:spPr bwMode="auto">
            <a:xfrm rot="5400000">
              <a:off x="4176"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5" name="Rectangle 87"/>
            <p:cNvSpPr>
              <a:spLocks noChangeArrowheads="1"/>
            </p:cNvSpPr>
            <p:nvPr/>
          </p:nvSpPr>
          <p:spPr bwMode="auto">
            <a:xfrm rot="5400000">
              <a:off x="4176" y="67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6" name="Rectangle 88"/>
            <p:cNvSpPr>
              <a:spLocks noChangeArrowheads="1"/>
            </p:cNvSpPr>
            <p:nvPr/>
          </p:nvSpPr>
          <p:spPr bwMode="auto">
            <a:xfrm rot="5400000">
              <a:off x="4320" y="67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7" name="Rectangle 89"/>
            <p:cNvSpPr>
              <a:spLocks noChangeArrowheads="1"/>
            </p:cNvSpPr>
            <p:nvPr/>
          </p:nvSpPr>
          <p:spPr bwMode="auto">
            <a:xfrm rot="5400000">
              <a:off x="4464" y="67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8" name="Rectangle 90"/>
            <p:cNvSpPr>
              <a:spLocks noChangeArrowheads="1"/>
            </p:cNvSpPr>
            <p:nvPr/>
          </p:nvSpPr>
          <p:spPr bwMode="auto">
            <a:xfrm rot="5400000">
              <a:off x="4176" y="19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299" name="Rectangle 91"/>
            <p:cNvSpPr>
              <a:spLocks noChangeArrowheads="1"/>
            </p:cNvSpPr>
            <p:nvPr/>
          </p:nvSpPr>
          <p:spPr bwMode="auto">
            <a:xfrm rot="5400000">
              <a:off x="4320" y="19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0" name="Rectangle 92"/>
            <p:cNvSpPr>
              <a:spLocks noChangeArrowheads="1"/>
            </p:cNvSpPr>
            <p:nvPr/>
          </p:nvSpPr>
          <p:spPr bwMode="auto">
            <a:xfrm rot="5400000">
              <a:off x="4464" y="19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1" name="Rectangle 93"/>
            <p:cNvSpPr>
              <a:spLocks noChangeArrowheads="1"/>
            </p:cNvSpPr>
            <p:nvPr/>
          </p:nvSpPr>
          <p:spPr bwMode="auto">
            <a:xfrm rot="5400000">
              <a:off x="4176" y="211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2" name="Rectangle 94"/>
            <p:cNvSpPr>
              <a:spLocks noChangeArrowheads="1"/>
            </p:cNvSpPr>
            <p:nvPr/>
          </p:nvSpPr>
          <p:spPr bwMode="auto">
            <a:xfrm rot="5400000" flipH="1">
              <a:off x="4320" y="211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3" name="Rectangle 95"/>
            <p:cNvSpPr>
              <a:spLocks noChangeArrowheads="1"/>
            </p:cNvSpPr>
            <p:nvPr/>
          </p:nvSpPr>
          <p:spPr bwMode="auto">
            <a:xfrm rot="5400000">
              <a:off x="4464" y="211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4" name="Rectangle 96"/>
            <p:cNvSpPr>
              <a:spLocks noChangeArrowheads="1"/>
            </p:cNvSpPr>
            <p:nvPr/>
          </p:nvSpPr>
          <p:spPr bwMode="auto">
            <a:xfrm rot="5400000">
              <a:off x="4176" y="22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5" name="Rectangle 97"/>
            <p:cNvSpPr>
              <a:spLocks noChangeArrowheads="1"/>
            </p:cNvSpPr>
            <p:nvPr/>
          </p:nvSpPr>
          <p:spPr bwMode="auto">
            <a:xfrm rot="5400000">
              <a:off x="4320" y="23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6" name="Rectangle 98"/>
            <p:cNvSpPr>
              <a:spLocks noChangeArrowheads="1"/>
            </p:cNvSpPr>
            <p:nvPr/>
          </p:nvSpPr>
          <p:spPr bwMode="auto">
            <a:xfrm rot="5400000">
              <a:off x="4464" y="23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7" name="Rectangle 99"/>
            <p:cNvSpPr>
              <a:spLocks noChangeArrowheads="1"/>
            </p:cNvSpPr>
            <p:nvPr/>
          </p:nvSpPr>
          <p:spPr bwMode="auto">
            <a:xfrm rot="5400000">
              <a:off x="4176" y="24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8" name="Rectangle 100"/>
            <p:cNvSpPr>
              <a:spLocks noChangeArrowheads="1"/>
            </p:cNvSpPr>
            <p:nvPr/>
          </p:nvSpPr>
          <p:spPr bwMode="auto">
            <a:xfrm rot="5400000">
              <a:off x="4320" y="24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09" name="Rectangle 101"/>
            <p:cNvSpPr>
              <a:spLocks noChangeArrowheads="1"/>
            </p:cNvSpPr>
            <p:nvPr/>
          </p:nvSpPr>
          <p:spPr bwMode="auto">
            <a:xfrm rot="5400000">
              <a:off x="4464" y="24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0" name="Rectangle 102"/>
            <p:cNvSpPr>
              <a:spLocks noChangeArrowheads="1"/>
            </p:cNvSpPr>
            <p:nvPr/>
          </p:nvSpPr>
          <p:spPr bwMode="auto">
            <a:xfrm rot="5400000">
              <a:off x="3936"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1" name="Rectangle 103"/>
            <p:cNvSpPr>
              <a:spLocks noChangeArrowheads="1"/>
            </p:cNvSpPr>
            <p:nvPr/>
          </p:nvSpPr>
          <p:spPr bwMode="auto">
            <a:xfrm rot="5400000">
              <a:off x="3936" y="10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2" name="Rectangle 104"/>
            <p:cNvSpPr>
              <a:spLocks noChangeArrowheads="1"/>
            </p:cNvSpPr>
            <p:nvPr/>
          </p:nvSpPr>
          <p:spPr bwMode="auto">
            <a:xfrm rot="5400000">
              <a:off x="3936"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3" name="Rectangle 105"/>
            <p:cNvSpPr>
              <a:spLocks noChangeArrowheads="1"/>
            </p:cNvSpPr>
            <p:nvPr/>
          </p:nvSpPr>
          <p:spPr bwMode="auto">
            <a:xfrm rot="5400000">
              <a:off x="3696" y="12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4" name="Rectangle 106"/>
            <p:cNvSpPr>
              <a:spLocks noChangeArrowheads="1"/>
            </p:cNvSpPr>
            <p:nvPr/>
          </p:nvSpPr>
          <p:spPr bwMode="auto">
            <a:xfrm rot="5400000">
              <a:off x="3696"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5" name="Rectangle 107"/>
            <p:cNvSpPr>
              <a:spLocks noChangeArrowheads="1"/>
            </p:cNvSpPr>
            <p:nvPr/>
          </p:nvSpPr>
          <p:spPr bwMode="auto">
            <a:xfrm rot="5400000">
              <a:off x="3696" y="104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6" name="Rectangle 108"/>
            <p:cNvSpPr>
              <a:spLocks noChangeArrowheads="1"/>
            </p:cNvSpPr>
            <p:nvPr/>
          </p:nvSpPr>
          <p:spPr bwMode="auto">
            <a:xfrm rot="5400000">
              <a:off x="3456"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7" name="Rectangle 109"/>
            <p:cNvSpPr>
              <a:spLocks noChangeArrowheads="1"/>
            </p:cNvSpPr>
            <p:nvPr/>
          </p:nvSpPr>
          <p:spPr bwMode="auto">
            <a:xfrm rot="5400000">
              <a:off x="3456" y="104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8" name="Rectangle 110"/>
            <p:cNvSpPr>
              <a:spLocks noChangeArrowheads="1"/>
            </p:cNvSpPr>
            <p:nvPr/>
          </p:nvSpPr>
          <p:spPr bwMode="auto">
            <a:xfrm rot="5400000">
              <a:off x="3456" y="12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19" name="Rectangle 111"/>
            <p:cNvSpPr>
              <a:spLocks noChangeArrowheads="1"/>
            </p:cNvSpPr>
            <p:nvPr/>
          </p:nvSpPr>
          <p:spPr bwMode="auto">
            <a:xfrm rot="5400000">
              <a:off x="3942" y="229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0" name="Rectangle 112"/>
            <p:cNvSpPr>
              <a:spLocks noChangeArrowheads="1"/>
            </p:cNvSpPr>
            <p:nvPr/>
          </p:nvSpPr>
          <p:spPr bwMode="auto">
            <a:xfrm rot="5400000">
              <a:off x="3942" y="21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1" name="Rectangle 113"/>
            <p:cNvSpPr>
              <a:spLocks noChangeArrowheads="1"/>
            </p:cNvSpPr>
            <p:nvPr/>
          </p:nvSpPr>
          <p:spPr bwMode="auto">
            <a:xfrm rot="5400000">
              <a:off x="3942" y="19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2" name="Rectangle 114"/>
            <p:cNvSpPr>
              <a:spLocks noChangeArrowheads="1"/>
            </p:cNvSpPr>
            <p:nvPr/>
          </p:nvSpPr>
          <p:spPr bwMode="auto">
            <a:xfrm rot="5400000">
              <a:off x="3702" y="228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3" name="Rectangle 115"/>
            <p:cNvSpPr>
              <a:spLocks noChangeArrowheads="1"/>
            </p:cNvSpPr>
            <p:nvPr/>
          </p:nvSpPr>
          <p:spPr bwMode="auto">
            <a:xfrm rot="5400000">
              <a:off x="3702" y="19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4" name="Rectangle 116"/>
            <p:cNvSpPr>
              <a:spLocks noChangeArrowheads="1"/>
            </p:cNvSpPr>
            <p:nvPr/>
          </p:nvSpPr>
          <p:spPr bwMode="auto">
            <a:xfrm rot="5400000">
              <a:off x="3702" y="209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5" name="Rectangle 117"/>
            <p:cNvSpPr>
              <a:spLocks noChangeArrowheads="1"/>
            </p:cNvSpPr>
            <p:nvPr/>
          </p:nvSpPr>
          <p:spPr bwMode="auto">
            <a:xfrm rot="5400000">
              <a:off x="3462" y="19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6" name="Rectangle 118"/>
            <p:cNvSpPr>
              <a:spLocks noChangeArrowheads="1"/>
            </p:cNvSpPr>
            <p:nvPr/>
          </p:nvSpPr>
          <p:spPr bwMode="auto">
            <a:xfrm rot="5400000">
              <a:off x="3462" y="209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7" name="Rectangle 119"/>
            <p:cNvSpPr>
              <a:spLocks noChangeArrowheads="1"/>
            </p:cNvSpPr>
            <p:nvPr/>
          </p:nvSpPr>
          <p:spPr bwMode="auto">
            <a:xfrm rot="5400000">
              <a:off x="3462" y="228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8" name="Rectangle 120"/>
            <p:cNvSpPr>
              <a:spLocks noChangeArrowheads="1"/>
            </p:cNvSpPr>
            <p:nvPr/>
          </p:nvSpPr>
          <p:spPr bwMode="auto">
            <a:xfrm rot="5400000">
              <a:off x="5190" y="229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29" name="Rectangle 121"/>
            <p:cNvSpPr>
              <a:spLocks noChangeArrowheads="1"/>
            </p:cNvSpPr>
            <p:nvPr/>
          </p:nvSpPr>
          <p:spPr bwMode="auto">
            <a:xfrm rot="5400000">
              <a:off x="5190" y="21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0" name="Rectangle 122"/>
            <p:cNvSpPr>
              <a:spLocks noChangeArrowheads="1"/>
            </p:cNvSpPr>
            <p:nvPr/>
          </p:nvSpPr>
          <p:spPr bwMode="auto">
            <a:xfrm rot="5400000">
              <a:off x="5190" y="19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1" name="Rectangle 123"/>
            <p:cNvSpPr>
              <a:spLocks noChangeArrowheads="1"/>
            </p:cNvSpPr>
            <p:nvPr/>
          </p:nvSpPr>
          <p:spPr bwMode="auto">
            <a:xfrm rot="5400000">
              <a:off x="4950" y="228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2" name="Rectangle 124"/>
            <p:cNvSpPr>
              <a:spLocks noChangeArrowheads="1"/>
            </p:cNvSpPr>
            <p:nvPr/>
          </p:nvSpPr>
          <p:spPr bwMode="auto">
            <a:xfrm rot="5400000">
              <a:off x="4950" y="19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3" name="Rectangle 125"/>
            <p:cNvSpPr>
              <a:spLocks noChangeArrowheads="1"/>
            </p:cNvSpPr>
            <p:nvPr/>
          </p:nvSpPr>
          <p:spPr bwMode="auto">
            <a:xfrm rot="5400000">
              <a:off x="4950" y="209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4" name="Rectangle 126"/>
            <p:cNvSpPr>
              <a:spLocks noChangeArrowheads="1"/>
            </p:cNvSpPr>
            <p:nvPr/>
          </p:nvSpPr>
          <p:spPr bwMode="auto">
            <a:xfrm rot="5400000">
              <a:off x="4710" y="19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5" name="Rectangle 127"/>
            <p:cNvSpPr>
              <a:spLocks noChangeArrowheads="1"/>
            </p:cNvSpPr>
            <p:nvPr/>
          </p:nvSpPr>
          <p:spPr bwMode="auto">
            <a:xfrm rot="5400000">
              <a:off x="4710" y="209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6" name="Rectangle 128"/>
            <p:cNvSpPr>
              <a:spLocks noChangeArrowheads="1"/>
            </p:cNvSpPr>
            <p:nvPr/>
          </p:nvSpPr>
          <p:spPr bwMode="auto">
            <a:xfrm rot="5400000">
              <a:off x="4710" y="228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7" name="Rectangle 129"/>
            <p:cNvSpPr>
              <a:spLocks noChangeArrowheads="1"/>
            </p:cNvSpPr>
            <p:nvPr/>
          </p:nvSpPr>
          <p:spPr bwMode="auto">
            <a:xfrm rot="5400000">
              <a:off x="5190" y="124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8" name="Rectangle 130"/>
            <p:cNvSpPr>
              <a:spLocks noChangeArrowheads="1"/>
            </p:cNvSpPr>
            <p:nvPr/>
          </p:nvSpPr>
          <p:spPr bwMode="auto">
            <a:xfrm rot="5400000">
              <a:off x="5190" y="105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39" name="Rectangle 131"/>
            <p:cNvSpPr>
              <a:spLocks noChangeArrowheads="1"/>
            </p:cNvSpPr>
            <p:nvPr/>
          </p:nvSpPr>
          <p:spPr bwMode="auto">
            <a:xfrm rot="5400000">
              <a:off x="5190" y="85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0" name="Rectangle 132"/>
            <p:cNvSpPr>
              <a:spLocks noChangeArrowheads="1"/>
            </p:cNvSpPr>
            <p:nvPr/>
          </p:nvSpPr>
          <p:spPr bwMode="auto">
            <a:xfrm rot="5400000">
              <a:off x="4950" y="123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1" name="Rectangle 133"/>
            <p:cNvSpPr>
              <a:spLocks noChangeArrowheads="1"/>
            </p:cNvSpPr>
            <p:nvPr/>
          </p:nvSpPr>
          <p:spPr bwMode="auto">
            <a:xfrm rot="5400000">
              <a:off x="4950" y="85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2" name="Rectangle 134"/>
            <p:cNvSpPr>
              <a:spLocks noChangeArrowheads="1"/>
            </p:cNvSpPr>
            <p:nvPr/>
          </p:nvSpPr>
          <p:spPr bwMode="auto">
            <a:xfrm rot="5400000">
              <a:off x="4950" y="103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3" name="Rectangle 135"/>
            <p:cNvSpPr>
              <a:spLocks noChangeArrowheads="1"/>
            </p:cNvSpPr>
            <p:nvPr/>
          </p:nvSpPr>
          <p:spPr bwMode="auto">
            <a:xfrm rot="5400000">
              <a:off x="4710" y="85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4" name="Rectangle 136"/>
            <p:cNvSpPr>
              <a:spLocks noChangeArrowheads="1"/>
            </p:cNvSpPr>
            <p:nvPr/>
          </p:nvSpPr>
          <p:spPr bwMode="auto">
            <a:xfrm rot="5400000">
              <a:off x="4710" y="103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5" name="Rectangle 137"/>
            <p:cNvSpPr>
              <a:spLocks noChangeArrowheads="1"/>
            </p:cNvSpPr>
            <p:nvPr/>
          </p:nvSpPr>
          <p:spPr bwMode="auto">
            <a:xfrm rot="5400000">
              <a:off x="4710" y="123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6" name="Rectangle 138"/>
            <p:cNvSpPr>
              <a:spLocks noChangeArrowheads="1"/>
            </p:cNvSpPr>
            <p:nvPr/>
          </p:nvSpPr>
          <p:spPr bwMode="auto">
            <a:xfrm rot="5400000">
              <a:off x="3942" y="24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7" name="Rectangle 139"/>
            <p:cNvSpPr>
              <a:spLocks noChangeArrowheads="1"/>
            </p:cNvSpPr>
            <p:nvPr/>
          </p:nvSpPr>
          <p:spPr bwMode="auto">
            <a:xfrm rot="5400000">
              <a:off x="3702" y="247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8" name="Rectangle 140"/>
            <p:cNvSpPr>
              <a:spLocks noChangeArrowheads="1"/>
            </p:cNvSpPr>
            <p:nvPr/>
          </p:nvSpPr>
          <p:spPr bwMode="auto">
            <a:xfrm rot="5400000">
              <a:off x="3462" y="247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49" name="Rectangle 141"/>
            <p:cNvSpPr>
              <a:spLocks noChangeArrowheads="1"/>
            </p:cNvSpPr>
            <p:nvPr/>
          </p:nvSpPr>
          <p:spPr bwMode="auto">
            <a:xfrm rot="5400000">
              <a:off x="3942" y="66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50" name="Rectangle 142"/>
            <p:cNvSpPr>
              <a:spLocks noChangeArrowheads="1"/>
            </p:cNvSpPr>
            <p:nvPr/>
          </p:nvSpPr>
          <p:spPr bwMode="auto">
            <a:xfrm rot="5400000">
              <a:off x="3702" y="66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51" name="Rectangle 143"/>
            <p:cNvSpPr>
              <a:spLocks noChangeArrowheads="1"/>
            </p:cNvSpPr>
            <p:nvPr/>
          </p:nvSpPr>
          <p:spPr bwMode="auto">
            <a:xfrm rot="5400000">
              <a:off x="3462" y="66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52" name="Rectangle 144"/>
            <p:cNvSpPr>
              <a:spLocks noChangeArrowheads="1"/>
            </p:cNvSpPr>
            <p:nvPr/>
          </p:nvSpPr>
          <p:spPr bwMode="auto">
            <a:xfrm rot="5400000">
              <a:off x="5190" y="66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53" name="Rectangle 145"/>
            <p:cNvSpPr>
              <a:spLocks noChangeArrowheads="1"/>
            </p:cNvSpPr>
            <p:nvPr/>
          </p:nvSpPr>
          <p:spPr bwMode="auto">
            <a:xfrm rot="5400000">
              <a:off x="4950" y="66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54" name="Rectangle 146"/>
            <p:cNvSpPr>
              <a:spLocks noChangeArrowheads="1"/>
            </p:cNvSpPr>
            <p:nvPr/>
          </p:nvSpPr>
          <p:spPr bwMode="auto">
            <a:xfrm rot="5400000">
              <a:off x="4710" y="66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55" name="Rectangle 147"/>
            <p:cNvSpPr>
              <a:spLocks noChangeArrowheads="1"/>
            </p:cNvSpPr>
            <p:nvPr/>
          </p:nvSpPr>
          <p:spPr bwMode="auto">
            <a:xfrm rot="5400000">
              <a:off x="5178" y="24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56" name="Rectangle 148"/>
            <p:cNvSpPr>
              <a:spLocks noChangeArrowheads="1"/>
            </p:cNvSpPr>
            <p:nvPr/>
          </p:nvSpPr>
          <p:spPr bwMode="auto">
            <a:xfrm rot="5400000">
              <a:off x="4938" y="247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2357" name="Rectangle 149"/>
            <p:cNvSpPr>
              <a:spLocks noChangeArrowheads="1"/>
            </p:cNvSpPr>
            <p:nvPr/>
          </p:nvSpPr>
          <p:spPr bwMode="auto">
            <a:xfrm rot="5400000">
              <a:off x="4698" y="247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grpSp>
      <p:sp>
        <p:nvSpPr>
          <p:cNvPr id="222358" name="Rectangle 150"/>
          <p:cNvSpPr>
            <a:spLocks noGrp="1" noChangeArrowheads="1"/>
          </p:cNvSpPr>
          <p:nvPr>
            <p:ph type="title"/>
          </p:nvPr>
        </p:nvSpPr>
        <p:spPr>
          <a:xfrm>
            <a:off x="1913731" y="800954"/>
            <a:ext cx="3843337" cy="685800"/>
          </a:xfrm>
          <a:noFill/>
          <a:ln/>
        </p:spPr>
        <p:txBody>
          <a:bodyPr/>
          <a:lstStyle/>
          <a:p>
            <a:r>
              <a:rPr lang="zh-CN" altLang="en-US" sz="3600" b="1" dirty="0">
                <a:ea typeface="宋体" panose="02010600030101010101" pitchFamily="2" charset="-122"/>
              </a:rPr>
              <a:t>网格实验</a:t>
            </a:r>
          </a:p>
        </p:txBody>
      </p:sp>
      <p:sp>
        <p:nvSpPr>
          <p:cNvPr id="151"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3.</a:t>
            </a:r>
            <a:r>
              <a:rPr lang="zh-CN" altLang="en-US" sz="4000" b="1" dirty="0">
                <a:solidFill>
                  <a:schemeClr val="bg1"/>
                </a:solidFill>
                <a:ea typeface="宋体" panose="02010600030101010101" pitchFamily="2" charset="-122"/>
              </a:rPr>
              <a:t>空间滤波</a:t>
            </a:r>
          </a:p>
        </p:txBody>
      </p:sp>
    </p:spTree>
    <p:extLst>
      <p:ext uri="{BB962C8B-B14F-4D97-AF65-F5344CB8AC3E}">
        <p14:creationId xmlns:p14="http://schemas.microsoft.com/office/powerpoint/2010/main" val="2498945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22212"/>
                                        </p:tgtEl>
                                        <p:attrNameLst>
                                          <p:attrName>style.visibility</p:attrName>
                                        </p:attrNameLst>
                                      </p:cBhvr>
                                      <p:to>
                                        <p:strVal val="visible"/>
                                      </p:to>
                                    </p:set>
                                    <p:animEffect transition="in" filter="randombar(vertical)">
                                      <p:cBhvr>
                                        <p:cTn id="7" dur="500"/>
                                        <p:tgtEl>
                                          <p:spTgt spid="222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22257"/>
                                        </p:tgtEl>
                                        <p:attrNameLst>
                                          <p:attrName>style.visibility</p:attrName>
                                        </p:attrNameLst>
                                      </p:cBhvr>
                                      <p:to>
                                        <p:strVal val="visible"/>
                                      </p:to>
                                    </p:set>
                                    <p:animEffect transition="in" filter="checkerboard(across)">
                                      <p:cBhvr>
                                        <p:cTn id="12" dur="500"/>
                                        <p:tgtEl>
                                          <p:spTgt spid="222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AutoShape 2">
            <a:hlinkClick r:id="" action="ppaction://hlinkshowjump?jump=nextslide"/>
          </p:cNvPr>
          <p:cNvSpPr>
            <a:spLocks noChangeArrowheads="1"/>
          </p:cNvSpPr>
          <p:nvPr/>
        </p:nvSpPr>
        <p:spPr bwMode="auto">
          <a:xfrm>
            <a:off x="9906000" y="6858000"/>
            <a:ext cx="381000" cy="381000"/>
          </a:xfrm>
          <a:prstGeom prst="rightArrow">
            <a:avLst>
              <a:gd name="adj1" fmla="val 50000"/>
              <a:gd name="adj2" fmla="val 25000"/>
            </a:avLst>
          </a:prstGeom>
          <a:solidFill>
            <a:srgbClr val="C1E0FF"/>
          </a:solidFill>
          <a:ln w="9525">
            <a:solidFill>
              <a:srgbClr val="005BB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235" name="AutoShape 3">
            <a:hlinkClick r:id="" action="ppaction://hlinkshowjump?jump=previousslide"/>
          </p:cNvPr>
          <p:cNvSpPr>
            <a:spLocks noChangeArrowheads="1"/>
          </p:cNvSpPr>
          <p:nvPr/>
        </p:nvSpPr>
        <p:spPr bwMode="auto">
          <a:xfrm flipH="1">
            <a:off x="9372600" y="6858000"/>
            <a:ext cx="381000" cy="381000"/>
          </a:xfrm>
          <a:prstGeom prst="rightArrow">
            <a:avLst>
              <a:gd name="adj1" fmla="val 50000"/>
              <a:gd name="adj2" fmla="val 25000"/>
            </a:avLst>
          </a:prstGeom>
          <a:solidFill>
            <a:srgbClr val="F6DDCE"/>
          </a:solidFill>
          <a:ln w="9525">
            <a:solidFill>
              <a:srgbClr val="BF663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3236" name="Group 4"/>
          <p:cNvGrpSpPr>
            <a:grpSpLocks/>
          </p:cNvGrpSpPr>
          <p:nvPr/>
        </p:nvGrpSpPr>
        <p:grpSpPr bwMode="auto">
          <a:xfrm>
            <a:off x="2146820" y="4021139"/>
            <a:ext cx="3423718" cy="2389187"/>
            <a:chOff x="109" y="2064"/>
            <a:chExt cx="2579" cy="1920"/>
          </a:xfrm>
        </p:grpSpPr>
        <p:grpSp>
          <p:nvGrpSpPr>
            <p:cNvPr id="223237" name="Group 5"/>
            <p:cNvGrpSpPr>
              <a:grpSpLocks/>
            </p:cNvGrpSpPr>
            <p:nvPr/>
          </p:nvGrpSpPr>
          <p:grpSpPr bwMode="auto">
            <a:xfrm>
              <a:off x="672" y="2064"/>
              <a:ext cx="2016" cy="1920"/>
              <a:chOff x="672" y="2064"/>
              <a:chExt cx="2016" cy="1920"/>
            </a:xfrm>
          </p:grpSpPr>
          <p:sp>
            <p:nvSpPr>
              <p:cNvPr id="223238" name="Rectangle 6"/>
              <p:cNvSpPr>
                <a:spLocks noChangeArrowheads="1"/>
              </p:cNvSpPr>
              <p:nvPr/>
            </p:nvSpPr>
            <p:spPr bwMode="auto">
              <a:xfrm>
                <a:off x="672" y="2064"/>
                <a:ext cx="2016" cy="1872"/>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223239" name="Rectangle 7"/>
              <p:cNvSpPr>
                <a:spLocks noChangeArrowheads="1"/>
              </p:cNvSpPr>
              <p:nvPr/>
            </p:nvSpPr>
            <p:spPr bwMode="auto">
              <a:xfrm>
                <a:off x="1488" y="28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40" name="Rectangle 8"/>
              <p:cNvSpPr>
                <a:spLocks noChangeArrowheads="1"/>
              </p:cNvSpPr>
              <p:nvPr/>
            </p:nvSpPr>
            <p:spPr bwMode="auto">
              <a:xfrm>
                <a:off x="1632" y="28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41" name="Rectangle 9"/>
              <p:cNvSpPr>
                <a:spLocks noChangeArrowheads="1"/>
              </p:cNvSpPr>
              <p:nvPr/>
            </p:nvSpPr>
            <p:spPr bwMode="auto">
              <a:xfrm>
                <a:off x="1776" y="28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42" name="Rectangle 10"/>
              <p:cNvSpPr>
                <a:spLocks noChangeArrowheads="1"/>
              </p:cNvSpPr>
              <p:nvPr/>
            </p:nvSpPr>
            <p:spPr bwMode="auto">
              <a:xfrm>
                <a:off x="1776" y="297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43" name="Rectangle 11"/>
              <p:cNvSpPr>
                <a:spLocks noChangeArrowheads="1"/>
              </p:cNvSpPr>
              <p:nvPr/>
            </p:nvSpPr>
            <p:spPr bwMode="auto">
              <a:xfrm>
                <a:off x="1632" y="297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44" name="Rectangle 12"/>
              <p:cNvSpPr>
                <a:spLocks noChangeArrowheads="1"/>
              </p:cNvSpPr>
              <p:nvPr/>
            </p:nvSpPr>
            <p:spPr bwMode="auto">
              <a:xfrm>
                <a:off x="1488" y="297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45" name="Rectangle 13"/>
              <p:cNvSpPr>
                <a:spLocks noChangeArrowheads="1"/>
              </p:cNvSpPr>
              <p:nvPr/>
            </p:nvSpPr>
            <p:spPr bwMode="auto">
              <a:xfrm>
                <a:off x="1488" y="31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46" name="Rectangle 14"/>
              <p:cNvSpPr>
                <a:spLocks noChangeArrowheads="1"/>
              </p:cNvSpPr>
              <p:nvPr/>
            </p:nvSpPr>
            <p:spPr bwMode="auto">
              <a:xfrm>
                <a:off x="1632" y="31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47" name="Rectangle 15"/>
              <p:cNvSpPr>
                <a:spLocks noChangeArrowheads="1"/>
              </p:cNvSpPr>
              <p:nvPr/>
            </p:nvSpPr>
            <p:spPr bwMode="auto">
              <a:xfrm>
                <a:off x="1776" y="31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48" name="Rectangle 16"/>
              <p:cNvSpPr>
                <a:spLocks noChangeArrowheads="1"/>
              </p:cNvSpPr>
              <p:nvPr/>
            </p:nvSpPr>
            <p:spPr bwMode="auto">
              <a:xfrm rot="5400000">
                <a:off x="2016" y="31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49" name="Rectangle 17"/>
              <p:cNvSpPr>
                <a:spLocks noChangeArrowheads="1"/>
              </p:cNvSpPr>
              <p:nvPr/>
            </p:nvSpPr>
            <p:spPr bwMode="auto">
              <a:xfrm rot="5400000">
                <a:off x="2016" y="297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50" name="Rectangle 18"/>
              <p:cNvSpPr>
                <a:spLocks noChangeArrowheads="1"/>
              </p:cNvSpPr>
              <p:nvPr/>
            </p:nvSpPr>
            <p:spPr bwMode="auto">
              <a:xfrm rot="5400000">
                <a:off x="2016" y="28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51" name="Rectangle 19"/>
              <p:cNvSpPr>
                <a:spLocks noChangeArrowheads="1"/>
              </p:cNvSpPr>
              <p:nvPr/>
            </p:nvSpPr>
            <p:spPr bwMode="auto">
              <a:xfrm rot="5400000">
                <a:off x="1248" y="28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52" name="Rectangle 20"/>
              <p:cNvSpPr>
                <a:spLocks noChangeArrowheads="1"/>
              </p:cNvSpPr>
              <p:nvPr/>
            </p:nvSpPr>
            <p:spPr bwMode="auto">
              <a:xfrm rot="5400000">
                <a:off x="1248" y="297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53" name="Rectangle 21"/>
              <p:cNvSpPr>
                <a:spLocks noChangeArrowheads="1"/>
              </p:cNvSpPr>
              <p:nvPr/>
            </p:nvSpPr>
            <p:spPr bwMode="auto">
              <a:xfrm rot="5400000">
                <a:off x="1248" y="31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54" name="Rectangle 22"/>
              <p:cNvSpPr>
                <a:spLocks noChangeArrowheads="1"/>
              </p:cNvSpPr>
              <p:nvPr/>
            </p:nvSpPr>
            <p:spPr bwMode="auto">
              <a:xfrm rot="5400000">
                <a:off x="1008" y="28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55" name="Rectangle 23"/>
              <p:cNvSpPr>
                <a:spLocks noChangeArrowheads="1"/>
              </p:cNvSpPr>
              <p:nvPr/>
            </p:nvSpPr>
            <p:spPr bwMode="auto">
              <a:xfrm rot="5400000">
                <a:off x="1008" y="297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56" name="Rectangle 24"/>
              <p:cNvSpPr>
                <a:spLocks noChangeArrowheads="1"/>
              </p:cNvSpPr>
              <p:nvPr/>
            </p:nvSpPr>
            <p:spPr bwMode="auto">
              <a:xfrm rot="5400000">
                <a:off x="1008" y="31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57" name="Rectangle 25"/>
              <p:cNvSpPr>
                <a:spLocks noChangeArrowheads="1"/>
              </p:cNvSpPr>
              <p:nvPr/>
            </p:nvSpPr>
            <p:spPr bwMode="auto">
              <a:xfrm rot="5400000">
                <a:off x="768" y="31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58" name="Rectangle 26"/>
              <p:cNvSpPr>
                <a:spLocks noChangeArrowheads="1"/>
              </p:cNvSpPr>
              <p:nvPr/>
            </p:nvSpPr>
            <p:spPr bwMode="auto">
              <a:xfrm rot="5400000">
                <a:off x="768" y="28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59" name="Rectangle 27"/>
              <p:cNvSpPr>
                <a:spLocks noChangeArrowheads="1"/>
              </p:cNvSpPr>
              <p:nvPr/>
            </p:nvSpPr>
            <p:spPr bwMode="auto">
              <a:xfrm rot="5400000">
                <a:off x="768" y="297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60" name="Rectangle 28"/>
              <p:cNvSpPr>
                <a:spLocks noChangeArrowheads="1"/>
              </p:cNvSpPr>
              <p:nvPr/>
            </p:nvSpPr>
            <p:spPr bwMode="auto">
              <a:xfrm rot="5400000">
                <a:off x="2256" y="28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61" name="Rectangle 29"/>
              <p:cNvSpPr>
                <a:spLocks noChangeArrowheads="1"/>
              </p:cNvSpPr>
              <p:nvPr/>
            </p:nvSpPr>
            <p:spPr bwMode="auto">
              <a:xfrm rot="5400000">
                <a:off x="2256" y="297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62" name="Rectangle 30"/>
              <p:cNvSpPr>
                <a:spLocks noChangeArrowheads="1"/>
              </p:cNvSpPr>
              <p:nvPr/>
            </p:nvSpPr>
            <p:spPr bwMode="auto">
              <a:xfrm rot="5400000">
                <a:off x="2256" y="31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63" name="Rectangle 31"/>
              <p:cNvSpPr>
                <a:spLocks noChangeArrowheads="1"/>
              </p:cNvSpPr>
              <p:nvPr/>
            </p:nvSpPr>
            <p:spPr bwMode="auto">
              <a:xfrm rot="5400000">
                <a:off x="2496" y="28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64" name="Rectangle 32"/>
              <p:cNvSpPr>
                <a:spLocks noChangeArrowheads="1"/>
              </p:cNvSpPr>
              <p:nvPr/>
            </p:nvSpPr>
            <p:spPr bwMode="auto">
              <a:xfrm rot="5400000">
                <a:off x="2496" y="297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65" name="Rectangle 33"/>
              <p:cNvSpPr>
                <a:spLocks noChangeArrowheads="1"/>
              </p:cNvSpPr>
              <p:nvPr/>
            </p:nvSpPr>
            <p:spPr bwMode="auto">
              <a:xfrm rot="5400000">
                <a:off x="2496" y="31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66" name="Rectangle 34"/>
              <p:cNvSpPr>
                <a:spLocks noChangeArrowheads="1"/>
              </p:cNvSpPr>
              <p:nvPr/>
            </p:nvSpPr>
            <p:spPr bwMode="auto">
              <a:xfrm rot="5400000">
                <a:off x="1632" y="26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67" name="Rectangle 35"/>
              <p:cNvSpPr>
                <a:spLocks noChangeArrowheads="1"/>
              </p:cNvSpPr>
              <p:nvPr/>
            </p:nvSpPr>
            <p:spPr bwMode="auto">
              <a:xfrm rot="5400000">
                <a:off x="1776" y="26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68" name="Rectangle 36"/>
              <p:cNvSpPr>
                <a:spLocks noChangeArrowheads="1"/>
              </p:cNvSpPr>
              <p:nvPr/>
            </p:nvSpPr>
            <p:spPr bwMode="auto">
              <a:xfrm rot="5400000">
                <a:off x="1488" y="26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69" name="Rectangle 37"/>
              <p:cNvSpPr>
                <a:spLocks noChangeArrowheads="1"/>
              </p:cNvSpPr>
              <p:nvPr/>
            </p:nvSpPr>
            <p:spPr bwMode="auto">
              <a:xfrm rot="5400000">
                <a:off x="1488" y="24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70" name="Rectangle 38"/>
              <p:cNvSpPr>
                <a:spLocks noChangeArrowheads="1"/>
              </p:cNvSpPr>
              <p:nvPr/>
            </p:nvSpPr>
            <p:spPr bwMode="auto">
              <a:xfrm rot="5400000">
                <a:off x="1632" y="24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71" name="Rectangle 39"/>
              <p:cNvSpPr>
                <a:spLocks noChangeArrowheads="1"/>
              </p:cNvSpPr>
              <p:nvPr/>
            </p:nvSpPr>
            <p:spPr bwMode="auto">
              <a:xfrm rot="5400000">
                <a:off x="1776" y="24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72" name="Rectangle 40"/>
              <p:cNvSpPr>
                <a:spLocks noChangeArrowheads="1"/>
              </p:cNvSpPr>
              <p:nvPr/>
            </p:nvSpPr>
            <p:spPr bwMode="auto">
              <a:xfrm rot="5400000">
                <a:off x="1776" y="22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73" name="Rectangle 41"/>
              <p:cNvSpPr>
                <a:spLocks noChangeArrowheads="1"/>
              </p:cNvSpPr>
              <p:nvPr/>
            </p:nvSpPr>
            <p:spPr bwMode="auto">
              <a:xfrm rot="5400000">
                <a:off x="1632" y="22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74" name="Rectangle 42"/>
              <p:cNvSpPr>
                <a:spLocks noChangeArrowheads="1"/>
              </p:cNvSpPr>
              <p:nvPr/>
            </p:nvSpPr>
            <p:spPr bwMode="auto">
              <a:xfrm rot="5400000">
                <a:off x="1488" y="22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75" name="Rectangle 43"/>
              <p:cNvSpPr>
                <a:spLocks noChangeArrowheads="1"/>
              </p:cNvSpPr>
              <p:nvPr/>
            </p:nvSpPr>
            <p:spPr bwMode="auto">
              <a:xfrm rot="5400000">
                <a:off x="1488" y="20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76" name="Rectangle 44"/>
              <p:cNvSpPr>
                <a:spLocks noChangeArrowheads="1"/>
              </p:cNvSpPr>
              <p:nvPr/>
            </p:nvSpPr>
            <p:spPr bwMode="auto">
              <a:xfrm rot="5400000">
                <a:off x="1632" y="2064"/>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77" name="Rectangle 45"/>
              <p:cNvSpPr>
                <a:spLocks noChangeArrowheads="1"/>
              </p:cNvSpPr>
              <p:nvPr/>
            </p:nvSpPr>
            <p:spPr bwMode="auto">
              <a:xfrm rot="5400000">
                <a:off x="1776" y="2064"/>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278" name="Rectangle 46"/>
              <p:cNvSpPr>
                <a:spLocks noChangeArrowheads="1"/>
              </p:cNvSpPr>
              <p:nvPr/>
            </p:nvSpPr>
            <p:spPr bwMode="auto">
              <a:xfrm rot="5400000">
                <a:off x="1488" y="33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79" name="Rectangle 47"/>
              <p:cNvSpPr>
                <a:spLocks noChangeArrowheads="1"/>
              </p:cNvSpPr>
              <p:nvPr/>
            </p:nvSpPr>
            <p:spPr bwMode="auto">
              <a:xfrm rot="5400000">
                <a:off x="1632" y="331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0" name="Rectangle 48"/>
              <p:cNvSpPr>
                <a:spLocks noChangeArrowheads="1"/>
              </p:cNvSpPr>
              <p:nvPr/>
            </p:nvSpPr>
            <p:spPr bwMode="auto">
              <a:xfrm rot="5400000">
                <a:off x="1776" y="331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1" name="Rectangle 49"/>
              <p:cNvSpPr>
                <a:spLocks noChangeArrowheads="1"/>
              </p:cNvSpPr>
              <p:nvPr/>
            </p:nvSpPr>
            <p:spPr bwMode="auto">
              <a:xfrm rot="5400000">
                <a:off x="1488" y="35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2" name="Rectangle 50"/>
              <p:cNvSpPr>
                <a:spLocks noChangeArrowheads="1"/>
              </p:cNvSpPr>
              <p:nvPr/>
            </p:nvSpPr>
            <p:spPr bwMode="auto">
              <a:xfrm rot="5400000" flipH="1">
                <a:off x="1632" y="35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3" name="Rectangle 51"/>
              <p:cNvSpPr>
                <a:spLocks noChangeArrowheads="1"/>
              </p:cNvSpPr>
              <p:nvPr/>
            </p:nvSpPr>
            <p:spPr bwMode="auto">
              <a:xfrm rot="5400000">
                <a:off x="1776" y="35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4" name="Rectangle 52"/>
              <p:cNvSpPr>
                <a:spLocks noChangeArrowheads="1"/>
              </p:cNvSpPr>
              <p:nvPr/>
            </p:nvSpPr>
            <p:spPr bwMode="auto">
              <a:xfrm rot="5400000">
                <a:off x="1488" y="368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5" name="Rectangle 53"/>
              <p:cNvSpPr>
                <a:spLocks noChangeArrowheads="1"/>
              </p:cNvSpPr>
              <p:nvPr/>
            </p:nvSpPr>
            <p:spPr bwMode="auto">
              <a:xfrm rot="5400000">
                <a:off x="1632" y="369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6" name="Rectangle 54"/>
              <p:cNvSpPr>
                <a:spLocks noChangeArrowheads="1"/>
              </p:cNvSpPr>
              <p:nvPr/>
            </p:nvSpPr>
            <p:spPr bwMode="auto">
              <a:xfrm rot="5400000">
                <a:off x="1776" y="369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7" name="Rectangle 55"/>
              <p:cNvSpPr>
                <a:spLocks noChangeArrowheads="1"/>
              </p:cNvSpPr>
              <p:nvPr/>
            </p:nvSpPr>
            <p:spPr bwMode="auto">
              <a:xfrm rot="5400000">
                <a:off x="1488" y="387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8" name="Rectangle 56"/>
              <p:cNvSpPr>
                <a:spLocks noChangeArrowheads="1"/>
              </p:cNvSpPr>
              <p:nvPr/>
            </p:nvSpPr>
            <p:spPr bwMode="auto">
              <a:xfrm rot="5400000">
                <a:off x="1632" y="387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89" name="Rectangle 57"/>
              <p:cNvSpPr>
                <a:spLocks noChangeArrowheads="1"/>
              </p:cNvSpPr>
              <p:nvPr/>
            </p:nvSpPr>
            <p:spPr bwMode="auto">
              <a:xfrm rot="5400000">
                <a:off x="1776" y="387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0" name="Rectangle 58"/>
              <p:cNvSpPr>
                <a:spLocks noChangeArrowheads="1"/>
              </p:cNvSpPr>
              <p:nvPr/>
            </p:nvSpPr>
            <p:spPr bwMode="auto">
              <a:xfrm rot="5400000">
                <a:off x="1248" y="26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1" name="Rectangle 59"/>
              <p:cNvSpPr>
                <a:spLocks noChangeArrowheads="1"/>
              </p:cNvSpPr>
              <p:nvPr/>
            </p:nvSpPr>
            <p:spPr bwMode="auto">
              <a:xfrm rot="5400000">
                <a:off x="1248" y="24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2" name="Rectangle 60"/>
              <p:cNvSpPr>
                <a:spLocks noChangeArrowheads="1"/>
              </p:cNvSpPr>
              <p:nvPr/>
            </p:nvSpPr>
            <p:spPr bwMode="auto">
              <a:xfrm rot="5400000">
                <a:off x="1248" y="22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3" name="Rectangle 61"/>
              <p:cNvSpPr>
                <a:spLocks noChangeArrowheads="1"/>
              </p:cNvSpPr>
              <p:nvPr/>
            </p:nvSpPr>
            <p:spPr bwMode="auto">
              <a:xfrm rot="5400000">
                <a:off x="1008" y="26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4" name="Rectangle 62"/>
              <p:cNvSpPr>
                <a:spLocks noChangeArrowheads="1"/>
              </p:cNvSpPr>
              <p:nvPr/>
            </p:nvSpPr>
            <p:spPr bwMode="auto">
              <a:xfrm rot="5400000">
                <a:off x="1008" y="22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5" name="Rectangle 63"/>
              <p:cNvSpPr>
                <a:spLocks noChangeArrowheads="1"/>
              </p:cNvSpPr>
              <p:nvPr/>
            </p:nvSpPr>
            <p:spPr bwMode="auto">
              <a:xfrm rot="5400000">
                <a:off x="1008" y="24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6" name="Rectangle 64"/>
              <p:cNvSpPr>
                <a:spLocks noChangeArrowheads="1"/>
              </p:cNvSpPr>
              <p:nvPr/>
            </p:nvSpPr>
            <p:spPr bwMode="auto">
              <a:xfrm rot="5400000">
                <a:off x="768" y="22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7" name="Rectangle 65"/>
              <p:cNvSpPr>
                <a:spLocks noChangeArrowheads="1"/>
              </p:cNvSpPr>
              <p:nvPr/>
            </p:nvSpPr>
            <p:spPr bwMode="auto">
              <a:xfrm rot="5400000">
                <a:off x="768" y="24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8" name="Rectangle 66"/>
              <p:cNvSpPr>
                <a:spLocks noChangeArrowheads="1"/>
              </p:cNvSpPr>
              <p:nvPr/>
            </p:nvSpPr>
            <p:spPr bwMode="auto">
              <a:xfrm rot="5400000">
                <a:off x="768" y="26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299" name="Rectangle 67"/>
              <p:cNvSpPr>
                <a:spLocks noChangeArrowheads="1"/>
              </p:cNvSpPr>
              <p:nvPr/>
            </p:nvSpPr>
            <p:spPr bwMode="auto">
              <a:xfrm rot="5400000">
                <a:off x="1254" y="36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0" name="Rectangle 68"/>
              <p:cNvSpPr>
                <a:spLocks noChangeArrowheads="1"/>
              </p:cNvSpPr>
              <p:nvPr/>
            </p:nvSpPr>
            <p:spPr bwMode="auto">
              <a:xfrm rot="5400000">
                <a:off x="1254" y="349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1" name="Rectangle 69"/>
              <p:cNvSpPr>
                <a:spLocks noChangeArrowheads="1"/>
              </p:cNvSpPr>
              <p:nvPr/>
            </p:nvSpPr>
            <p:spPr bwMode="auto">
              <a:xfrm rot="5400000">
                <a:off x="1254" y="33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2" name="Rectangle 70"/>
              <p:cNvSpPr>
                <a:spLocks noChangeArrowheads="1"/>
              </p:cNvSpPr>
              <p:nvPr/>
            </p:nvSpPr>
            <p:spPr bwMode="auto">
              <a:xfrm rot="5400000">
                <a:off x="1014" y="367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3" name="Rectangle 71"/>
              <p:cNvSpPr>
                <a:spLocks noChangeArrowheads="1"/>
              </p:cNvSpPr>
              <p:nvPr/>
            </p:nvSpPr>
            <p:spPr bwMode="auto">
              <a:xfrm rot="5400000">
                <a:off x="1014" y="33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4" name="Rectangle 72"/>
              <p:cNvSpPr>
                <a:spLocks noChangeArrowheads="1"/>
              </p:cNvSpPr>
              <p:nvPr/>
            </p:nvSpPr>
            <p:spPr bwMode="auto">
              <a:xfrm rot="5400000">
                <a:off x="1014" y="348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5" name="Rectangle 73"/>
              <p:cNvSpPr>
                <a:spLocks noChangeArrowheads="1"/>
              </p:cNvSpPr>
              <p:nvPr/>
            </p:nvSpPr>
            <p:spPr bwMode="auto">
              <a:xfrm rot="5400000">
                <a:off x="774" y="33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6" name="Rectangle 74"/>
              <p:cNvSpPr>
                <a:spLocks noChangeArrowheads="1"/>
              </p:cNvSpPr>
              <p:nvPr/>
            </p:nvSpPr>
            <p:spPr bwMode="auto">
              <a:xfrm rot="5400000">
                <a:off x="774" y="348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7" name="Rectangle 75"/>
              <p:cNvSpPr>
                <a:spLocks noChangeArrowheads="1"/>
              </p:cNvSpPr>
              <p:nvPr/>
            </p:nvSpPr>
            <p:spPr bwMode="auto">
              <a:xfrm rot="5400000">
                <a:off x="774" y="367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8" name="Rectangle 76"/>
              <p:cNvSpPr>
                <a:spLocks noChangeArrowheads="1"/>
              </p:cNvSpPr>
              <p:nvPr/>
            </p:nvSpPr>
            <p:spPr bwMode="auto">
              <a:xfrm rot="5400000">
                <a:off x="2502" y="36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09" name="Rectangle 77"/>
              <p:cNvSpPr>
                <a:spLocks noChangeArrowheads="1"/>
              </p:cNvSpPr>
              <p:nvPr/>
            </p:nvSpPr>
            <p:spPr bwMode="auto">
              <a:xfrm rot="5400000">
                <a:off x="2502" y="349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0" name="Rectangle 78"/>
              <p:cNvSpPr>
                <a:spLocks noChangeArrowheads="1"/>
              </p:cNvSpPr>
              <p:nvPr/>
            </p:nvSpPr>
            <p:spPr bwMode="auto">
              <a:xfrm rot="5400000">
                <a:off x="2502" y="33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1" name="Rectangle 79"/>
              <p:cNvSpPr>
                <a:spLocks noChangeArrowheads="1"/>
              </p:cNvSpPr>
              <p:nvPr/>
            </p:nvSpPr>
            <p:spPr bwMode="auto">
              <a:xfrm rot="5400000">
                <a:off x="2262" y="367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2" name="Rectangle 80"/>
              <p:cNvSpPr>
                <a:spLocks noChangeArrowheads="1"/>
              </p:cNvSpPr>
              <p:nvPr/>
            </p:nvSpPr>
            <p:spPr bwMode="auto">
              <a:xfrm rot="5400000">
                <a:off x="2262" y="33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3" name="Rectangle 81"/>
              <p:cNvSpPr>
                <a:spLocks noChangeArrowheads="1"/>
              </p:cNvSpPr>
              <p:nvPr/>
            </p:nvSpPr>
            <p:spPr bwMode="auto">
              <a:xfrm rot="5400000">
                <a:off x="2262" y="348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4" name="Rectangle 82"/>
              <p:cNvSpPr>
                <a:spLocks noChangeArrowheads="1"/>
              </p:cNvSpPr>
              <p:nvPr/>
            </p:nvSpPr>
            <p:spPr bwMode="auto">
              <a:xfrm rot="5400000">
                <a:off x="2022" y="33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5" name="Rectangle 83"/>
              <p:cNvSpPr>
                <a:spLocks noChangeArrowheads="1"/>
              </p:cNvSpPr>
              <p:nvPr/>
            </p:nvSpPr>
            <p:spPr bwMode="auto">
              <a:xfrm rot="5400000">
                <a:off x="2022" y="348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6" name="Rectangle 84"/>
              <p:cNvSpPr>
                <a:spLocks noChangeArrowheads="1"/>
              </p:cNvSpPr>
              <p:nvPr/>
            </p:nvSpPr>
            <p:spPr bwMode="auto">
              <a:xfrm rot="5400000">
                <a:off x="2022" y="367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7" name="Rectangle 85"/>
              <p:cNvSpPr>
                <a:spLocks noChangeArrowheads="1"/>
              </p:cNvSpPr>
              <p:nvPr/>
            </p:nvSpPr>
            <p:spPr bwMode="auto">
              <a:xfrm rot="5400000">
                <a:off x="2502" y="263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8" name="Rectangle 86"/>
              <p:cNvSpPr>
                <a:spLocks noChangeArrowheads="1"/>
              </p:cNvSpPr>
              <p:nvPr/>
            </p:nvSpPr>
            <p:spPr bwMode="auto">
              <a:xfrm rot="5400000">
                <a:off x="2502" y="244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19" name="Rectangle 87"/>
              <p:cNvSpPr>
                <a:spLocks noChangeArrowheads="1"/>
              </p:cNvSpPr>
              <p:nvPr/>
            </p:nvSpPr>
            <p:spPr bwMode="auto">
              <a:xfrm rot="5400000">
                <a:off x="2502" y="225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20" name="Rectangle 88"/>
              <p:cNvSpPr>
                <a:spLocks noChangeArrowheads="1"/>
              </p:cNvSpPr>
              <p:nvPr/>
            </p:nvSpPr>
            <p:spPr bwMode="auto">
              <a:xfrm rot="5400000">
                <a:off x="2262" y="262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21" name="Rectangle 89"/>
              <p:cNvSpPr>
                <a:spLocks noChangeArrowheads="1"/>
              </p:cNvSpPr>
              <p:nvPr/>
            </p:nvSpPr>
            <p:spPr bwMode="auto">
              <a:xfrm rot="5400000">
                <a:off x="2262" y="225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22" name="Rectangle 90"/>
              <p:cNvSpPr>
                <a:spLocks noChangeArrowheads="1"/>
              </p:cNvSpPr>
              <p:nvPr/>
            </p:nvSpPr>
            <p:spPr bwMode="auto">
              <a:xfrm rot="5400000">
                <a:off x="2262" y="243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23" name="Rectangle 91"/>
              <p:cNvSpPr>
                <a:spLocks noChangeArrowheads="1"/>
              </p:cNvSpPr>
              <p:nvPr/>
            </p:nvSpPr>
            <p:spPr bwMode="auto">
              <a:xfrm rot="5400000">
                <a:off x="2022" y="225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24" name="Rectangle 92"/>
              <p:cNvSpPr>
                <a:spLocks noChangeArrowheads="1"/>
              </p:cNvSpPr>
              <p:nvPr/>
            </p:nvSpPr>
            <p:spPr bwMode="auto">
              <a:xfrm rot="5400000">
                <a:off x="2022" y="243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25" name="Rectangle 93"/>
              <p:cNvSpPr>
                <a:spLocks noChangeArrowheads="1"/>
              </p:cNvSpPr>
              <p:nvPr/>
            </p:nvSpPr>
            <p:spPr bwMode="auto">
              <a:xfrm rot="5400000">
                <a:off x="2022" y="262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26" name="Rectangle 94"/>
              <p:cNvSpPr>
                <a:spLocks noChangeArrowheads="1"/>
              </p:cNvSpPr>
              <p:nvPr/>
            </p:nvSpPr>
            <p:spPr bwMode="auto">
              <a:xfrm rot="16200000">
                <a:off x="1248" y="1488"/>
                <a:ext cx="864" cy="2016"/>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3327" name="Rectangle 95"/>
              <p:cNvSpPr>
                <a:spLocks noChangeArrowheads="1"/>
              </p:cNvSpPr>
              <p:nvPr/>
            </p:nvSpPr>
            <p:spPr bwMode="auto">
              <a:xfrm rot="16200000">
                <a:off x="1248" y="2544"/>
                <a:ext cx="864" cy="2016"/>
              </a:xfrm>
              <a:prstGeom prst="rect">
                <a:avLst/>
              </a:prstGeom>
              <a:solidFill>
                <a:schemeClr val="bg2"/>
              </a:solidFill>
              <a:ln w="9525">
                <a:solidFill>
                  <a:schemeClr val="bg2"/>
                </a:solidFill>
                <a:miter lim="800000"/>
                <a:headEnd/>
                <a:tailEnd/>
              </a:ln>
            </p:spPr>
            <p:txBody>
              <a:bodyPr wrap="none" anchor="ctr"/>
              <a:lstStyle/>
              <a:p>
                <a:endParaRPr lang="zh-CN" altLang="en-US"/>
              </a:p>
            </p:txBody>
          </p:sp>
        </p:grpSp>
        <p:sp>
          <p:nvSpPr>
            <p:cNvPr id="223328" name="Text Box 96"/>
            <p:cNvSpPr txBox="1">
              <a:spLocks noChangeArrowheads="1"/>
            </p:cNvSpPr>
            <p:nvPr/>
          </p:nvSpPr>
          <p:spPr bwMode="auto">
            <a:xfrm>
              <a:off x="109" y="2496"/>
              <a:ext cx="371" cy="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a:spcBef>
                  <a:spcPct val="50000"/>
                </a:spcBef>
              </a:pPr>
              <a:r>
                <a:rPr kumimoji="1" lang="zh-CN" altLang="en-US" sz="2000" b="1">
                  <a:solidFill>
                    <a:srgbClr val="800000"/>
                  </a:solidFill>
                  <a:latin typeface="Times New Roman" panose="02020603050405020304" pitchFamily="18" charset="0"/>
                </a:rPr>
                <a:t>一行频谱通过</a:t>
              </a:r>
            </a:p>
          </p:txBody>
        </p:sp>
      </p:grpSp>
      <p:grpSp>
        <p:nvGrpSpPr>
          <p:cNvPr id="223329" name="Group 97"/>
          <p:cNvGrpSpPr>
            <a:grpSpLocks/>
          </p:cNvGrpSpPr>
          <p:nvPr/>
        </p:nvGrpSpPr>
        <p:grpSpPr bwMode="auto">
          <a:xfrm>
            <a:off x="2163482" y="1447801"/>
            <a:ext cx="3399118" cy="2371725"/>
            <a:chOff x="88" y="48"/>
            <a:chExt cx="2696" cy="1968"/>
          </a:xfrm>
        </p:grpSpPr>
        <p:grpSp>
          <p:nvGrpSpPr>
            <p:cNvPr id="223330" name="Group 98"/>
            <p:cNvGrpSpPr>
              <a:grpSpLocks/>
            </p:cNvGrpSpPr>
            <p:nvPr/>
          </p:nvGrpSpPr>
          <p:grpSpPr bwMode="auto">
            <a:xfrm>
              <a:off x="624" y="48"/>
              <a:ext cx="2160" cy="1872"/>
              <a:chOff x="624" y="48"/>
              <a:chExt cx="2160" cy="1872"/>
            </a:xfrm>
          </p:grpSpPr>
          <p:sp>
            <p:nvSpPr>
              <p:cNvPr id="223331" name="Rectangle 99"/>
              <p:cNvSpPr>
                <a:spLocks noChangeArrowheads="1"/>
              </p:cNvSpPr>
              <p:nvPr/>
            </p:nvSpPr>
            <p:spPr bwMode="auto">
              <a:xfrm>
                <a:off x="768" y="48"/>
                <a:ext cx="2016" cy="1872"/>
              </a:xfrm>
              <a:prstGeom prst="rect">
                <a:avLst/>
              </a:prstGeom>
              <a:solidFill>
                <a:schemeClr val="bg2"/>
              </a:solidFill>
              <a:ln w="9525">
                <a:solidFill>
                  <a:schemeClr val="tx1"/>
                </a:solidFill>
                <a:miter lim="800000"/>
                <a:headEnd/>
                <a:tailEnd/>
              </a:ln>
            </p:spPr>
            <p:txBody>
              <a:bodyPr wrap="none" anchor="ctr"/>
              <a:lstStyle/>
              <a:p>
                <a:endParaRPr lang="zh-CN" altLang="en-US"/>
              </a:p>
            </p:txBody>
          </p:sp>
          <p:sp>
            <p:nvSpPr>
              <p:cNvPr id="223332" name="Rectangle 100"/>
              <p:cNvSpPr>
                <a:spLocks noChangeArrowheads="1"/>
              </p:cNvSpPr>
              <p:nvPr/>
            </p:nvSpPr>
            <p:spPr bwMode="auto">
              <a:xfrm>
                <a:off x="1536" y="81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33" name="Rectangle 101"/>
              <p:cNvSpPr>
                <a:spLocks noChangeArrowheads="1"/>
              </p:cNvSpPr>
              <p:nvPr/>
            </p:nvSpPr>
            <p:spPr bwMode="auto">
              <a:xfrm rot="5400000">
                <a:off x="1680" y="81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34" name="Rectangle 102"/>
              <p:cNvSpPr>
                <a:spLocks noChangeArrowheads="1"/>
              </p:cNvSpPr>
              <p:nvPr/>
            </p:nvSpPr>
            <p:spPr bwMode="auto">
              <a:xfrm rot="5400000">
                <a:off x="1824" y="81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35" name="Rectangle 103"/>
              <p:cNvSpPr>
                <a:spLocks noChangeArrowheads="1"/>
              </p:cNvSpPr>
              <p:nvPr/>
            </p:nvSpPr>
            <p:spPr bwMode="auto">
              <a:xfrm rot="5400000">
                <a:off x="1824" y="960"/>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36" name="Rectangle 104"/>
              <p:cNvSpPr>
                <a:spLocks noChangeArrowheads="1"/>
              </p:cNvSpPr>
              <p:nvPr/>
            </p:nvSpPr>
            <p:spPr bwMode="auto">
              <a:xfrm rot="5400000">
                <a:off x="1680" y="960"/>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37" name="Rectangle 105"/>
              <p:cNvSpPr>
                <a:spLocks noChangeArrowheads="1"/>
              </p:cNvSpPr>
              <p:nvPr/>
            </p:nvSpPr>
            <p:spPr bwMode="auto">
              <a:xfrm>
                <a:off x="1536" y="960"/>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38" name="Rectangle 106"/>
              <p:cNvSpPr>
                <a:spLocks noChangeArrowheads="1"/>
              </p:cNvSpPr>
              <p:nvPr/>
            </p:nvSpPr>
            <p:spPr bwMode="auto">
              <a:xfrm>
                <a:off x="1536" y="1104"/>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39" name="Rectangle 107"/>
              <p:cNvSpPr>
                <a:spLocks noChangeArrowheads="1"/>
              </p:cNvSpPr>
              <p:nvPr/>
            </p:nvSpPr>
            <p:spPr bwMode="auto">
              <a:xfrm rot="5400000">
                <a:off x="1680" y="1104"/>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40" name="Rectangle 108"/>
              <p:cNvSpPr>
                <a:spLocks noChangeArrowheads="1"/>
              </p:cNvSpPr>
              <p:nvPr/>
            </p:nvSpPr>
            <p:spPr bwMode="auto">
              <a:xfrm rot="5400000">
                <a:off x="1824" y="1104"/>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41" name="Rectangle 109"/>
              <p:cNvSpPr>
                <a:spLocks noChangeArrowheads="1"/>
              </p:cNvSpPr>
              <p:nvPr/>
            </p:nvSpPr>
            <p:spPr bwMode="auto">
              <a:xfrm rot="5400000">
                <a:off x="2064" y="11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42" name="Rectangle 110"/>
              <p:cNvSpPr>
                <a:spLocks noChangeArrowheads="1"/>
              </p:cNvSpPr>
              <p:nvPr/>
            </p:nvSpPr>
            <p:spPr bwMode="auto">
              <a:xfrm rot="5400000">
                <a:off x="2064" y="96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43" name="Rectangle 111"/>
              <p:cNvSpPr>
                <a:spLocks noChangeArrowheads="1"/>
              </p:cNvSpPr>
              <p:nvPr/>
            </p:nvSpPr>
            <p:spPr bwMode="auto">
              <a:xfrm rot="5400000">
                <a:off x="2064" y="81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44" name="Rectangle 112"/>
              <p:cNvSpPr>
                <a:spLocks noChangeArrowheads="1"/>
              </p:cNvSpPr>
              <p:nvPr/>
            </p:nvSpPr>
            <p:spPr bwMode="auto">
              <a:xfrm rot="5400000">
                <a:off x="1296" y="81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45" name="Rectangle 113"/>
              <p:cNvSpPr>
                <a:spLocks noChangeArrowheads="1"/>
              </p:cNvSpPr>
              <p:nvPr/>
            </p:nvSpPr>
            <p:spPr bwMode="auto">
              <a:xfrm rot="5400000">
                <a:off x="1296" y="96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46" name="Rectangle 114"/>
              <p:cNvSpPr>
                <a:spLocks noChangeArrowheads="1"/>
              </p:cNvSpPr>
              <p:nvPr/>
            </p:nvSpPr>
            <p:spPr bwMode="auto">
              <a:xfrm rot="5400000">
                <a:off x="1296" y="11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47" name="Rectangle 115"/>
              <p:cNvSpPr>
                <a:spLocks noChangeArrowheads="1"/>
              </p:cNvSpPr>
              <p:nvPr/>
            </p:nvSpPr>
            <p:spPr bwMode="auto">
              <a:xfrm rot="5400000">
                <a:off x="1056" y="81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48" name="Rectangle 116"/>
              <p:cNvSpPr>
                <a:spLocks noChangeArrowheads="1"/>
              </p:cNvSpPr>
              <p:nvPr/>
            </p:nvSpPr>
            <p:spPr bwMode="auto">
              <a:xfrm rot="5400000">
                <a:off x="1056" y="96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49" name="Rectangle 117"/>
              <p:cNvSpPr>
                <a:spLocks noChangeArrowheads="1"/>
              </p:cNvSpPr>
              <p:nvPr/>
            </p:nvSpPr>
            <p:spPr bwMode="auto">
              <a:xfrm rot="5400000">
                <a:off x="1056" y="11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0" name="Rectangle 118"/>
              <p:cNvSpPr>
                <a:spLocks noChangeArrowheads="1"/>
              </p:cNvSpPr>
              <p:nvPr/>
            </p:nvSpPr>
            <p:spPr bwMode="auto">
              <a:xfrm rot="5400000">
                <a:off x="816" y="11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1" name="Rectangle 119"/>
              <p:cNvSpPr>
                <a:spLocks noChangeArrowheads="1"/>
              </p:cNvSpPr>
              <p:nvPr/>
            </p:nvSpPr>
            <p:spPr bwMode="auto">
              <a:xfrm rot="5400000">
                <a:off x="816" y="81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2" name="Rectangle 120"/>
              <p:cNvSpPr>
                <a:spLocks noChangeArrowheads="1"/>
              </p:cNvSpPr>
              <p:nvPr/>
            </p:nvSpPr>
            <p:spPr bwMode="auto">
              <a:xfrm rot="5400000">
                <a:off x="816" y="96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3" name="Rectangle 121"/>
              <p:cNvSpPr>
                <a:spLocks noChangeArrowheads="1"/>
              </p:cNvSpPr>
              <p:nvPr/>
            </p:nvSpPr>
            <p:spPr bwMode="auto">
              <a:xfrm rot="5400000">
                <a:off x="2304" y="81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4" name="Rectangle 122"/>
              <p:cNvSpPr>
                <a:spLocks noChangeArrowheads="1"/>
              </p:cNvSpPr>
              <p:nvPr/>
            </p:nvSpPr>
            <p:spPr bwMode="auto">
              <a:xfrm rot="5400000">
                <a:off x="2304" y="96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5" name="Rectangle 123"/>
              <p:cNvSpPr>
                <a:spLocks noChangeArrowheads="1"/>
              </p:cNvSpPr>
              <p:nvPr/>
            </p:nvSpPr>
            <p:spPr bwMode="auto">
              <a:xfrm rot="5400000">
                <a:off x="2304" y="11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6" name="Rectangle 124"/>
              <p:cNvSpPr>
                <a:spLocks noChangeArrowheads="1"/>
              </p:cNvSpPr>
              <p:nvPr/>
            </p:nvSpPr>
            <p:spPr bwMode="auto">
              <a:xfrm rot="5400000">
                <a:off x="2544" y="81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7" name="Rectangle 125"/>
              <p:cNvSpPr>
                <a:spLocks noChangeArrowheads="1"/>
              </p:cNvSpPr>
              <p:nvPr/>
            </p:nvSpPr>
            <p:spPr bwMode="auto">
              <a:xfrm rot="5400000">
                <a:off x="2544" y="96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8" name="Rectangle 126"/>
              <p:cNvSpPr>
                <a:spLocks noChangeArrowheads="1"/>
              </p:cNvSpPr>
              <p:nvPr/>
            </p:nvSpPr>
            <p:spPr bwMode="auto">
              <a:xfrm rot="5400000">
                <a:off x="2544" y="110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59" name="Rectangle 127"/>
              <p:cNvSpPr>
                <a:spLocks noChangeArrowheads="1"/>
              </p:cNvSpPr>
              <p:nvPr/>
            </p:nvSpPr>
            <p:spPr bwMode="auto">
              <a:xfrm rot="5400000">
                <a:off x="1680" y="624"/>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60" name="Rectangle 128"/>
              <p:cNvSpPr>
                <a:spLocks noChangeArrowheads="1"/>
              </p:cNvSpPr>
              <p:nvPr/>
            </p:nvSpPr>
            <p:spPr bwMode="auto">
              <a:xfrm rot="5400000">
                <a:off x="1824" y="624"/>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61" name="Rectangle 129"/>
              <p:cNvSpPr>
                <a:spLocks noChangeArrowheads="1"/>
              </p:cNvSpPr>
              <p:nvPr/>
            </p:nvSpPr>
            <p:spPr bwMode="auto">
              <a:xfrm rot="5400000">
                <a:off x="1536" y="62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62" name="Rectangle 130"/>
              <p:cNvSpPr>
                <a:spLocks noChangeArrowheads="1"/>
              </p:cNvSpPr>
              <p:nvPr/>
            </p:nvSpPr>
            <p:spPr bwMode="auto">
              <a:xfrm rot="5400000">
                <a:off x="1536" y="43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63" name="Rectangle 131"/>
              <p:cNvSpPr>
                <a:spLocks noChangeArrowheads="1"/>
              </p:cNvSpPr>
              <p:nvPr/>
            </p:nvSpPr>
            <p:spPr bwMode="auto">
              <a:xfrm rot="5400000">
                <a:off x="1680" y="4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64" name="Rectangle 132"/>
              <p:cNvSpPr>
                <a:spLocks noChangeArrowheads="1"/>
              </p:cNvSpPr>
              <p:nvPr/>
            </p:nvSpPr>
            <p:spPr bwMode="auto">
              <a:xfrm rot="5400000">
                <a:off x="1824" y="432"/>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65" name="Rectangle 133"/>
              <p:cNvSpPr>
                <a:spLocks noChangeArrowheads="1"/>
              </p:cNvSpPr>
              <p:nvPr/>
            </p:nvSpPr>
            <p:spPr bwMode="auto">
              <a:xfrm rot="5400000">
                <a:off x="1824" y="240"/>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66" name="Rectangle 134"/>
              <p:cNvSpPr>
                <a:spLocks noChangeArrowheads="1"/>
              </p:cNvSpPr>
              <p:nvPr/>
            </p:nvSpPr>
            <p:spPr bwMode="auto">
              <a:xfrm rot="5400000">
                <a:off x="1680" y="240"/>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67" name="Rectangle 135"/>
              <p:cNvSpPr>
                <a:spLocks noChangeArrowheads="1"/>
              </p:cNvSpPr>
              <p:nvPr/>
            </p:nvSpPr>
            <p:spPr bwMode="auto">
              <a:xfrm rot="5400000">
                <a:off x="1536" y="2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68" name="Rectangle 136"/>
              <p:cNvSpPr>
                <a:spLocks noChangeArrowheads="1"/>
              </p:cNvSpPr>
              <p:nvPr/>
            </p:nvSpPr>
            <p:spPr bwMode="auto">
              <a:xfrm rot="5400000">
                <a:off x="1536" y="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69" name="Rectangle 137"/>
              <p:cNvSpPr>
                <a:spLocks noChangeArrowheads="1"/>
              </p:cNvSpPr>
              <p:nvPr/>
            </p:nvSpPr>
            <p:spPr bwMode="auto">
              <a:xfrm rot="5400000">
                <a:off x="1680" y="48"/>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70" name="Rectangle 138"/>
              <p:cNvSpPr>
                <a:spLocks noChangeArrowheads="1"/>
              </p:cNvSpPr>
              <p:nvPr/>
            </p:nvSpPr>
            <p:spPr bwMode="auto">
              <a:xfrm rot="5400000">
                <a:off x="1824" y="48"/>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71" name="Rectangle 139"/>
              <p:cNvSpPr>
                <a:spLocks noChangeArrowheads="1"/>
              </p:cNvSpPr>
              <p:nvPr/>
            </p:nvSpPr>
            <p:spPr bwMode="auto">
              <a:xfrm rot="5400000">
                <a:off x="1536" y="12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72" name="Rectangle 140"/>
              <p:cNvSpPr>
                <a:spLocks noChangeArrowheads="1"/>
              </p:cNvSpPr>
              <p:nvPr/>
            </p:nvSpPr>
            <p:spPr bwMode="auto">
              <a:xfrm rot="5400000">
                <a:off x="1680" y="129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73" name="Rectangle 141"/>
              <p:cNvSpPr>
                <a:spLocks noChangeArrowheads="1"/>
              </p:cNvSpPr>
              <p:nvPr/>
            </p:nvSpPr>
            <p:spPr bwMode="auto">
              <a:xfrm rot="5400000">
                <a:off x="1824" y="1296"/>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74" name="Rectangle 142"/>
              <p:cNvSpPr>
                <a:spLocks noChangeArrowheads="1"/>
              </p:cNvSpPr>
              <p:nvPr/>
            </p:nvSpPr>
            <p:spPr bwMode="auto">
              <a:xfrm rot="5400000">
                <a:off x="1536" y="148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75" name="Rectangle 143"/>
              <p:cNvSpPr>
                <a:spLocks noChangeArrowheads="1"/>
              </p:cNvSpPr>
              <p:nvPr/>
            </p:nvSpPr>
            <p:spPr bwMode="auto">
              <a:xfrm rot="5400000" flipH="1">
                <a:off x="1680" y="1488"/>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76" name="Rectangle 144"/>
              <p:cNvSpPr>
                <a:spLocks noChangeArrowheads="1"/>
              </p:cNvSpPr>
              <p:nvPr/>
            </p:nvSpPr>
            <p:spPr bwMode="auto">
              <a:xfrm rot="5400000">
                <a:off x="1824" y="1488"/>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77" name="Rectangle 145"/>
              <p:cNvSpPr>
                <a:spLocks noChangeArrowheads="1"/>
              </p:cNvSpPr>
              <p:nvPr/>
            </p:nvSpPr>
            <p:spPr bwMode="auto">
              <a:xfrm rot="5400000">
                <a:off x="1536" y="166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78" name="Rectangle 146"/>
              <p:cNvSpPr>
                <a:spLocks noChangeArrowheads="1"/>
              </p:cNvSpPr>
              <p:nvPr/>
            </p:nvSpPr>
            <p:spPr bwMode="auto">
              <a:xfrm rot="5400000">
                <a:off x="1680" y="1680"/>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79" name="Rectangle 147"/>
              <p:cNvSpPr>
                <a:spLocks noChangeArrowheads="1"/>
              </p:cNvSpPr>
              <p:nvPr/>
            </p:nvSpPr>
            <p:spPr bwMode="auto">
              <a:xfrm rot="5400000">
                <a:off x="1824" y="1680"/>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80" name="Rectangle 148"/>
              <p:cNvSpPr>
                <a:spLocks noChangeArrowheads="1"/>
              </p:cNvSpPr>
              <p:nvPr/>
            </p:nvSpPr>
            <p:spPr bwMode="auto">
              <a:xfrm rot="5400000">
                <a:off x="1536" y="186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81" name="Rectangle 149"/>
              <p:cNvSpPr>
                <a:spLocks noChangeArrowheads="1"/>
              </p:cNvSpPr>
              <p:nvPr/>
            </p:nvSpPr>
            <p:spPr bwMode="auto">
              <a:xfrm rot="5400000">
                <a:off x="1680" y="1860"/>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82" name="Rectangle 150"/>
              <p:cNvSpPr>
                <a:spLocks noChangeArrowheads="1"/>
              </p:cNvSpPr>
              <p:nvPr/>
            </p:nvSpPr>
            <p:spPr bwMode="auto">
              <a:xfrm rot="5400000">
                <a:off x="1824" y="1860"/>
                <a:ext cx="48" cy="60"/>
              </a:xfrm>
              <a:prstGeom prst="rect">
                <a:avLst/>
              </a:prstGeom>
              <a:solidFill>
                <a:srgbClr val="FF99CC">
                  <a:alpha val="50000"/>
                </a:srgbClr>
              </a:solidFill>
              <a:ln w="9525">
                <a:solidFill>
                  <a:srgbClr val="FF99CC"/>
                </a:solidFill>
                <a:miter lim="800000"/>
                <a:headEnd/>
                <a:tailEnd/>
              </a:ln>
            </p:spPr>
            <p:txBody>
              <a:bodyPr wrap="none" anchor="ctr"/>
              <a:lstStyle/>
              <a:p>
                <a:endParaRPr lang="zh-CN" altLang="en-US"/>
              </a:p>
            </p:txBody>
          </p:sp>
          <p:sp>
            <p:nvSpPr>
              <p:cNvPr id="223383" name="Rectangle 151"/>
              <p:cNvSpPr>
                <a:spLocks noChangeArrowheads="1"/>
              </p:cNvSpPr>
              <p:nvPr/>
            </p:nvSpPr>
            <p:spPr bwMode="auto">
              <a:xfrm rot="5400000">
                <a:off x="1296" y="62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84" name="Rectangle 152"/>
              <p:cNvSpPr>
                <a:spLocks noChangeArrowheads="1"/>
              </p:cNvSpPr>
              <p:nvPr/>
            </p:nvSpPr>
            <p:spPr bwMode="auto">
              <a:xfrm rot="5400000">
                <a:off x="1296" y="43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85" name="Rectangle 153"/>
              <p:cNvSpPr>
                <a:spLocks noChangeArrowheads="1"/>
              </p:cNvSpPr>
              <p:nvPr/>
            </p:nvSpPr>
            <p:spPr bwMode="auto">
              <a:xfrm rot="5400000">
                <a:off x="1296" y="2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86" name="Rectangle 154"/>
              <p:cNvSpPr>
                <a:spLocks noChangeArrowheads="1"/>
              </p:cNvSpPr>
              <p:nvPr/>
            </p:nvSpPr>
            <p:spPr bwMode="auto">
              <a:xfrm rot="5400000">
                <a:off x="1056" y="61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87" name="Rectangle 155"/>
              <p:cNvSpPr>
                <a:spLocks noChangeArrowheads="1"/>
              </p:cNvSpPr>
              <p:nvPr/>
            </p:nvSpPr>
            <p:spPr bwMode="auto">
              <a:xfrm rot="5400000">
                <a:off x="1056" y="2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88" name="Rectangle 156"/>
              <p:cNvSpPr>
                <a:spLocks noChangeArrowheads="1"/>
              </p:cNvSpPr>
              <p:nvPr/>
            </p:nvSpPr>
            <p:spPr bwMode="auto">
              <a:xfrm rot="5400000">
                <a:off x="1056" y="4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89" name="Rectangle 157"/>
              <p:cNvSpPr>
                <a:spLocks noChangeArrowheads="1"/>
              </p:cNvSpPr>
              <p:nvPr/>
            </p:nvSpPr>
            <p:spPr bwMode="auto">
              <a:xfrm rot="5400000">
                <a:off x="816" y="24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0" name="Rectangle 158"/>
              <p:cNvSpPr>
                <a:spLocks noChangeArrowheads="1"/>
              </p:cNvSpPr>
              <p:nvPr/>
            </p:nvSpPr>
            <p:spPr bwMode="auto">
              <a:xfrm rot="5400000">
                <a:off x="816" y="4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1" name="Rectangle 159"/>
              <p:cNvSpPr>
                <a:spLocks noChangeArrowheads="1"/>
              </p:cNvSpPr>
              <p:nvPr/>
            </p:nvSpPr>
            <p:spPr bwMode="auto">
              <a:xfrm rot="5400000">
                <a:off x="816" y="61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2" name="Rectangle 160"/>
              <p:cNvSpPr>
                <a:spLocks noChangeArrowheads="1"/>
              </p:cNvSpPr>
              <p:nvPr/>
            </p:nvSpPr>
            <p:spPr bwMode="auto">
              <a:xfrm rot="5400000">
                <a:off x="1302" y="167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3" name="Rectangle 161"/>
              <p:cNvSpPr>
                <a:spLocks noChangeArrowheads="1"/>
              </p:cNvSpPr>
              <p:nvPr/>
            </p:nvSpPr>
            <p:spPr bwMode="auto">
              <a:xfrm rot="5400000">
                <a:off x="1302" y="148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4" name="Rectangle 162"/>
              <p:cNvSpPr>
                <a:spLocks noChangeArrowheads="1"/>
              </p:cNvSpPr>
              <p:nvPr/>
            </p:nvSpPr>
            <p:spPr bwMode="auto">
              <a:xfrm rot="5400000">
                <a:off x="1302" y="12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5" name="Rectangle 163"/>
              <p:cNvSpPr>
                <a:spLocks noChangeArrowheads="1"/>
              </p:cNvSpPr>
              <p:nvPr/>
            </p:nvSpPr>
            <p:spPr bwMode="auto">
              <a:xfrm rot="5400000">
                <a:off x="1062" y="166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6" name="Rectangle 164"/>
              <p:cNvSpPr>
                <a:spLocks noChangeArrowheads="1"/>
              </p:cNvSpPr>
              <p:nvPr/>
            </p:nvSpPr>
            <p:spPr bwMode="auto">
              <a:xfrm rot="5400000">
                <a:off x="1062" y="12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7" name="Rectangle 165"/>
              <p:cNvSpPr>
                <a:spLocks noChangeArrowheads="1"/>
              </p:cNvSpPr>
              <p:nvPr/>
            </p:nvSpPr>
            <p:spPr bwMode="auto">
              <a:xfrm rot="5400000">
                <a:off x="1062" y="147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8" name="Rectangle 166"/>
              <p:cNvSpPr>
                <a:spLocks noChangeArrowheads="1"/>
              </p:cNvSpPr>
              <p:nvPr/>
            </p:nvSpPr>
            <p:spPr bwMode="auto">
              <a:xfrm rot="5400000">
                <a:off x="822" y="12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399" name="Rectangle 167"/>
              <p:cNvSpPr>
                <a:spLocks noChangeArrowheads="1"/>
              </p:cNvSpPr>
              <p:nvPr/>
            </p:nvSpPr>
            <p:spPr bwMode="auto">
              <a:xfrm rot="5400000">
                <a:off x="822" y="147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0" name="Rectangle 168"/>
              <p:cNvSpPr>
                <a:spLocks noChangeArrowheads="1"/>
              </p:cNvSpPr>
              <p:nvPr/>
            </p:nvSpPr>
            <p:spPr bwMode="auto">
              <a:xfrm rot="5400000">
                <a:off x="822" y="166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1" name="Rectangle 169"/>
              <p:cNvSpPr>
                <a:spLocks noChangeArrowheads="1"/>
              </p:cNvSpPr>
              <p:nvPr/>
            </p:nvSpPr>
            <p:spPr bwMode="auto">
              <a:xfrm rot="5400000">
                <a:off x="2550" y="167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2" name="Rectangle 170"/>
              <p:cNvSpPr>
                <a:spLocks noChangeArrowheads="1"/>
              </p:cNvSpPr>
              <p:nvPr/>
            </p:nvSpPr>
            <p:spPr bwMode="auto">
              <a:xfrm rot="5400000">
                <a:off x="2550" y="148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3" name="Rectangle 171"/>
              <p:cNvSpPr>
                <a:spLocks noChangeArrowheads="1"/>
              </p:cNvSpPr>
              <p:nvPr/>
            </p:nvSpPr>
            <p:spPr bwMode="auto">
              <a:xfrm rot="5400000">
                <a:off x="2550" y="12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4" name="Rectangle 172"/>
              <p:cNvSpPr>
                <a:spLocks noChangeArrowheads="1"/>
              </p:cNvSpPr>
              <p:nvPr/>
            </p:nvSpPr>
            <p:spPr bwMode="auto">
              <a:xfrm rot="5400000">
                <a:off x="2310" y="166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5" name="Rectangle 173"/>
              <p:cNvSpPr>
                <a:spLocks noChangeArrowheads="1"/>
              </p:cNvSpPr>
              <p:nvPr/>
            </p:nvSpPr>
            <p:spPr bwMode="auto">
              <a:xfrm rot="5400000">
                <a:off x="2310" y="12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6" name="Rectangle 174"/>
              <p:cNvSpPr>
                <a:spLocks noChangeArrowheads="1"/>
              </p:cNvSpPr>
              <p:nvPr/>
            </p:nvSpPr>
            <p:spPr bwMode="auto">
              <a:xfrm rot="5400000">
                <a:off x="2310" y="147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7" name="Rectangle 175"/>
              <p:cNvSpPr>
                <a:spLocks noChangeArrowheads="1"/>
              </p:cNvSpPr>
              <p:nvPr/>
            </p:nvSpPr>
            <p:spPr bwMode="auto">
              <a:xfrm rot="5400000">
                <a:off x="2070" y="129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8" name="Rectangle 176"/>
              <p:cNvSpPr>
                <a:spLocks noChangeArrowheads="1"/>
              </p:cNvSpPr>
              <p:nvPr/>
            </p:nvSpPr>
            <p:spPr bwMode="auto">
              <a:xfrm rot="5400000">
                <a:off x="2070" y="147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09" name="Rectangle 177"/>
              <p:cNvSpPr>
                <a:spLocks noChangeArrowheads="1"/>
              </p:cNvSpPr>
              <p:nvPr/>
            </p:nvSpPr>
            <p:spPr bwMode="auto">
              <a:xfrm rot="5400000">
                <a:off x="2070" y="166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0" name="Rectangle 178"/>
              <p:cNvSpPr>
                <a:spLocks noChangeArrowheads="1"/>
              </p:cNvSpPr>
              <p:nvPr/>
            </p:nvSpPr>
            <p:spPr bwMode="auto">
              <a:xfrm rot="5400000">
                <a:off x="2550" y="61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1" name="Rectangle 179"/>
              <p:cNvSpPr>
                <a:spLocks noChangeArrowheads="1"/>
              </p:cNvSpPr>
              <p:nvPr/>
            </p:nvSpPr>
            <p:spPr bwMode="auto">
              <a:xfrm rot="5400000">
                <a:off x="2550" y="42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2" name="Rectangle 180"/>
              <p:cNvSpPr>
                <a:spLocks noChangeArrowheads="1"/>
              </p:cNvSpPr>
              <p:nvPr/>
            </p:nvSpPr>
            <p:spPr bwMode="auto">
              <a:xfrm rot="5400000">
                <a:off x="2550" y="23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3" name="Rectangle 181"/>
              <p:cNvSpPr>
                <a:spLocks noChangeArrowheads="1"/>
              </p:cNvSpPr>
              <p:nvPr/>
            </p:nvSpPr>
            <p:spPr bwMode="auto">
              <a:xfrm rot="5400000">
                <a:off x="2310" y="6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4" name="Rectangle 182"/>
              <p:cNvSpPr>
                <a:spLocks noChangeArrowheads="1"/>
              </p:cNvSpPr>
              <p:nvPr/>
            </p:nvSpPr>
            <p:spPr bwMode="auto">
              <a:xfrm rot="5400000">
                <a:off x="2310" y="23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5" name="Rectangle 183"/>
              <p:cNvSpPr>
                <a:spLocks noChangeArrowheads="1"/>
              </p:cNvSpPr>
              <p:nvPr/>
            </p:nvSpPr>
            <p:spPr bwMode="auto">
              <a:xfrm rot="5400000">
                <a:off x="2310" y="4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6" name="Rectangle 184"/>
              <p:cNvSpPr>
                <a:spLocks noChangeArrowheads="1"/>
              </p:cNvSpPr>
              <p:nvPr/>
            </p:nvSpPr>
            <p:spPr bwMode="auto">
              <a:xfrm rot="5400000">
                <a:off x="2070" y="23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7" name="Rectangle 185"/>
              <p:cNvSpPr>
                <a:spLocks noChangeArrowheads="1"/>
              </p:cNvSpPr>
              <p:nvPr/>
            </p:nvSpPr>
            <p:spPr bwMode="auto">
              <a:xfrm rot="5400000">
                <a:off x="2070" y="4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8" name="Rectangle 186"/>
              <p:cNvSpPr>
                <a:spLocks noChangeArrowheads="1"/>
              </p:cNvSpPr>
              <p:nvPr/>
            </p:nvSpPr>
            <p:spPr bwMode="auto">
              <a:xfrm rot="5400000">
                <a:off x="2070" y="6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3419" name="Rectangle 187"/>
              <p:cNvSpPr>
                <a:spLocks noChangeArrowheads="1"/>
              </p:cNvSpPr>
              <p:nvPr/>
            </p:nvSpPr>
            <p:spPr bwMode="auto">
              <a:xfrm rot="10800000">
                <a:off x="624" y="48"/>
                <a:ext cx="1008" cy="1872"/>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3420" name="Rectangle 188"/>
              <p:cNvSpPr>
                <a:spLocks noChangeArrowheads="1"/>
              </p:cNvSpPr>
              <p:nvPr/>
            </p:nvSpPr>
            <p:spPr bwMode="auto">
              <a:xfrm>
                <a:off x="1776" y="48"/>
                <a:ext cx="1008" cy="1872"/>
              </a:xfrm>
              <a:prstGeom prst="rect">
                <a:avLst/>
              </a:prstGeom>
              <a:solidFill>
                <a:schemeClr val="bg2"/>
              </a:solidFill>
              <a:ln w="9525">
                <a:solidFill>
                  <a:schemeClr val="bg2"/>
                </a:solidFill>
                <a:miter lim="800000"/>
                <a:headEnd/>
                <a:tailEnd/>
              </a:ln>
            </p:spPr>
            <p:txBody>
              <a:bodyPr wrap="none" anchor="ctr"/>
              <a:lstStyle/>
              <a:p>
                <a:endParaRPr lang="zh-CN" altLang="en-US"/>
              </a:p>
            </p:txBody>
          </p:sp>
        </p:grpSp>
        <p:sp>
          <p:nvSpPr>
            <p:cNvPr id="223421" name="Text Box 189"/>
            <p:cNvSpPr txBox="1">
              <a:spLocks noChangeArrowheads="1"/>
            </p:cNvSpPr>
            <p:nvPr/>
          </p:nvSpPr>
          <p:spPr bwMode="auto">
            <a:xfrm>
              <a:off x="88" y="433"/>
              <a:ext cx="391" cy="1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a:spcBef>
                  <a:spcPct val="50000"/>
                </a:spcBef>
              </a:pPr>
              <a:r>
                <a:rPr kumimoji="1" lang="zh-CN" altLang="en-US" sz="2000" b="1">
                  <a:solidFill>
                    <a:srgbClr val="800000"/>
                  </a:solidFill>
                  <a:latin typeface="Times New Roman" panose="02020603050405020304" pitchFamily="18" charset="0"/>
                </a:rPr>
                <a:t>一列频谱通过</a:t>
              </a:r>
            </a:p>
          </p:txBody>
        </p:sp>
      </p:grpSp>
      <p:grpSp>
        <p:nvGrpSpPr>
          <p:cNvPr id="223422" name="Group 190"/>
          <p:cNvGrpSpPr>
            <a:grpSpLocks/>
          </p:cNvGrpSpPr>
          <p:nvPr/>
        </p:nvGrpSpPr>
        <p:grpSpPr bwMode="auto">
          <a:xfrm>
            <a:off x="7086600" y="1447800"/>
            <a:ext cx="3048000" cy="2286000"/>
            <a:chOff x="3312" y="96"/>
            <a:chExt cx="2353" cy="1776"/>
          </a:xfrm>
        </p:grpSpPr>
        <p:grpSp>
          <p:nvGrpSpPr>
            <p:cNvPr id="223423" name="Group 191"/>
            <p:cNvGrpSpPr>
              <a:grpSpLocks/>
            </p:cNvGrpSpPr>
            <p:nvPr/>
          </p:nvGrpSpPr>
          <p:grpSpPr bwMode="auto">
            <a:xfrm>
              <a:off x="3312" y="96"/>
              <a:ext cx="1920" cy="1776"/>
              <a:chOff x="3312" y="96"/>
              <a:chExt cx="1920" cy="1776"/>
            </a:xfrm>
          </p:grpSpPr>
          <p:sp>
            <p:nvSpPr>
              <p:cNvPr id="223424" name="Rectangle 192"/>
              <p:cNvSpPr>
                <a:spLocks noChangeArrowheads="1"/>
              </p:cNvSpPr>
              <p:nvPr/>
            </p:nvSpPr>
            <p:spPr bwMode="auto">
              <a:xfrm>
                <a:off x="3312" y="28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25" name="Rectangle 193"/>
              <p:cNvSpPr>
                <a:spLocks noChangeArrowheads="1"/>
              </p:cNvSpPr>
              <p:nvPr/>
            </p:nvSpPr>
            <p:spPr bwMode="auto">
              <a:xfrm>
                <a:off x="3312" y="384"/>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26" name="Rectangle 194"/>
              <p:cNvSpPr>
                <a:spLocks noChangeArrowheads="1"/>
              </p:cNvSpPr>
              <p:nvPr/>
            </p:nvSpPr>
            <p:spPr bwMode="auto">
              <a:xfrm>
                <a:off x="3312" y="48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27" name="Rectangle 195"/>
              <p:cNvSpPr>
                <a:spLocks noChangeArrowheads="1"/>
              </p:cNvSpPr>
              <p:nvPr/>
            </p:nvSpPr>
            <p:spPr bwMode="auto">
              <a:xfrm>
                <a:off x="3312" y="576"/>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28" name="Rectangle 196"/>
              <p:cNvSpPr>
                <a:spLocks noChangeArrowheads="1"/>
              </p:cNvSpPr>
              <p:nvPr/>
            </p:nvSpPr>
            <p:spPr bwMode="auto">
              <a:xfrm>
                <a:off x="3312" y="672"/>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29" name="Rectangle 197"/>
              <p:cNvSpPr>
                <a:spLocks noChangeArrowheads="1"/>
              </p:cNvSpPr>
              <p:nvPr/>
            </p:nvSpPr>
            <p:spPr bwMode="auto">
              <a:xfrm>
                <a:off x="3312" y="76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0" name="Rectangle 198"/>
              <p:cNvSpPr>
                <a:spLocks noChangeArrowheads="1"/>
              </p:cNvSpPr>
              <p:nvPr/>
            </p:nvSpPr>
            <p:spPr bwMode="auto">
              <a:xfrm>
                <a:off x="3312" y="864"/>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1" name="Rectangle 199"/>
              <p:cNvSpPr>
                <a:spLocks noChangeArrowheads="1"/>
              </p:cNvSpPr>
              <p:nvPr/>
            </p:nvSpPr>
            <p:spPr bwMode="auto">
              <a:xfrm>
                <a:off x="3312" y="96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2" name="Rectangle 200"/>
              <p:cNvSpPr>
                <a:spLocks noChangeArrowheads="1"/>
              </p:cNvSpPr>
              <p:nvPr/>
            </p:nvSpPr>
            <p:spPr bwMode="auto">
              <a:xfrm>
                <a:off x="3312" y="1056"/>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3" name="Rectangle 201"/>
              <p:cNvSpPr>
                <a:spLocks noChangeArrowheads="1"/>
              </p:cNvSpPr>
              <p:nvPr/>
            </p:nvSpPr>
            <p:spPr bwMode="auto">
              <a:xfrm>
                <a:off x="3312" y="1152"/>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4" name="Rectangle 202"/>
              <p:cNvSpPr>
                <a:spLocks noChangeArrowheads="1"/>
              </p:cNvSpPr>
              <p:nvPr/>
            </p:nvSpPr>
            <p:spPr bwMode="auto">
              <a:xfrm>
                <a:off x="3312" y="12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5" name="Rectangle 203"/>
              <p:cNvSpPr>
                <a:spLocks noChangeArrowheads="1"/>
              </p:cNvSpPr>
              <p:nvPr/>
            </p:nvSpPr>
            <p:spPr bwMode="auto">
              <a:xfrm>
                <a:off x="3312" y="1344"/>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6" name="Rectangle 204"/>
              <p:cNvSpPr>
                <a:spLocks noChangeArrowheads="1"/>
              </p:cNvSpPr>
              <p:nvPr/>
            </p:nvSpPr>
            <p:spPr bwMode="auto">
              <a:xfrm>
                <a:off x="3312" y="1440"/>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7" name="Rectangle 205"/>
              <p:cNvSpPr>
                <a:spLocks noChangeArrowheads="1"/>
              </p:cNvSpPr>
              <p:nvPr/>
            </p:nvSpPr>
            <p:spPr bwMode="auto">
              <a:xfrm>
                <a:off x="3312" y="96"/>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8" name="Rectangle 206"/>
              <p:cNvSpPr>
                <a:spLocks noChangeArrowheads="1"/>
              </p:cNvSpPr>
              <p:nvPr/>
            </p:nvSpPr>
            <p:spPr bwMode="auto">
              <a:xfrm>
                <a:off x="3312" y="192"/>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39" name="Rectangle 207"/>
              <p:cNvSpPr>
                <a:spLocks noChangeArrowheads="1"/>
              </p:cNvSpPr>
              <p:nvPr/>
            </p:nvSpPr>
            <p:spPr bwMode="auto">
              <a:xfrm>
                <a:off x="3312" y="1536"/>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40" name="Rectangle 208"/>
              <p:cNvSpPr>
                <a:spLocks noChangeArrowheads="1"/>
              </p:cNvSpPr>
              <p:nvPr/>
            </p:nvSpPr>
            <p:spPr bwMode="auto">
              <a:xfrm>
                <a:off x="3312" y="1632"/>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41" name="Rectangle 209"/>
              <p:cNvSpPr>
                <a:spLocks noChangeArrowheads="1"/>
              </p:cNvSpPr>
              <p:nvPr/>
            </p:nvSpPr>
            <p:spPr bwMode="auto">
              <a:xfrm>
                <a:off x="3312" y="172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42" name="Rectangle 210"/>
              <p:cNvSpPr>
                <a:spLocks noChangeArrowheads="1"/>
              </p:cNvSpPr>
              <p:nvPr/>
            </p:nvSpPr>
            <p:spPr bwMode="auto">
              <a:xfrm>
                <a:off x="3312" y="1824"/>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grpSp>
        <p:sp>
          <p:nvSpPr>
            <p:cNvPr id="223443" name="Text Box 211"/>
            <p:cNvSpPr txBox="1">
              <a:spLocks noChangeArrowheads="1"/>
            </p:cNvSpPr>
            <p:nvPr/>
          </p:nvSpPr>
          <p:spPr bwMode="auto">
            <a:xfrm>
              <a:off x="5237" y="1007"/>
              <a:ext cx="428"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eaLnBrk="0" hangingPunct="0">
                <a:spcBef>
                  <a:spcPct val="50000"/>
                </a:spcBef>
              </a:pPr>
              <a:r>
                <a:rPr kumimoji="1" lang="zh-CN" altLang="en-US" sz="2400" b="1">
                  <a:solidFill>
                    <a:srgbClr val="800000"/>
                  </a:solidFill>
                  <a:latin typeface="Times New Roman" panose="02020603050405020304" pitchFamily="18" charset="0"/>
                </a:rPr>
                <a:t>像</a:t>
              </a:r>
            </a:p>
          </p:txBody>
        </p:sp>
      </p:grpSp>
      <p:grpSp>
        <p:nvGrpSpPr>
          <p:cNvPr id="223444" name="Group 212"/>
          <p:cNvGrpSpPr>
            <a:grpSpLocks/>
          </p:cNvGrpSpPr>
          <p:nvPr/>
        </p:nvGrpSpPr>
        <p:grpSpPr bwMode="auto">
          <a:xfrm>
            <a:off x="7086601" y="4038600"/>
            <a:ext cx="3008313" cy="2389188"/>
            <a:chOff x="3408" y="2112"/>
            <a:chExt cx="2266" cy="1920"/>
          </a:xfrm>
        </p:grpSpPr>
        <p:grpSp>
          <p:nvGrpSpPr>
            <p:cNvPr id="223445" name="Group 213"/>
            <p:cNvGrpSpPr>
              <a:grpSpLocks/>
            </p:cNvGrpSpPr>
            <p:nvPr/>
          </p:nvGrpSpPr>
          <p:grpSpPr bwMode="auto">
            <a:xfrm>
              <a:off x="3408" y="2112"/>
              <a:ext cx="1872" cy="1920"/>
              <a:chOff x="3408" y="2112"/>
              <a:chExt cx="1872" cy="1920"/>
            </a:xfrm>
          </p:grpSpPr>
          <p:sp>
            <p:nvSpPr>
              <p:cNvPr id="223446" name="Rectangle 214"/>
              <p:cNvSpPr>
                <a:spLocks noChangeArrowheads="1"/>
              </p:cNvSpPr>
              <p:nvPr/>
            </p:nvSpPr>
            <p:spPr bwMode="auto">
              <a:xfrm rot="5400000">
                <a:off x="2472"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47" name="Rectangle 215"/>
              <p:cNvSpPr>
                <a:spLocks noChangeArrowheads="1"/>
              </p:cNvSpPr>
              <p:nvPr/>
            </p:nvSpPr>
            <p:spPr bwMode="auto">
              <a:xfrm rot="5400000">
                <a:off x="2568"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48" name="Rectangle 216"/>
              <p:cNvSpPr>
                <a:spLocks noChangeArrowheads="1"/>
              </p:cNvSpPr>
              <p:nvPr/>
            </p:nvSpPr>
            <p:spPr bwMode="auto">
              <a:xfrm rot="5400000">
                <a:off x="2664"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49" name="Rectangle 217"/>
              <p:cNvSpPr>
                <a:spLocks noChangeArrowheads="1"/>
              </p:cNvSpPr>
              <p:nvPr/>
            </p:nvSpPr>
            <p:spPr bwMode="auto">
              <a:xfrm rot="5400000">
                <a:off x="2760"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0" name="Rectangle 218"/>
              <p:cNvSpPr>
                <a:spLocks noChangeArrowheads="1"/>
              </p:cNvSpPr>
              <p:nvPr/>
            </p:nvSpPr>
            <p:spPr bwMode="auto">
              <a:xfrm rot="5400000">
                <a:off x="2856"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1" name="Rectangle 219"/>
              <p:cNvSpPr>
                <a:spLocks noChangeArrowheads="1"/>
              </p:cNvSpPr>
              <p:nvPr/>
            </p:nvSpPr>
            <p:spPr bwMode="auto">
              <a:xfrm rot="5400000">
                <a:off x="2952"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2" name="Rectangle 220"/>
              <p:cNvSpPr>
                <a:spLocks noChangeArrowheads="1"/>
              </p:cNvSpPr>
              <p:nvPr/>
            </p:nvSpPr>
            <p:spPr bwMode="auto">
              <a:xfrm rot="5400000">
                <a:off x="3048"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3" name="Rectangle 221"/>
              <p:cNvSpPr>
                <a:spLocks noChangeArrowheads="1"/>
              </p:cNvSpPr>
              <p:nvPr/>
            </p:nvSpPr>
            <p:spPr bwMode="auto">
              <a:xfrm rot="5400000">
                <a:off x="3144"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4" name="Rectangle 222"/>
              <p:cNvSpPr>
                <a:spLocks noChangeArrowheads="1"/>
              </p:cNvSpPr>
              <p:nvPr/>
            </p:nvSpPr>
            <p:spPr bwMode="auto">
              <a:xfrm rot="5400000">
                <a:off x="3240"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5" name="Rectangle 223"/>
              <p:cNvSpPr>
                <a:spLocks noChangeArrowheads="1"/>
              </p:cNvSpPr>
              <p:nvPr/>
            </p:nvSpPr>
            <p:spPr bwMode="auto">
              <a:xfrm rot="5400000">
                <a:off x="3336"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6" name="Rectangle 224"/>
              <p:cNvSpPr>
                <a:spLocks noChangeArrowheads="1"/>
              </p:cNvSpPr>
              <p:nvPr/>
            </p:nvSpPr>
            <p:spPr bwMode="auto">
              <a:xfrm rot="5400000">
                <a:off x="3432"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7" name="Rectangle 225"/>
              <p:cNvSpPr>
                <a:spLocks noChangeArrowheads="1"/>
              </p:cNvSpPr>
              <p:nvPr/>
            </p:nvSpPr>
            <p:spPr bwMode="auto">
              <a:xfrm rot="5400000">
                <a:off x="3528"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8" name="Rectangle 226"/>
              <p:cNvSpPr>
                <a:spLocks noChangeArrowheads="1"/>
              </p:cNvSpPr>
              <p:nvPr/>
            </p:nvSpPr>
            <p:spPr bwMode="auto">
              <a:xfrm rot="5400000">
                <a:off x="3624"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59" name="Rectangle 227"/>
              <p:cNvSpPr>
                <a:spLocks noChangeArrowheads="1"/>
              </p:cNvSpPr>
              <p:nvPr/>
            </p:nvSpPr>
            <p:spPr bwMode="auto">
              <a:xfrm rot="5400000">
                <a:off x="3720"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60" name="Rectangle 228"/>
              <p:cNvSpPr>
                <a:spLocks noChangeArrowheads="1"/>
              </p:cNvSpPr>
              <p:nvPr/>
            </p:nvSpPr>
            <p:spPr bwMode="auto">
              <a:xfrm rot="5400000">
                <a:off x="3816"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61" name="Rectangle 229"/>
              <p:cNvSpPr>
                <a:spLocks noChangeArrowheads="1"/>
              </p:cNvSpPr>
              <p:nvPr/>
            </p:nvSpPr>
            <p:spPr bwMode="auto">
              <a:xfrm rot="5400000">
                <a:off x="3912"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62" name="Rectangle 230"/>
              <p:cNvSpPr>
                <a:spLocks noChangeArrowheads="1"/>
              </p:cNvSpPr>
              <p:nvPr/>
            </p:nvSpPr>
            <p:spPr bwMode="auto">
              <a:xfrm rot="5400000">
                <a:off x="4008"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63" name="Rectangle 231"/>
              <p:cNvSpPr>
                <a:spLocks noChangeArrowheads="1"/>
              </p:cNvSpPr>
              <p:nvPr/>
            </p:nvSpPr>
            <p:spPr bwMode="auto">
              <a:xfrm rot="5400000">
                <a:off x="4104"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64" name="Rectangle 232"/>
              <p:cNvSpPr>
                <a:spLocks noChangeArrowheads="1"/>
              </p:cNvSpPr>
              <p:nvPr/>
            </p:nvSpPr>
            <p:spPr bwMode="auto">
              <a:xfrm rot="5400000">
                <a:off x="4200"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3465" name="Rectangle 233"/>
              <p:cNvSpPr>
                <a:spLocks noChangeArrowheads="1"/>
              </p:cNvSpPr>
              <p:nvPr/>
            </p:nvSpPr>
            <p:spPr bwMode="auto">
              <a:xfrm rot="5400000">
                <a:off x="4296" y="3048"/>
                <a:ext cx="1920" cy="48"/>
              </a:xfrm>
              <a:prstGeom prst="rect">
                <a:avLst/>
              </a:prstGeom>
              <a:solidFill>
                <a:srgbClr val="993366"/>
              </a:solidFill>
              <a:ln w="9525">
                <a:solidFill>
                  <a:srgbClr val="993366"/>
                </a:solidFill>
                <a:miter lim="800000"/>
                <a:headEnd/>
                <a:tailEnd/>
              </a:ln>
            </p:spPr>
            <p:txBody>
              <a:bodyPr wrap="none" anchor="ctr"/>
              <a:lstStyle/>
              <a:p>
                <a:endParaRPr lang="zh-CN" altLang="en-US"/>
              </a:p>
            </p:txBody>
          </p:sp>
        </p:grpSp>
        <p:sp>
          <p:nvSpPr>
            <p:cNvPr id="223466" name="Text Box 234"/>
            <p:cNvSpPr txBox="1">
              <a:spLocks noChangeArrowheads="1"/>
            </p:cNvSpPr>
            <p:nvPr/>
          </p:nvSpPr>
          <p:spPr bwMode="auto">
            <a:xfrm>
              <a:off x="5257" y="2976"/>
              <a:ext cx="417" cy="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eaLnBrk="0" hangingPunct="0">
                <a:spcBef>
                  <a:spcPct val="50000"/>
                </a:spcBef>
              </a:pPr>
              <a:r>
                <a:rPr kumimoji="1" lang="zh-CN" altLang="en-US" sz="2400" b="1">
                  <a:solidFill>
                    <a:srgbClr val="800000"/>
                  </a:solidFill>
                  <a:latin typeface="Times New Roman" panose="02020603050405020304" pitchFamily="18" charset="0"/>
                </a:rPr>
                <a:t>像</a:t>
              </a:r>
            </a:p>
          </p:txBody>
        </p:sp>
      </p:grpSp>
      <p:sp>
        <p:nvSpPr>
          <p:cNvPr id="223467" name="Rectangle 235"/>
          <p:cNvSpPr>
            <a:spLocks noGrp="1" noChangeArrowheads="1"/>
          </p:cNvSpPr>
          <p:nvPr>
            <p:ph type="title"/>
          </p:nvPr>
        </p:nvSpPr>
        <p:spPr>
          <a:xfrm>
            <a:off x="176043" y="2000765"/>
            <a:ext cx="3843337" cy="685800"/>
          </a:xfrm>
          <a:noFill/>
          <a:ln/>
        </p:spPr>
        <p:txBody>
          <a:bodyPr/>
          <a:lstStyle/>
          <a:p>
            <a:r>
              <a:rPr lang="zh-CN" altLang="en-US" sz="3600" b="1" dirty="0">
                <a:ea typeface="宋体" panose="02010600030101010101" pitchFamily="2" charset="-122"/>
              </a:rPr>
              <a:t>网格实验</a:t>
            </a:r>
          </a:p>
        </p:txBody>
      </p:sp>
      <p:sp>
        <p:nvSpPr>
          <p:cNvPr id="236"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3.</a:t>
            </a:r>
            <a:r>
              <a:rPr lang="zh-CN" altLang="en-US" sz="4000" b="1" dirty="0">
                <a:solidFill>
                  <a:schemeClr val="bg1"/>
                </a:solidFill>
                <a:ea typeface="宋体" panose="02010600030101010101" pitchFamily="2" charset="-122"/>
              </a:rPr>
              <a:t>空间滤波</a:t>
            </a:r>
          </a:p>
        </p:txBody>
      </p:sp>
    </p:spTree>
    <p:extLst>
      <p:ext uri="{BB962C8B-B14F-4D97-AF65-F5344CB8AC3E}">
        <p14:creationId xmlns:p14="http://schemas.microsoft.com/office/powerpoint/2010/main" val="12734236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23329"/>
                                        </p:tgtEl>
                                        <p:attrNameLst>
                                          <p:attrName>style.visibility</p:attrName>
                                        </p:attrNameLst>
                                      </p:cBhvr>
                                      <p:to>
                                        <p:strVal val="visible"/>
                                      </p:to>
                                    </p:set>
                                    <p:animEffect transition="in" filter="randombar(vertical)">
                                      <p:cBhvr>
                                        <p:cTn id="7" dur="500"/>
                                        <p:tgtEl>
                                          <p:spTgt spid="2233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nodeType="clickEffect">
                                  <p:stCondLst>
                                    <p:cond delay="0"/>
                                  </p:stCondLst>
                                  <p:childTnLst>
                                    <p:set>
                                      <p:cBhvr>
                                        <p:cTn id="11" dur="1" fill="hold">
                                          <p:stCondLst>
                                            <p:cond delay="0"/>
                                          </p:stCondLst>
                                        </p:cTn>
                                        <p:tgtEl>
                                          <p:spTgt spid="223422"/>
                                        </p:tgtEl>
                                        <p:attrNameLst>
                                          <p:attrName>style.visibility</p:attrName>
                                        </p:attrNameLst>
                                      </p:cBhvr>
                                      <p:to>
                                        <p:strVal val="visible"/>
                                      </p:to>
                                    </p:set>
                                    <p:animEffect transition="in" filter="randombar(vertical)">
                                      <p:cBhvr>
                                        <p:cTn id="12" dur="500"/>
                                        <p:tgtEl>
                                          <p:spTgt spid="2234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5" fill="hold" nodeType="clickEffect">
                                  <p:stCondLst>
                                    <p:cond delay="0"/>
                                  </p:stCondLst>
                                  <p:childTnLst>
                                    <p:set>
                                      <p:cBhvr>
                                        <p:cTn id="16" dur="1" fill="hold">
                                          <p:stCondLst>
                                            <p:cond delay="0"/>
                                          </p:stCondLst>
                                        </p:cTn>
                                        <p:tgtEl>
                                          <p:spTgt spid="223236"/>
                                        </p:tgtEl>
                                        <p:attrNameLst>
                                          <p:attrName>style.visibility</p:attrName>
                                        </p:attrNameLst>
                                      </p:cBhvr>
                                      <p:to>
                                        <p:strVal val="visible"/>
                                      </p:to>
                                    </p:set>
                                    <p:animEffect transition="in" filter="randombar(vertical)">
                                      <p:cBhvr>
                                        <p:cTn id="17" dur="500"/>
                                        <p:tgtEl>
                                          <p:spTgt spid="2232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5" fill="hold" nodeType="clickEffect">
                                  <p:stCondLst>
                                    <p:cond delay="0"/>
                                  </p:stCondLst>
                                  <p:childTnLst>
                                    <p:set>
                                      <p:cBhvr>
                                        <p:cTn id="21" dur="1" fill="hold">
                                          <p:stCondLst>
                                            <p:cond delay="0"/>
                                          </p:stCondLst>
                                        </p:cTn>
                                        <p:tgtEl>
                                          <p:spTgt spid="223444"/>
                                        </p:tgtEl>
                                        <p:attrNameLst>
                                          <p:attrName>style.visibility</p:attrName>
                                        </p:attrNameLst>
                                      </p:cBhvr>
                                      <p:to>
                                        <p:strVal val="visible"/>
                                      </p:to>
                                    </p:set>
                                    <p:animEffect transition="in" filter="randombar(vertical)">
                                      <p:cBhvr>
                                        <p:cTn id="22" dur="500"/>
                                        <p:tgtEl>
                                          <p:spTgt spid="223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258" name="Group 2"/>
          <p:cNvGrpSpPr>
            <a:grpSpLocks/>
          </p:cNvGrpSpPr>
          <p:nvPr/>
        </p:nvGrpSpPr>
        <p:grpSpPr bwMode="auto">
          <a:xfrm>
            <a:off x="1981200" y="2133600"/>
            <a:ext cx="3352800" cy="3200400"/>
            <a:chOff x="576" y="480"/>
            <a:chExt cx="2016" cy="1872"/>
          </a:xfrm>
        </p:grpSpPr>
        <p:sp>
          <p:nvSpPr>
            <p:cNvPr id="224259" name="Rectangle 3"/>
            <p:cNvSpPr>
              <a:spLocks noChangeArrowheads="1"/>
            </p:cNvSpPr>
            <p:nvPr/>
          </p:nvSpPr>
          <p:spPr bwMode="auto">
            <a:xfrm>
              <a:off x="576" y="480"/>
              <a:ext cx="2016" cy="1872"/>
            </a:xfrm>
            <a:prstGeom prst="rect">
              <a:avLst/>
            </a:prstGeom>
            <a:solidFill>
              <a:schemeClr val="bg2"/>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224260" name="Rectangle 4"/>
            <p:cNvSpPr>
              <a:spLocks noChangeArrowheads="1"/>
            </p:cNvSpPr>
            <p:nvPr/>
          </p:nvSpPr>
          <p:spPr bwMode="auto">
            <a:xfrm rot="5400000">
              <a:off x="1392"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61" name="Rectangle 5"/>
            <p:cNvSpPr>
              <a:spLocks noChangeArrowheads="1"/>
            </p:cNvSpPr>
            <p:nvPr/>
          </p:nvSpPr>
          <p:spPr bwMode="auto">
            <a:xfrm>
              <a:off x="1536"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62" name="Rectangle 6"/>
            <p:cNvSpPr>
              <a:spLocks noChangeArrowheads="1"/>
            </p:cNvSpPr>
            <p:nvPr/>
          </p:nvSpPr>
          <p:spPr bwMode="auto">
            <a:xfrm>
              <a:off x="1680"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63" name="Rectangle 7"/>
            <p:cNvSpPr>
              <a:spLocks noChangeArrowheads="1"/>
            </p:cNvSpPr>
            <p:nvPr/>
          </p:nvSpPr>
          <p:spPr bwMode="auto">
            <a:xfrm>
              <a:off x="1680" y="13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64" name="Rectangle 8"/>
            <p:cNvSpPr>
              <a:spLocks noChangeArrowheads="1"/>
            </p:cNvSpPr>
            <p:nvPr/>
          </p:nvSpPr>
          <p:spPr bwMode="auto">
            <a:xfrm rot="5400000">
              <a:off x="1536" y="13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65" name="Rectangle 9"/>
            <p:cNvSpPr>
              <a:spLocks noChangeArrowheads="1"/>
            </p:cNvSpPr>
            <p:nvPr/>
          </p:nvSpPr>
          <p:spPr bwMode="auto">
            <a:xfrm>
              <a:off x="1392" y="13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66" name="Rectangle 10"/>
            <p:cNvSpPr>
              <a:spLocks noChangeArrowheads="1"/>
            </p:cNvSpPr>
            <p:nvPr/>
          </p:nvSpPr>
          <p:spPr bwMode="auto">
            <a:xfrm>
              <a:off x="1392" y="15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67" name="Rectangle 11"/>
            <p:cNvSpPr>
              <a:spLocks noChangeArrowheads="1"/>
            </p:cNvSpPr>
            <p:nvPr/>
          </p:nvSpPr>
          <p:spPr bwMode="auto">
            <a:xfrm>
              <a:off x="1536" y="15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68" name="Rectangle 12"/>
            <p:cNvSpPr>
              <a:spLocks noChangeArrowheads="1"/>
            </p:cNvSpPr>
            <p:nvPr/>
          </p:nvSpPr>
          <p:spPr bwMode="auto">
            <a:xfrm rot="5400000">
              <a:off x="1680" y="15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69" name="Rectangle 13"/>
            <p:cNvSpPr>
              <a:spLocks noChangeArrowheads="1"/>
            </p:cNvSpPr>
            <p:nvPr/>
          </p:nvSpPr>
          <p:spPr bwMode="auto">
            <a:xfrm rot="5400000">
              <a:off x="1920" y="15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0" name="Rectangle 14"/>
            <p:cNvSpPr>
              <a:spLocks noChangeArrowheads="1"/>
            </p:cNvSpPr>
            <p:nvPr/>
          </p:nvSpPr>
          <p:spPr bwMode="auto">
            <a:xfrm rot="5400000">
              <a:off x="1920" y="13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1" name="Rectangle 15"/>
            <p:cNvSpPr>
              <a:spLocks noChangeArrowheads="1"/>
            </p:cNvSpPr>
            <p:nvPr/>
          </p:nvSpPr>
          <p:spPr bwMode="auto">
            <a:xfrm rot="5400000">
              <a:off x="1920"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2" name="Rectangle 16"/>
            <p:cNvSpPr>
              <a:spLocks noChangeArrowheads="1"/>
            </p:cNvSpPr>
            <p:nvPr/>
          </p:nvSpPr>
          <p:spPr bwMode="auto">
            <a:xfrm rot="5400000">
              <a:off x="1152"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3" name="Rectangle 17"/>
            <p:cNvSpPr>
              <a:spLocks noChangeArrowheads="1"/>
            </p:cNvSpPr>
            <p:nvPr/>
          </p:nvSpPr>
          <p:spPr bwMode="auto">
            <a:xfrm rot="5400000">
              <a:off x="1152" y="13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4" name="Rectangle 18"/>
            <p:cNvSpPr>
              <a:spLocks noChangeArrowheads="1"/>
            </p:cNvSpPr>
            <p:nvPr/>
          </p:nvSpPr>
          <p:spPr bwMode="auto">
            <a:xfrm rot="5400000">
              <a:off x="1152" y="15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5" name="Rectangle 19"/>
            <p:cNvSpPr>
              <a:spLocks noChangeArrowheads="1"/>
            </p:cNvSpPr>
            <p:nvPr/>
          </p:nvSpPr>
          <p:spPr bwMode="auto">
            <a:xfrm rot="5400000">
              <a:off x="912"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6" name="Rectangle 20"/>
            <p:cNvSpPr>
              <a:spLocks noChangeArrowheads="1"/>
            </p:cNvSpPr>
            <p:nvPr/>
          </p:nvSpPr>
          <p:spPr bwMode="auto">
            <a:xfrm rot="5400000">
              <a:off x="912" y="13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7" name="Rectangle 21"/>
            <p:cNvSpPr>
              <a:spLocks noChangeArrowheads="1"/>
            </p:cNvSpPr>
            <p:nvPr/>
          </p:nvSpPr>
          <p:spPr bwMode="auto">
            <a:xfrm rot="5400000">
              <a:off x="912" y="15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8" name="Rectangle 22"/>
            <p:cNvSpPr>
              <a:spLocks noChangeArrowheads="1"/>
            </p:cNvSpPr>
            <p:nvPr/>
          </p:nvSpPr>
          <p:spPr bwMode="auto">
            <a:xfrm rot="5400000">
              <a:off x="672" y="15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79" name="Rectangle 23"/>
            <p:cNvSpPr>
              <a:spLocks noChangeArrowheads="1"/>
            </p:cNvSpPr>
            <p:nvPr/>
          </p:nvSpPr>
          <p:spPr bwMode="auto">
            <a:xfrm rot="5400000">
              <a:off x="672"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0" name="Rectangle 24"/>
            <p:cNvSpPr>
              <a:spLocks noChangeArrowheads="1"/>
            </p:cNvSpPr>
            <p:nvPr/>
          </p:nvSpPr>
          <p:spPr bwMode="auto">
            <a:xfrm rot="5400000">
              <a:off x="672" y="13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1" name="Rectangle 25"/>
            <p:cNvSpPr>
              <a:spLocks noChangeArrowheads="1"/>
            </p:cNvSpPr>
            <p:nvPr/>
          </p:nvSpPr>
          <p:spPr bwMode="auto">
            <a:xfrm rot="5400000">
              <a:off x="2160"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2" name="Rectangle 26"/>
            <p:cNvSpPr>
              <a:spLocks noChangeArrowheads="1"/>
            </p:cNvSpPr>
            <p:nvPr/>
          </p:nvSpPr>
          <p:spPr bwMode="auto">
            <a:xfrm rot="5400000">
              <a:off x="2160" y="13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3" name="Rectangle 27"/>
            <p:cNvSpPr>
              <a:spLocks noChangeArrowheads="1"/>
            </p:cNvSpPr>
            <p:nvPr/>
          </p:nvSpPr>
          <p:spPr bwMode="auto">
            <a:xfrm rot="5400000">
              <a:off x="2160" y="15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4" name="Rectangle 28"/>
            <p:cNvSpPr>
              <a:spLocks noChangeArrowheads="1"/>
            </p:cNvSpPr>
            <p:nvPr/>
          </p:nvSpPr>
          <p:spPr bwMode="auto">
            <a:xfrm rot="5400000">
              <a:off x="2400" y="124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5" name="Rectangle 29"/>
            <p:cNvSpPr>
              <a:spLocks noChangeArrowheads="1"/>
            </p:cNvSpPr>
            <p:nvPr/>
          </p:nvSpPr>
          <p:spPr bwMode="auto">
            <a:xfrm rot="5400000">
              <a:off x="2400" y="13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6" name="Rectangle 30"/>
            <p:cNvSpPr>
              <a:spLocks noChangeArrowheads="1"/>
            </p:cNvSpPr>
            <p:nvPr/>
          </p:nvSpPr>
          <p:spPr bwMode="auto">
            <a:xfrm rot="5400000">
              <a:off x="2400" y="153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7" name="Rectangle 31"/>
            <p:cNvSpPr>
              <a:spLocks noChangeArrowheads="1"/>
            </p:cNvSpPr>
            <p:nvPr/>
          </p:nvSpPr>
          <p:spPr bwMode="auto">
            <a:xfrm rot="5400000">
              <a:off x="1536" y="10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8" name="Rectangle 32"/>
            <p:cNvSpPr>
              <a:spLocks noChangeArrowheads="1"/>
            </p:cNvSpPr>
            <p:nvPr/>
          </p:nvSpPr>
          <p:spPr bwMode="auto">
            <a:xfrm rot="5400000">
              <a:off x="1680" y="10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89" name="Rectangle 33"/>
            <p:cNvSpPr>
              <a:spLocks noChangeArrowheads="1"/>
            </p:cNvSpPr>
            <p:nvPr/>
          </p:nvSpPr>
          <p:spPr bwMode="auto">
            <a:xfrm rot="5400000">
              <a:off x="1392" y="10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0" name="Rectangle 34"/>
            <p:cNvSpPr>
              <a:spLocks noChangeArrowheads="1"/>
            </p:cNvSpPr>
            <p:nvPr/>
          </p:nvSpPr>
          <p:spPr bwMode="auto">
            <a:xfrm rot="5400000">
              <a:off x="1392"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1" name="Rectangle 35"/>
            <p:cNvSpPr>
              <a:spLocks noChangeArrowheads="1"/>
            </p:cNvSpPr>
            <p:nvPr/>
          </p:nvSpPr>
          <p:spPr bwMode="auto">
            <a:xfrm rot="5400000">
              <a:off x="1536"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2" name="Rectangle 36"/>
            <p:cNvSpPr>
              <a:spLocks noChangeArrowheads="1"/>
            </p:cNvSpPr>
            <p:nvPr/>
          </p:nvSpPr>
          <p:spPr bwMode="auto">
            <a:xfrm rot="5400000">
              <a:off x="1680"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3" name="Rectangle 37"/>
            <p:cNvSpPr>
              <a:spLocks noChangeArrowheads="1"/>
            </p:cNvSpPr>
            <p:nvPr/>
          </p:nvSpPr>
          <p:spPr bwMode="auto">
            <a:xfrm rot="5400000">
              <a:off x="1680" y="67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4" name="Rectangle 38"/>
            <p:cNvSpPr>
              <a:spLocks noChangeArrowheads="1"/>
            </p:cNvSpPr>
            <p:nvPr/>
          </p:nvSpPr>
          <p:spPr bwMode="auto">
            <a:xfrm rot="5400000">
              <a:off x="1536" y="67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5" name="Rectangle 39"/>
            <p:cNvSpPr>
              <a:spLocks noChangeArrowheads="1"/>
            </p:cNvSpPr>
            <p:nvPr/>
          </p:nvSpPr>
          <p:spPr bwMode="auto">
            <a:xfrm rot="5400000">
              <a:off x="1392" y="67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6" name="Rectangle 40"/>
            <p:cNvSpPr>
              <a:spLocks noChangeArrowheads="1"/>
            </p:cNvSpPr>
            <p:nvPr/>
          </p:nvSpPr>
          <p:spPr bwMode="auto">
            <a:xfrm rot="5400000">
              <a:off x="1392" y="48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7" name="Rectangle 41"/>
            <p:cNvSpPr>
              <a:spLocks noChangeArrowheads="1"/>
            </p:cNvSpPr>
            <p:nvPr/>
          </p:nvSpPr>
          <p:spPr bwMode="auto">
            <a:xfrm rot="5400000">
              <a:off x="1536" y="48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8" name="Rectangle 42"/>
            <p:cNvSpPr>
              <a:spLocks noChangeArrowheads="1"/>
            </p:cNvSpPr>
            <p:nvPr/>
          </p:nvSpPr>
          <p:spPr bwMode="auto">
            <a:xfrm rot="5400000">
              <a:off x="1680" y="48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299" name="Rectangle 43"/>
            <p:cNvSpPr>
              <a:spLocks noChangeArrowheads="1"/>
            </p:cNvSpPr>
            <p:nvPr/>
          </p:nvSpPr>
          <p:spPr bwMode="auto">
            <a:xfrm rot="5400000">
              <a:off x="1392" y="172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0" name="Rectangle 44"/>
            <p:cNvSpPr>
              <a:spLocks noChangeArrowheads="1"/>
            </p:cNvSpPr>
            <p:nvPr/>
          </p:nvSpPr>
          <p:spPr bwMode="auto">
            <a:xfrm rot="5400000">
              <a:off x="1536"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1" name="Rectangle 45"/>
            <p:cNvSpPr>
              <a:spLocks noChangeArrowheads="1"/>
            </p:cNvSpPr>
            <p:nvPr/>
          </p:nvSpPr>
          <p:spPr bwMode="auto">
            <a:xfrm rot="5400000">
              <a:off x="1680" y="172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2" name="Rectangle 46"/>
            <p:cNvSpPr>
              <a:spLocks noChangeArrowheads="1"/>
            </p:cNvSpPr>
            <p:nvPr/>
          </p:nvSpPr>
          <p:spPr bwMode="auto">
            <a:xfrm rot="5400000">
              <a:off x="1392" y="19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3" name="Rectangle 47"/>
            <p:cNvSpPr>
              <a:spLocks noChangeArrowheads="1"/>
            </p:cNvSpPr>
            <p:nvPr/>
          </p:nvSpPr>
          <p:spPr bwMode="auto">
            <a:xfrm rot="5400000" flipH="1">
              <a:off x="1536" y="19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4" name="Rectangle 48"/>
            <p:cNvSpPr>
              <a:spLocks noChangeArrowheads="1"/>
            </p:cNvSpPr>
            <p:nvPr/>
          </p:nvSpPr>
          <p:spPr bwMode="auto">
            <a:xfrm rot="5400000">
              <a:off x="1680" y="192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5" name="Rectangle 49"/>
            <p:cNvSpPr>
              <a:spLocks noChangeArrowheads="1"/>
            </p:cNvSpPr>
            <p:nvPr/>
          </p:nvSpPr>
          <p:spPr bwMode="auto">
            <a:xfrm rot="5400000">
              <a:off x="1392" y="210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6" name="Rectangle 50"/>
            <p:cNvSpPr>
              <a:spLocks noChangeArrowheads="1"/>
            </p:cNvSpPr>
            <p:nvPr/>
          </p:nvSpPr>
          <p:spPr bwMode="auto">
            <a:xfrm rot="5400000">
              <a:off x="1536" y="211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7" name="Rectangle 51"/>
            <p:cNvSpPr>
              <a:spLocks noChangeArrowheads="1"/>
            </p:cNvSpPr>
            <p:nvPr/>
          </p:nvSpPr>
          <p:spPr bwMode="auto">
            <a:xfrm rot="5400000">
              <a:off x="1680" y="211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8" name="Rectangle 52"/>
            <p:cNvSpPr>
              <a:spLocks noChangeArrowheads="1"/>
            </p:cNvSpPr>
            <p:nvPr/>
          </p:nvSpPr>
          <p:spPr bwMode="auto">
            <a:xfrm rot="5400000">
              <a:off x="1392" y="22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09" name="Rectangle 53"/>
            <p:cNvSpPr>
              <a:spLocks noChangeArrowheads="1"/>
            </p:cNvSpPr>
            <p:nvPr/>
          </p:nvSpPr>
          <p:spPr bwMode="auto">
            <a:xfrm rot="5400000">
              <a:off x="1536" y="22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0" name="Rectangle 54"/>
            <p:cNvSpPr>
              <a:spLocks noChangeArrowheads="1"/>
            </p:cNvSpPr>
            <p:nvPr/>
          </p:nvSpPr>
          <p:spPr bwMode="auto">
            <a:xfrm rot="5400000">
              <a:off x="1680" y="229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1" name="Rectangle 55"/>
            <p:cNvSpPr>
              <a:spLocks noChangeArrowheads="1"/>
            </p:cNvSpPr>
            <p:nvPr/>
          </p:nvSpPr>
          <p:spPr bwMode="auto">
            <a:xfrm rot="5400000">
              <a:off x="1152" y="105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2" name="Rectangle 56"/>
            <p:cNvSpPr>
              <a:spLocks noChangeArrowheads="1"/>
            </p:cNvSpPr>
            <p:nvPr/>
          </p:nvSpPr>
          <p:spPr bwMode="auto">
            <a:xfrm rot="5400000">
              <a:off x="1152" y="86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3" name="Rectangle 57"/>
            <p:cNvSpPr>
              <a:spLocks noChangeArrowheads="1"/>
            </p:cNvSpPr>
            <p:nvPr/>
          </p:nvSpPr>
          <p:spPr bwMode="auto">
            <a:xfrm rot="5400000">
              <a:off x="1152" y="67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4" name="Rectangle 58"/>
            <p:cNvSpPr>
              <a:spLocks noChangeArrowheads="1"/>
            </p:cNvSpPr>
            <p:nvPr/>
          </p:nvSpPr>
          <p:spPr bwMode="auto">
            <a:xfrm rot="5400000">
              <a:off x="912" y="104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5" name="Rectangle 59"/>
            <p:cNvSpPr>
              <a:spLocks noChangeArrowheads="1"/>
            </p:cNvSpPr>
            <p:nvPr/>
          </p:nvSpPr>
          <p:spPr bwMode="auto">
            <a:xfrm rot="5400000">
              <a:off x="912" y="67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6" name="Rectangle 60"/>
            <p:cNvSpPr>
              <a:spLocks noChangeArrowheads="1"/>
            </p:cNvSpPr>
            <p:nvPr/>
          </p:nvSpPr>
          <p:spPr bwMode="auto">
            <a:xfrm rot="10800000">
              <a:off x="912" y="85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7" name="Rectangle 61"/>
            <p:cNvSpPr>
              <a:spLocks noChangeArrowheads="1"/>
            </p:cNvSpPr>
            <p:nvPr/>
          </p:nvSpPr>
          <p:spPr bwMode="auto">
            <a:xfrm rot="5400000">
              <a:off x="672" y="67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8" name="Rectangle 62"/>
            <p:cNvSpPr>
              <a:spLocks noChangeArrowheads="1"/>
            </p:cNvSpPr>
            <p:nvPr/>
          </p:nvSpPr>
          <p:spPr bwMode="auto">
            <a:xfrm rot="5400000">
              <a:off x="672" y="85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19" name="Rectangle 63"/>
            <p:cNvSpPr>
              <a:spLocks noChangeArrowheads="1"/>
            </p:cNvSpPr>
            <p:nvPr/>
          </p:nvSpPr>
          <p:spPr bwMode="auto">
            <a:xfrm rot="5400000">
              <a:off x="672" y="104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0" name="Rectangle 64"/>
            <p:cNvSpPr>
              <a:spLocks noChangeArrowheads="1"/>
            </p:cNvSpPr>
            <p:nvPr/>
          </p:nvSpPr>
          <p:spPr bwMode="auto">
            <a:xfrm rot="5400000">
              <a:off x="1158" y="21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1" name="Rectangle 65"/>
            <p:cNvSpPr>
              <a:spLocks noChangeArrowheads="1"/>
            </p:cNvSpPr>
            <p:nvPr/>
          </p:nvSpPr>
          <p:spPr bwMode="auto">
            <a:xfrm rot="5400000">
              <a:off x="1158" y="19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2" name="Rectangle 66"/>
            <p:cNvSpPr>
              <a:spLocks noChangeArrowheads="1"/>
            </p:cNvSpPr>
            <p:nvPr/>
          </p:nvSpPr>
          <p:spPr bwMode="auto">
            <a:xfrm rot="5400000">
              <a:off x="1158" y="172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3" name="Rectangle 67"/>
            <p:cNvSpPr>
              <a:spLocks noChangeArrowheads="1"/>
            </p:cNvSpPr>
            <p:nvPr/>
          </p:nvSpPr>
          <p:spPr bwMode="auto">
            <a:xfrm rot="5400000">
              <a:off x="918" y="209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4" name="Rectangle 68"/>
            <p:cNvSpPr>
              <a:spLocks noChangeArrowheads="1"/>
            </p:cNvSpPr>
            <p:nvPr/>
          </p:nvSpPr>
          <p:spPr bwMode="auto">
            <a:xfrm rot="5400000">
              <a:off x="918" y="172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5" name="Rectangle 69"/>
            <p:cNvSpPr>
              <a:spLocks noChangeArrowheads="1"/>
            </p:cNvSpPr>
            <p:nvPr/>
          </p:nvSpPr>
          <p:spPr bwMode="auto">
            <a:xfrm rot="5400000">
              <a:off x="918" y="190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6" name="Rectangle 70"/>
            <p:cNvSpPr>
              <a:spLocks noChangeArrowheads="1"/>
            </p:cNvSpPr>
            <p:nvPr/>
          </p:nvSpPr>
          <p:spPr bwMode="auto">
            <a:xfrm rot="5400000">
              <a:off x="678" y="172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7" name="Rectangle 71"/>
            <p:cNvSpPr>
              <a:spLocks noChangeArrowheads="1"/>
            </p:cNvSpPr>
            <p:nvPr/>
          </p:nvSpPr>
          <p:spPr bwMode="auto">
            <a:xfrm rot="5400000">
              <a:off x="678" y="190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8" name="Rectangle 72"/>
            <p:cNvSpPr>
              <a:spLocks noChangeArrowheads="1"/>
            </p:cNvSpPr>
            <p:nvPr/>
          </p:nvSpPr>
          <p:spPr bwMode="auto">
            <a:xfrm rot="5400000">
              <a:off x="678" y="209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29" name="Rectangle 73"/>
            <p:cNvSpPr>
              <a:spLocks noChangeArrowheads="1"/>
            </p:cNvSpPr>
            <p:nvPr/>
          </p:nvSpPr>
          <p:spPr bwMode="auto">
            <a:xfrm rot="16200000">
              <a:off x="2406" y="210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0" name="Rectangle 74"/>
            <p:cNvSpPr>
              <a:spLocks noChangeArrowheads="1"/>
            </p:cNvSpPr>
            <p:nvPr/>
          </p:nvSpPr>
          <p:spPr bwMode="auto">
            <a:xfrm rot="5400000">
              <a:off x="2406" y="191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1" name="Rectangle 75"/>
            <p:cNvSpPr>
              <a:spLocks noChangeArrowheads="1"/>
            </p:cNvSpPr>
            <p:nvPr/>
          </p:nvSpPr>
          <p:spPr bwMode="auto">
            <a:xfrm rot="5400000">
              <a:off x="2406" y="172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2" name="Rectangle 76"/>
            <p:cNvSpPr>
              <a:spLocks noChangeArrowheads="1"/>
            </p:cNvSpPr>
            <p:nvPr/>
          </p:nvSpPr>
          <p:spPr bwMode="auto">
            <a:xfrm rot="5400000">
              <a:off x="2166" y="209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3" name="Rectangle 77"/>
            <p:cNvSpPr>
              <a:spLocks noChangeArrowheads="1"/>
            </p:cNvSpPr>
            <p:nvPr/>
          </p:nvSpPr>
          <p:spPr bwMode="auto">
            <a:xfrm rot="5400000">
              <a:off x="2166" y="172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4" name="Rectangle 78"/>
            <p:cNvSpPr>
              <a:spLocks noChangeArrowheads="1"/>
            </p:cNvSpPr>
            <p:nvPr/>
          </p:nvSpPr>
          <p:spPr bwMode="auto">
            <a:xfrm rot="5400000">
              <a:off x="2166" y="190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5" name="Rectangle 79"/>
            <p:cNvSpPr>
              <a:spLocks noChangeArrowheads="1"/>
            </p:cNvSpPr>
            <p:nvPr/>
          </p:nvSpPr>
          <p:spPr bwMode="auto">
            <a:xfrm rot="5400000">
              <a:off x="1926" y="172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6" name="Rectangle 80"/>
            <p:cNvSpPr>
              <a:spLocks noChangeArrowheads="1"/>
            </p:cNvSpPr>
            <p:nvPr/>
          </p:nvSpPr>
          <p:spPr bwMode="auto">
            <a:xfrm rot="5400000">
              <a:off x="1926" y="1902"/>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7" name="Rectangle 81"/>
            <p:cNvSpPr>
              <a:spLocks noChangeArrowheads="1"/>
            </p:cNvSpPr>
            <p:nvPr/>
          </p:nvSpPr>
          <p:spPr bwMode="auto">
            <a:xfrm rot="5400000">
              <a:off x="1926" y="2094"/>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8" name="Rectangle 82"/>
            <p:cNvSpPr>
              <a:spLocks noChangeArrowheads="1"/>
            </p:cNvSpPr>
            <p:nvPr/>
          </p:nvSpPr>
          <p:spPr bwMode="auto">
            <a:xfrm rot="5400000">
              <a:off x="2406" y="1050"/>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39" name="Rectangle 83"/>
            <p:cNvSpPr>
              <a:spLocks noChangeArrowheads="1"/>
            </p:cNvSpPr>
            <p:nvPr/>
          </p:nvSpPr>
          <p:spPr bwMode="auto">
            <a:xfrm rot="5400000">
              <a:off x="2406" y="85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40" name="Rectangle 84"/>
            <p:cNvSpPr>
              <a:spLocks noChangeArrowheads="1"/>
            </p:cNvSpPr>
            <p:nvPr/>
          </p:nvSpPr>
          <p:spPr bwMode="auto">
            <a:xfrm rot="5400000">
              <a:off x="2406" y="66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41" name="Rectangle 85"/>
            <p:cNvSpPr>
              <a:spLocks noChangeArrowheads="1"/>
            </p:cNvSpPr>
            <p:nvPr/>
          </p:nvSpPr>
          <p:spPr bwMode="auto">
            <a:xfrm rot="5400000">
              <a:off x="2166" y="103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42" name="Rectangle 86"/>
            <p:cNvSpPr>
              <a:spLocks noChangeArrowheads="1"/>
            </p:cNvSpPr>
            <p:nvPr/>
          </p:nvSpPr>
          <p:spPr bwMode="auto">
            <a:xfrm rot="5400000">
              <a:off x="2166" y="66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43" name="Rectangle 87"/>
            <p:cNvSpPr>
              <a:spLocks noChangeArrowheads="1"/>
            </p:cNvSpPr>
            <p:nvPr/>
          </p:nvSpPr>
          <p:spPr bwMode="auto">
            <a:xfrm rot="5400000">
              <a:off x="2166" y="84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44" name="Rectangle 88"/>
            <p:cNvSpPr>
              <a:spLocks noChangeArrowheads="1"/>
            </p:cNvSpPr>
            <p:nvPr/>
          </p:nvSpPr>
          <p:spPr bwMode="auto">
            <a:xfrm rot="5400000">
              <a:off x="1926" y="66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45" name="Rectangle 89"/>
            <p:cNvSpPr>
              <a:spLocks noChangeArrowheads="1"/>
            </p:cNvSpPr>
            <p:nvPr/>
          </p:nvSpPr>
          <p:spPr bwMode="auto">
            <a:xfrm rot="5400000">
              <a:off x="1926" y="846"/>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46" name="Rectangle 90"/>
            <p:cNvSpPr>
              <a:spLocks noChangeArrowheads="1"/>
            </p:cNvSpPr>
            <p:nvPr/>
          </p:nvSpPr>
          <p:spPr bwMode="auto">
            <a:xfrm rot="5400000">
              <a:off x="1926" y="1038"/>
              <a:ext cx="48" cy="60"/>
            </a:xfrm>
            <a:prstGeom prst="rect">
              <a:avLst/>
            </a:prstGeom>
            <a:solidFill>
              <a:srgbClr val="CA32B1">
                <a:alpha val="50000"/>
              </a:srgbClr>
            </a:solidFill>
            <a:ln w="9525">
              <a:solidFill>
                <a:srgbClr val="CA32B1"/>
              </a:solidFill>
              <a:miter lim="800000"/>
              <a:headEnd/>
              <a:tailEnd/>
            </a:ln>
          </p:spPr>
          <p:txBody>
            <a:bodyPr wrap="none" anchor="ctr"/>
            <a:lstStyle/>
            <a:p>
              <a:endParaRPr lang="zh-CN" altLang="en-US"/>
            </a:p>
          </p:txBody>
        </p:sp>
        <p:sp>
          <p:nvSpPr>
            <p:cNvPr id="224347" name="Rectangle 91"/>
            <p:cNvSpPr>
              <a:spLocks noChangeArrowheads="1"/>
            </p:cNvSpPr>
            <p:nvPr/>
          </p:nvSpPr>
          <p:spPr bwMode="auto">
            <a:xfrm>
              <a:off x="624" y="816"/>
              <a:ext cx="240" cy="1392"/>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48" name="Rectangle 92"/>
            <p:cNvSpPr>
              <a:spLocks noChangeArrowheads="1"/>
            </p:cNvSpPr>
            <p:nvPr/>
          </p:nvSpPr>
          <p:spPr bwMode="auto">
            <a:xfrm>
              <a:off x="768" y="1008"/>
              <a:ext cx="240" cy="1200"/>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49" name="Rectangle 93"/>
            <p:cNvSpPr>
              <a:spLocks noChangeArrowheads="1"/>
            </p:cNvSpPr>
            <p:nvPr/>
          </p:nvSpPr>
          <p:spPr bwMode="auto">
            <a:xfrm>
              <a:off x="1104" y="1200"/>
              <a:ext cx="192" cy="1056"/>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0" name="Rectangle 94"/>
            <p:cNvSpPr>
              <a:spLocks noChangeArrowheads="1"/>
            </p:cNvSpPr>
            <p:nvPr/>
          </p:nvSpPr>
          <p:spPr bwMode="auto">
            <a:xfrm>
              <a:off x="1344" y="1392"/>
              <a:ext cx="144" cy="960"/>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1" name="Rectangle 95"/>
            <p:cNvSpPr>
              <a:spLocks noChangeArrowheads="1"/>
            </p:cNvSpPr>
            <p:nvPr/>
          </p:nvSpPr>
          <p:spPr bwMode="auto">
            <a:xfrm>
              <a:off x="1488" y="1488"/>
              <a:ext cx="144" cy="864"/>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2" name="Rectangle 96"/>
            <p:cNvSpPr>
              <a:spLocks noChangeArrowheads="1"/>
            </p:cNvSpPr>
            <p:nvPr/>
          </p:nvSpPr>
          <p:spPr bwMode="auto">
            <a:xfrm>
              <a:off x="1632" y="1680"/>
              <a:ext cx="144" cy="672"/>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3" name="Rectangle 97"/>
            <p:cNvSpPr>
              <a:spLocks noChangeArrowheads="1"/>
            </p:cNvSpPr>
            <p:nvPr/>
          </p:nvSpPr>
          <p:spPr bwMode="auto">
            <a:xfrm>
              <a:off x="1872" y="1872"/>
              <a:ext cx="144" cy="336"/>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4" name="Rectangle 98"/>
            <p:cNvSpPr>
              <a:spLocks noChangeArrowheads="1"/>
            </p:cNvSpPr>
            <p:nvPr/>
          </p:nvSpPr>
          <p:spPr bwMode="auto">
            <a:xfrm>
              <a:off x="2112" y="2064"/>
              <a:ext cx="144" cy="144"/>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5" name="Rectangle 99"/>
            <p:cNvSpPr>
              <a:spLocks noChangeArrowheads="1"/>
            </p:cNvSpPr>
            <p:nvPr/>
          </p:nvSpPr>
          <p:spPr bwMode="auto">
            <a:xfrm>
              <a:off x="1824" y="624"/>
              <a:ext cx="720" cy="1008"/>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6" name="Rectangle 100"/>
            <p:cNvSpPr>
              <a:spLocks noChangeArrowheads="1"/>
            </p:cNvSpPr>
            <p:nvPr/>
          </p:nvSpPr>
          <p:spPr bwMode="auto">
            <a:xfrm>
              <a:off x="2112" y="1680"/>
              <a:ext cx="384" cy="144"/>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7" name="Rectangle 101"/>
            <p:cNvSpPr>
              <a:spLocks noChangeArrowheads="1"/>
            </p:cNvSpPr>
            <p:nvPr/>
          </p:nvSpPr>
          <p:spPr bwMode="auto">
            <a:xfrm>
              <a:off x="2304" y="1776"/>
              <a:ext cx="288" cy="240"/>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8" name="Rectangle 102"/>
            <p:cNvSpPr>
              <a:spLocks noChangeArrowheads="1"/>
            </p:cNvSpPr>
            <p:nvPr/>
          </p:nvSpPr>
          <p:spPr bwMode="auto">
            <a:xfrm>
              <a:off x="1296" y="480"/>
              <a:ext cx="624" cy="672"/>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59" name="Rectangle 103"/>
            <p:cNvSpPr>
              <a:spLocks noChangeArrowheads="1"/>
            </p:cNvSpPr>
            <p:nvPr/>
          </p:nvSpPr>
          <p:spPr bwMode="auto">
            <a:xfrm>
              <a:off x="864" y="576"/>
              <a:ext cx="624" cy="240"/>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60" name="Rectangle 104"/>
            <p:cNvSpPr>
              <a:spLocks noChangeArrowheads="1"/>
            </p:cNvSpPr>
            <p:nvPr/>
          </p:nvSpPr>
          <p:spPr bwMode="auto">
            <a:xfrm>
              <a:off x="1104" y="816"/>
              <a:ext cx="192" cy="144"/>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61" name="Rectangle 105"/>
            <p:cNvSpPr>
              <a:spLocks noChangeArrowheads="1"/>
            </p:cNvSpPr>
            <p:nvPr/>
          </p:nvSpPr>
          <p:spPr bwMode="auto">
            <a:xfrm>
              <a:off x="1488" y="1104"/>
              <a:ext cx="480" cy="240"/>
            </a:xfrm>
            <a:prstGeom prst="rect">
              <a:avLst/>
            </a:prstGeom>
            <a:solidFill>
              <a:schemeClr val="bg2"/>
            </a:solidFill>
            <a:ln w="9525">
              <a:solidFill>
                <a:schemeClr val="bg2"/>
              </a:solidFill>
              <a:miter lim="800000"/>
              <a:headEnd/>
              <a:tailEnd/>
            </a:ln>
          </p:spPr>
          <p:txBody>
            <a:bodyPr wrap="none" anchor="ctr"/>
            <a:lstStyle/>
            <a:p>
              <a:endParaRPr lang="zh-CN" altLang="en-US"/>
            </a:p>
          </p:txBody>
        </p:sp>
        <p:sp>
          <p:nvSpPr>
            <p:cNvPr id="224362" name="Rectangle 106"/>
            <p:cNvSpPr>
              <a:spLocks noChangeArrowheads="1"/>
            </p:cNvSpPr>
            <p:nvPr/>
          </p:nvSpPr>
          <p:spPr bwMode="auto">
            <a:xfrm>
              <a:off x="1632" y="1296"/>
              <a:ext cx="192" cy="192"/>
            </a:xfrm>
            <a:prstGeom prst="rect">
              <a:avLst/>
            </a:prstGeom>
            <a:solidFill>
              <a:schemeClr val="bg2"/>
            </a:solidFill>
            <a:ln w="9525">
              <a:solidFill>
                <a:schemeClr val="bg2"/>
              </a:solidFill>
              <a:miter lim="800000"/>
              <a:headEnd/>
              <a:tailEnd/>
            </a:ln>
          </p:spPr>
          <p:txBody>
            <a:bodyPr wrap="none" anchor="ctr"/>
            <a:lstStyle/>
            <a:p>
              <a:endParaRPr lang="zh-CN" altLang="en-US"/>
            </a:p>
          </p:txBody>
        </p:sp>
      </p:grpSp>
      <p:sp>
        <p:nvSpPr>
          <p:cNvPr id="224363" name="Text Box 107"/>
          <p:cNvSpPr txBox="1">
            <a:spLocks noChangeArrowheads="1"/>
          </p:cNvSpPr>
          <p:nvPr/>
        </p:nvSpPr>
        <p:spPr bwMode="auto">
          <a:xfrm>
            <a:off x="1981200" y="5562601"/>
            <a:ext cx="3581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800000"/>
                </a:solidFill>
                <a:latin typeface="Times New Roman" panose="02020603050405020304" pitchFamily="18" charset="0"/>
              </a:rPr>
              <a:t>倾斜方向的频谱通过</a:t>
            </a:r>
            <a:endParaRPr kumimoji="1" lang="zh-CN" altLang="en-US" sz="2800" b="1">
              <a:latin typeface="Times New Roman" panose="02020603050405020304" pitchFamily="18" charset="0"/>
            </a:endParaRPr>
          </a:p>
        </p:txBody>
      </p:sp>
      <p:grpSp>
        <p:nvGrpSpPr>
          <p:cNvPr id="224364" name="Group 108"/>
          <p:cNvGrpSpPr>
            <a:grpSpLocks/>
          </p:cNvGrpSpPr>
          <p:nvPr/>
        </p:nvGrpSpPr>
        <p:grpSpPr bwMode="auto">
          <a:xfrm>
            <a:off x="5486400" y="1066800"/>
            <a:ext cx="5181600" cy="5486400"/>
            <a:chOff x="2640" y="-96"/>
            <a:chExt cx="3024" cy="3264"/>
          </a:xfrm>
        </p:grpSpPr>
        <p:grpSp>
          <p:nvGrpSpPr>
            <p:cNvPr id="224365" name="Group 109"/>
            <p:cNvGrpSpPr>
              <a:grpSpLocks/>
            </p:cNvGrpSpPr>
            <p:nvPr/>
          </p:nvGrpSpPr>
          <p:grpSpPr bwMode="auto">
            <a:xfrm>
              <a:off x="2640" y="-96"/>
              <a:ext cx="3024" cy="3231"/>
              <a:chOff x="2640" y="-96"/>
              <a:chExt cx="3024" cy="3231"/>
            </a:xfrm>
          </p:grpSpPr>
          <p:sp>
            <p:nvSpPr>
              <p:cNvPr id="224366" name="Rectangle 110"/>
              <p:cNvSpPr>
                <a:spLocks noChangeArrowheads="1"/>
              </p:cNvSpPr>
              <p:nvPr/>
            </p:nvSpPr>
            <p:spPr bwMode="auto">
              <a:xfrm>
                <a:off x="3168" y="528"/>
                <a:ext cx="1968" cy="18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24367" name="Rectangle 111"/>
              <p:cNvSpPr>
                <a:spLocks noChangeArrowheads="1"/>
              </p:cNvSpPr>
              <p:nvPr/>
            </p:nvSpPr>
            <p:spPr bwMode="auto">
              <a:xfrm rot="2367258">
                <a:off x="3696" y="192"/>
                <a:ext cx="48" cy="2112"/>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68" name="Rectangle 112"/>
              <p:cNvSpPr>
                <a:spLocks noChangeArrowheads="1"/>
              </p:cNvSpPr>
              <p:nvPr/>
            </p:nvSpPr>
            <p:spPr bwMode="auto">
              <a:xfrm rot="2367258" flipH="1">
                <a:off x="3744" y="288"/>
                <a:ext cx="48" cy="2112"/>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69" name="Rectangle 113"/>
              <p:cNvSpPr>
                <a:spLocks noChangeArrowheads="1"/>
              </p:cNvSpPr>
              <p:nvPr/>
            </p:nvSpPr>
            <p:spPr bwMode="auto">
              <a:xfrm rot="2367258" flipH="1">
                <a:off x="3840" y="240"/>
                <a:ext cx="48" cy="2304"/>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0" name="Rectangle 114"/>
              <p:cNvSpPr>
                <a:spLocks noChangeArrowheads="1"/>
              </p:cNvSpPr>
              <p:nvPr/>
            </p:nvSpPr>
            <p:spPr bwMode="auto">
              <a:xfrm rot="2367258" flipH="1">
                <a:off x="3997" y="0"/>
                <a:ext cx="48" cy="273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1" name="Rectangle 115"/>
              <p:cNvSpPr>
                <a:spLocks noChangeArrowheads="1"/>
              </p:cNvSpPr>
              <p:nvPr/>
            </p:nvSpPr>
            <p:spPr bwMode="auto">
              <a:xfrm rot="2367258" flipH="1">
                <a:off x="4093" y="48"/>
                <a:ext cx="48" cy="273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2" name="Rectangle 116"/>
              <p:cNvSpPr>
                <a:spLocks noChangeArrowheads="1"/>
              </p:cNvSpPr>
              <p:nvPr/>
            </p:nvSpPr>
            <p:spPr bwMode="auto">
              <a:xfrm rot="2367258" flipH="1">
                <a:off x="4189" y="96"/>
                <a:ext cx="48" cy="273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3" name="Rectangle 117"/>
              <p:cNvSpPr>
                <a:spLocks noChangeArrowheads="1"/>
              </p:cNvSpPr>
              <p:nvPr/>
            </p:nvSpPr>
            <p:spPr bwMode="auto">
              <a:xfrm rot="2367258" flipH="1">
                <a:off x="4285" y="144"/>
                <a:ext cx="48" cy="273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4" name="Rectangle 118"/>
              <p:cNvSpPr>
                <a:spLocks noChangeArrowheads="1"/>
              </p:cNvSpPr>
              <p:nvPr/>
            </p:nvSpPr>
            <p:spPr bwMode="auto">
              <a:xfrm rot="2367258" flipH="1">
                <a:off x="4381" y="192"/>
                <a:ext cx="48" cy="273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5" name="Rectangle 119"/>
              <p:cNvSpPr>
                <a:spLocks noChangeArrowheads="1"/>
              </p:cNvSpPr>
              <p:nvPr/>
            </p:nvSpPr>
            <p:spPr bwMode="auto">
              <a:xfrm rot="2367258" flipH="1">
                <a:off x="4477" y="240"/>
                <a:ext cx="48" cy="273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6" name="Rectangle 120"/>
              <p:cNvSpPr>
                <a:spLocks noChangeArrowheads="1"/>
              </p:cNvSpPr>
              <p:nvPr/>
            </p:nvSpPr>
            <p:spPr bwMode="auto">
              <a:xfrm rot="2367258" flipH="1">
                <a:off x="4573" y="288"/>
                <a:ext cx="48" cy="273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7" name="Rectangle 121"/>
              <p:cNvSpPr>
                <a:spLocks noChangeArrowheads="1"/>
              </p:cNvSpPr>
              <p:nvPr/>
            </p:nvSpPr>
            <p:spPr bwMode="auto">
              <a:xfrm rot="2367258" flipH="1">
                <a:off x="4669" y="336"/>
                <a:ext cx="48" cy="273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8" name="Rectangle 122"/>
              <p:cNvSpPr>
                <a:spLocks noChangeArrowheads="1"/>
              </p:cNvSpPr>
              <p:nvPr/>
            </p:nvSpPr>
            <p:spPr bwMode="auto">
              <a:xfrm rot="2367258" flipH="1">
                <a:off x="4642" y="724"/>
                <a:ext cx="47" cy="2352"/>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79" name="Rectangle 123"/>
              <p:cNvSpPr>
                <a:spLocks noChangeArrowheads="1"/>
              </p:cNvSpPr>
              <p:nvPr/>
            </p:nvSpPr>
            <p:spPr bwMode="auto">
              <a:xfrm rot="2367258" flipH="1">
                <a:off x="4769" y="687"/>
                <a:ext cx="49" cy="2448"/>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0" name="Rectangle 124"/>
              <p:cNvSpPr>
                <a:spLocks noChangeArrowheads="1"/>
              </p:cNvSpPr>
              <p:nvPr/>
            </p:nvSpPr>
            <p:spPr bwMode="auto">
              <a:xfrm rot="2367258" flipH="1">
                <a:off x="4789" y="1359"/>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1" name="Rectangle 125"/>
              <p:cNvSpPr>
                <a:spLocks noChangeArrowheads="1"/>
              </p:cNvSpPr>
              <p:nvPr/>
            </p:nvSpPr>
            <p:spPr bwMode="auto">
              <a:xfrm rot="2367258" flipH="1">
                <a:off x="4885" y="1392"/>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2" name="Rectangle 126"/>
              <p:cNvSpPr>
                <a:spLocks noChangeArrowheads="1"/>
              </p:cNvSpPr>
              <p:nvPr/>
            </p:nvSpPr>
            <p:spPr bwMode="auto">
              <a:xfrm rot="2367258" flipH="1">
                <a:off x="5040" y="1360"/>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3" name="Rectangle 127"/>
              <p:cNvSpPr>
                <a:spLocks noChangeArrowheads="1"/>
              </p:cNvSpPr>
              <p:nvPr/>
            </p:nvSpPr>
            <p:spPr bwMode="auto">
              <a:xfrm rot="2367258" flipH="1">
                <a:off x="5088" y="1456"/>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4" name="Rectangle 128"/>
              <p:cNvSpPr>
                <a:spLocks noChangeArrowheads="1"/>
              </p:cNvSpPr>
              <p:nvPr/>
            </p:nvSpPr>
            <p:spPr bwMode="auto">
              <a:xfrm rot="2367258" flipH="1">
                <a:off x="5136" y="1552"/>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5" name="Rectangle 129"/>
              <p:cNvSpPr>
                <a:spLocks noChangeArrowheads="1"/>
              </p:cNvSpPr>
              <p:nvPr/>
            </p:nvSpPr>
            <p:spPr bwMode="auto">
              <a:xfrm rot="2367258" flipH="1">
                <a:off x="3504" y="288"/>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6" name="Rectangle 130"/>
              <p:cNvSpPr>
                <a:spLocks noChangeArrowheads="1"/>
              </p:cNvSpPr>
              <p:nvPr/>
            </p:nvSpPr>
            <p:spPr bwMode="auto">
              <a:xfrm rot="2367258">
                <a:off x="3552" y="192"/>
                <a:ext cx="48" cy="2112"/>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7" name="Rectangle 131"/>
              <p:cNvSpPr>
                <a:spLocks noChangeArrowheads="1"/>
              </p:cNvSpPr>
              <p:nvPr/>
            </p:nvSpPr>
            <p:spPr bwMode="auto">
              <a:xfrm rot="2367258">
                <a:off x="3648" y="-96"/>
                <a:ext cx="48" cy="2112"/>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8" name="Rectangle 132"/>
              <p:cNvSpPr>
                <a:spLocks noChangeArrowheads="1"/>
              </p:cNvSpPr>
              <p:nvPr/>
            </p:nvSpPr>
            <p:spPr bwMode="auto">
              <a:xfrm rot="2367258" flipH="1">
                <a:off x="3408" y="240"/>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89" name="Rectangle 133"/>
              <p:cNvSpPr>
                <a:spLocks noChangeArrowheads="1"/>
              </p:cNvSpPr>
              <p:nvPr/>
            </p:nvSpPr>
            <p:spPr bwMode="auto">
              <a:xfrm rot="2367258" flipH="1">
                <a:off x="3360" y="160"/>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90" name="Rectangle 134"/>
              <p:cNvSpPr>
                <a:spLocks noChangeArrowheads="1"/>
              </p:cNvSpPr>
              <p:nvPr/>
            </p:nvSpPr>
            <p:spPr bwMode="auto">
              <a:xfrm rot="2367258" flipH="1">
                <a:off x="3360" y="0"/>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91" name="Rectangle 135"/>
              <p:cNvSpPr>
                <a:spLocks noChangeArrowheads="1"/>
              </p:cNvSpPr>
              <p:nvPr/>
            </p:nvSpPr>
            <p:spPr bwMode="auto">
              <a:xfrm rot="2367258" flipH="1">
                <a:off x="3216" y="0"/>
                <a:ext cx="48" cy="137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92" name="Rectangle 136"/>
              <p:cNvSpPr>
                <a:spLocks noChangeArrowheads="1"/>
              </p:cNvSpPr>
              <p:nvPr/>
            </p:nvSpPr>
            <p:spPr bwMode="auto">
              <a:xfrm rot="2367258" flipH="1">
                <a:off x="3216" y="-48"/>
                <a:ext cx="48" cy="1136"/>
              </a:xfrm>
              <a:prstGeom prst="rect">
                <a:avLst/>
              </a:prstGeom>
              <a:solidFill>
                <a:srgbClr val="993366"/>
              </a:solidFill>
              <a:ln w="9525">
                <a:solidFill>
                  <a:srgbClr val="993366"/>
                </a:solidFill>
                <a:miter lim="800000"/>
                <a:headEnd/>
                <a:tailEnd/>
              </a:ln>
            </p:spPr>
            <p:txBody>
              <a:bodyPr wrap="none" anchor="ctr"/>
              <a:lstStyle/>
              <a:p>
                <a:endParaRPr lang="zh-CN" altLang="en-US"/>
              </a:p>
            </p:txBody>
          </p:sp>
          <p:sp>
            <p:nvSpPr>
              <p:cNvPr id="224393" name="Rectangle 137"/>
              <p:cNvSpPr>
                <a:spLocks noChangeArrowheads="1"/>
              </p:cNvSpPr>
              <p:nvPr/>
            </p:nvSpPr>
            <p:spPr bwMode="auto">
              <a:xfrm>
                <a:off x="2640" y="384"/>
                <a:ext cx="528" cy="2112"/>
              </a:xfrm>
              <a:prstGeom prst="rect">
                <a:avLst/>
              </a:prstGeom>
              <a:solidFill>
                <a:srgbClr val="FFE1E1"/>
              </a:solidFill>
              <a:ln w="9525">
                <a:solidFill>
                  <a:srgbClr val="FFE1E1"/>
                </a:solidFill>
                <a:miter lim="800000"/>
                <a:headEnd/>
                <a:tailEnd/>
              </a:ln>
            </p:spPr>
            <p:txBody>
              <a:bodyPr wrap="none" anchor="ctr"/>
              <a:lstStyle/>
              <a:p>
                <a:endParaRPr lang="zh-CN" altLang="en-US"/>
              </a:p>
            </p:txBody>
          </p:sp>
          <p:sp>
            <p:nvSpPr>
              <p:cNvPr id="224394" name="Rectangle 138"/>
              <p:cNvSpPr>
                <a:spLocks noChangeArrowheads="1"/>
              </p:cNvSpPr>
              <p:nvPr/>
            </p:nvSpPr>
            <p:spPr bwMode="auto">
              <a:xfrm>
                <a:off x="3072" y="0"/>
                <a:ext cx="2208" cy="528"/>
              </a:xfrm>
              <a:prstGeom prst="rect">
                <a:avLst/>
              </a:prstGeom>
              <a:solidFill>
                <a:srgbClr val="FFE1E1"/>
              </a:solidFill>
              <a:ln w="9525">
                <a:solidFill>
                  <a:srgbClr val="FFE1E1"/>
                </a:solidFill>
                <a:miter lim="800000"/>
                <a:headEnd/>
                <a:tailEnd/>
              </a:ln>
            </p:spPr>
            <p:txBody>
              <a:bodyPr wrap="none" anchor="ctr"/>
              <a:lstStyle/>
              <a:p>
                <a:endParaRPr lang="zh-CN" altLang="en-US"/>
              </a:p>
            </p:txBody>
          </p:sp>
          <p:sp>
            <p:nvSpPr>
              <p:cNvPr id="224395" name="Rectangle 139"/>
              <p:cNvSpPr>
                <a:spLocks noChangeArrowheads="1"/>
              </p:cNvSpPr>
              <p:nvPr/>
            </p:nvSpPr>
            <p:spPr bwMode="auto">
              <a:xfrm>
                <a:off x="3072" y="2400"/>
                <a:ext cx="2208" cy="528"/>
              </a:xfrm>
              <a:prstGeom prst="rect">
                <a:avLst/>
              </a:prstGeom>
              <a:solidFill>
                <a:srgbClr val="FFE1E1"/>
              </a:solidFill>
              <a:ln w="9525">
                <a:solidFill>
                  <a:srgbClr val="FFE1E1"/>
                </a:solidFill>
                <a:miter lim="800000"/>
                <a:headEnd/>
                <a:tailEnd/>
              </a:ln>
            </p:spPr>
            <p:txBody>
              <a:bodyPr wrap="none" anchor="ctr"/>
              <a:lstStyle/>
              <a:p>
                <a:endParaRPr lang="zh-CN" altLang="en-US"/>
              </a:p>
            </p:txBody>
          </p:sp>
          <p:sp>
            <p:nvSpPr>
              <p:cNvPr id="224396" name="Rectangle 140"/>
              <p:cNvSpPr>
                <a:spLocks noChangeArrowheads="1"/>
              </p:cNvSpPr>
              <p:nvPr/>
            </p:nvSpPr>
            <p:spPr bwMode="auto">
              <a:xfrm>
                <a:off x="5136" y="288"/>
                <a:ext cx="528" cy="2400"/>
              </a:xfrm>
              <a:prstGeom prst="rect">
                <a:avLst/>
              </a:prstGeom>
              <a:solidFill>
                <a:srgbClr val="FFE1E1"/>
              </a:solidFill>
              <a:ln w="9525">
                <a:solidFill>
                  <a:srgbClr val="FFE1E1"/>
                </a:solidFill>
                <a:miter lim="800000"/>
                <a:headEnd/>
                <a:tailEnd/>
              </a:ln>
            </p:spPr>
            <p:txBody>
              <a:bodyPr wrap="none" anchor="ctr"/>
              <a:lstStyle/>
              <a:p>
                <a:endParaRPr lang="zh-CN" altLang="en-US"/>
              </a:p>
            </p:txBody>
          </p:sp>
        </p:grpSp>
        <p:sp>
          <p:nvSpPr>
            <p:cNvPr id="224397" name="Text Box 141"/>
            <p:cNvSpPr txBox="1">
              <a:spLocks noChangeArrowheads="1"/>
            </p:cNvSpPr>
            <p:nvPr/>
          </p:nvSpPr>
          <p:spPr bwMode="auto">
            <a:xfrm>
              <a:off x="3971" y="2688"/>
              <a:ext cx="359"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eaLnBrk="0" hangingPunct="0">
                <a:spcBef>
                  <a:spcPct val="50000"/>
                </a:spcBef>
              </a:pPr>
              <a:r>
                <a:rPr kumimoji="1" lang="zh-CN" altLang="en-US" sz="2800" b="1">
                  <a:solidFill>
                    <a:srgbClr val="800000"/>
                  </a:solidFill>
                  <a:latin typeface="Times New Roman" panose="02020603050405020304" pitchFamily="18" charset="0"/>
                </a:rPr>
                <a:t>像</a:t>
              </a:r>
            </a:p>
          </p:txBody>
        </p:sp>
      </p:grpSp>
      <p:sp>
        <p:nvSpPr>
          <p:cNvPr id="224398" name="Rectangle 142"/>
          <p:cNvSpPr>
            <a:spLocks noGrp="1" noChangeArrowheads="1"/>
          </p:cNvSpPr>
          <p:nvPr>
            <p:ph type="title"/>
          </p:nvPr>
        </p:nvSpPr>
        <p:spPr>
          <a:xfrm>
            <a:off x="2989036" y="1046966"/>
            <a:ext cx="3843337" cy="685800"/>
          </a:xfrm>
          <a:noFill/>
          <a:ln/>
        </p:spPr>
        <p:txBody>
          <a:bodyPr/>
          <a:lstStyle/>
          <a:p>
            <a:r>
              <a:rPr lang="zh-CN" altLang="en-US" sz="3600" b="1">
                <a:ea typeface="宋体" panose="02010600030101010101" pitchFamily="2" charset="-122"/>
              </a:rPr>
              <a:t>网格实验</a:t>
            </a:r>
          </a:p>
        </p:txBody>
      </p:sp>
      <p:sp>
        <p:nvSpPr>
          <p:cNvPr id="143" name="Rectangle 2"/>
          <p:cNvSpPr txBox="1">
            <a:spLocks noChangeArrowheads="1"/>
          </p:cNvSpPr>
          <p:nvPr/>
        </p:nvSpPr>
        <p:spPr>
          <a:xfrm>
            <a:off x="0" y="0"/>
            <a:ext cx="12192000" cy="791367"/>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solidFill>
                  <a:schemeClr val="bg1"/>
                </a:solidFill>
                <a:ea typeface="宋体" panose="02010600030101010101" pitchFamily="2" charset="-122"/>
              </a:rPr>
              <a:t>3.</a:t>
            </a:r>
            <a:r>
              <a:rPr lang="zh-CN" altLang="en-US" sz="4000" b="1" dirty="0">
                <a:solidFill>
                  <a:schemeClr val="bg1"/>
                </a:solidFill>
                <a:ea typeface="宋体" panose="02010600030101010101" pitchFamily="2" charset="-122"/>
              </a:rPr>
              <a:t>空间滤波</a:t>
            </a:r>
          </a:p>
        </p:txBody>
      </p:sp>
    </p:spTree>
    <p:extLst>
      <p:ext uri="{BB962C8B-B14F-4D97-AF65-F5344CB8AC3E}">
        <p14:creationId xmlns:p14="http://schemas.microsoft.com/office/powerpoint/2010/main" val="936069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24364"/>
                                        </p:tgtEl>
                                        <p:attrNameLst>
                                          <p:attrName>style.visibility</p:attrName>
                                        </p:attrNameLst>
                                      </p:cBhvr>
                                      <p:to>
                                        <p:strVal val="visible"/>
                                      </p:to>
                                    </p:set>
                                    <p:animEffect transition="in" filter="randombar(vertical)">
                                      <p:cBhvr>
                                        <p:cTn id="7" dur="500"/>
                                        <p:tgtEl>
                                          <p:spTgt spid="22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p>
        </p:txBody>
      </p:sp>
      <p:pic>
        <p:nvPicPr>
          <p:cNvPr id="3" name="图片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8718102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p>
        </p:txBody>
      </p:sp>
      <p:pic>
        <p:nvPicPr>
          <p:cNvPr id="3" name="图片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425145203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p>
        </p:txBody>
      </p:sp>
      <p:pic>
        <p:nvPicPr>
          <p:cNvPr id="3" name="图片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66022691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p>
        </p:txBody>
      </p:sp>
      <p:pic>
        <p:nvPicPr>
          <p:cNvPr id="3" name="图片 2"/>
          <p:cNvPicPr/>
          <p:nvPr/>
        </p:nvPicPr>
        <p:blipFill>
          <a:blip r:embed="rId2"/>
          <a:stretch>
            <a:fillRect/>
          </a:stretch>
        </p:blipFill>
        <p:spPr>
          <a:xfrm>
            <a:off x="1524000" y="0"/>
            <a:ext cx="9144000" cy="6858000"/>
          </a:xfrm>
          <a:prstGeom prst="rect">
            <a:avLst/>
          </a:prstGeom>
        </p:spPr>
      </p:pic>
      <p:sp>
        <p:nvSpPr>
          <p:cNvPr id="4" name="矩形 3"/>
          <p:cNvSpPr/>
          <p:nvPr/>
        </p:nvSpPr>
        <p:spPr>
          <a:xfrm>
            <a:off x="2255520" y="5808617"/>
            <a:ext cx="8072846" cy="4876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8332852"/>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p>
        </p:txBody>
      </p:sp>
      <p:pic>
        <p:nvPicPr>
          <p:cNvPr id="3" name="图片 2"/>
          <p:cNvPicPr/>
          <p:nvPr/>
        </p:nvPicPr>
        <p:blipFill>
          <a:blip r:embed="rId2"/>
          <a:stretch>
            <a:fillRect/>
          </a:stretch>
        </p:blipFill>
        <p:spPr>
          <a:xfrm>
            <a:off x="1524000" y="0"/>
            <a:ext cx="9144000" cy="6858000"/>
          </a:xfrm>
          <a:prstGeom prst="rect">
            <a:avLst/>
          </a:prstGeom>
        </p:spPr>
      </p:pic>
      <p:sp>
        <p:nvSpPr>
          <p:cNvPr id="4" name="文本框 3"/>
          <p:cNvSpPr txBox="1"/>
          <p:nvPr/>
        </p:nvSpPr>
        <p:spPr>
          <a:xfrm>
            <a:off x="6810103" y="261257"/>
            <a:ext cx="4493538" cy="830997"/>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sz="4800" dirty="0"/>
              <a:t>这些文字不用背</a:t>
            </a:r>
          </a:p>
        </p:txBody>
      </p:sp>
    </p:spTree>
    <p:extLst>
      <p:ext uri="{BB962C8B-B14F-4D97-AF65-F5344CB8AC3E}">
        <p14:creationId xmlns:p14="http://schemas.microsoft.com/office/powerpoint/2010/main" val="19016163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p>
        </p:txBody>
      </p:sp>
      <p:pic>
        <p:nvPicPr>
          <p:cNvPr id="3" name="图片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34354821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p>
        </p:txBody>
      </p:sp>
      <p:pic>
        <p:nvPicPr>
          <p:cNvPr id="3" name="图片 2"/>
          <p:cNvPicPr/>
          <p:nvPr/>
        </p:nvPicPr>
        <p:blipFill>
          <a:blip r:embed="rId2"/>
          <a:stretch>
            <a:fillRect/>
          </a:stretch>
        </p:blipFill>
        <p:spPr>
          <a:xfrm>
            <a:off x="1524000" y="0"/>
            <a:ext cx="9144000" cy="6858000"/>
          </a:xfrm>
          <a:prstGeom prst="rect">
            <a:avLst/>
          </a:prstGeom>
        </p:spPr>
      </p:pic>
      <p:sp>
        <p:nvSpPr>
          <p:cNvPr id="4" name="文本框 3"/>
          <p:cNvSpPr txBox="1"/>
          <p:nvPr/>
        </p:nvSpPr>
        <p:spPr>
          <a:xfrm>
            <a:off x="6810103" y="3317966"/>
            <a:ext cx="4493538" cy="830997"/>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sz="4800" dirty="0"/>
              <a:t>这些公式不用背</a:t>
            </a:r>
          </a:p>
        </p:txBody>
      </p:sp>
    </p:spTree>
    <p:extLst>
      <p:ext uri="{BB962C8B-B14F-4D97-AF65-F5344CB8AC3E}">
        <p14:creationId xmlns:p14="http://schemas.microsoft.com/office/powerpoint/2010/main" val="5759117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0"/>
          <p:cNvSpPr txBox="1">
            <a:spLocks noChangeArrowheads="1"/>
          </p:cNvSpPr>
          <p:nvPr/>
        </p:nvSpPr>
        <p:spPr bwMode="auto">
          <a:xfrm>
            <a:off x="1847850" y="692150"/>
            <a:ext cx="3778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消除彗差的方法</a:t>
            </a:r>
            <a:r>
              <a:rPr lang="zh-CN" altLang="en-US">
                <a:solidFill>
                  <a:srgbClr val="CC3300"/>
                </a:solidFill>
              </a:rPr>
              <a:t>：</a:t>
            </a:r>
          </a:p>
        </p:txBody>
      </p:sp>
      <p:sp>
        <p:nvSpPr>
          <p:cNvPr id="41987" name="Text Box 12"/>
          <p:cNvSpPr txBox="1">
            <a:spLocks noChangeArrowheads="1"/>
          </p:cNvSpPr>
          <p:nvPr/>
        </p:nvSpPr>
        <p:spPr bwMode="auto">
          <a:xfrm>
            <a:off x="1847850" y="1989139"/>
            <a:ext cx="8496300"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lnSpc>
                <a:spcPct val="125000"/>
              </a:lnSpc>
              <a:buClr>
                <a:srgbClr val="CC3300"/>
              </a:buClr>
              <a:buSzPct val="75000"/>
              <a:buFont typeface="Wingdings" panose="05000000000000000000" pitchFamily="2" charset="2"/>
              <a:buChar char="v"/>
            </a:pPr>
            <a:r>
              <a:rPr lang="en-US" altLang="zh-CN"/>
              <a:t>  </a:t>
            </a:r>
            <a:r>
              <a:rPr lang="zh-CN" altLang="en-US"/>
              <a:t>增加光阑减小透镜的孔径；</a:t>
            </a:r>
          </a:p>
          <a:p>
            <a:pPr eaLnBrk="1" hangingPunct="1">
              <a:lnSpc>
                <a:spcPct val="125000"/>
              </a:lnSpc>
              <a:buClr>
                <a:srgbClr val="CC3300"/>
              </a:buClr>
              <a:buSzPct val="75000"/>
              <a:buFont typeface="Wingdings" panose="05000000000000000000" pitchFamily="2" charset="2"/>
              <a:buChar char="v"/>
            </a:pPr>
            <a:r>
              <a:rPr lang="zh-CN" altLang="en-US"/>
              <a:t>  正、负透镜组合可以部分地消除彗差，但不能</a:t>
            </a:r>
          </a:p>
          <a:p>
            <a:pPr eaLnBrk="1" hangingPunct="1">
              <a:lnSpc>
                <a:spcPct val="125000"/>
              </a:lnSpc>
              <a:buClr>
                <a:srgbClr val="CC3300"/>
              </a:buClr>
              <a:buSzPct val="75000"/>
              <a:buFont typeface="Wingdings" panose="05000000000000000000" pitchFamily="2" charset="2"/>
              <a:buNone/>
            </a:pPr>
            <a:r>
              <a:rPr lang="zh-CN" altLang="en-US"/>
              <a:t>     同时消除球差；</a:t>
            </a:r>
          </a:p>
          <a:p>
            <a:pPr eaLnBrk="1" hangingPunct="1">
              <a:lnSpc>
                <a:spcPct val="125000"/>
              </a:lnSpc>
              <a:buClr>
                <a:srgbClr val="CC3300"/>
              </a:buClr>
              <a:buSzPct val="75000"/>
              <a:buFont typeface="Wingdings" panose="05000000000000000000" pitchFamily="2" charset="2"/>
              <a:buChar char="v"/>
            </a:pPr>
            <a:r>
              <a:rPr lang="zh-CN" altLang="en-US"/>
              <a:t>  非球面透镜。</a:t>
            </a:r>
          </a:p>
        </p:txBody>
      </p:sp>
      <p:sp>
        <p:nvSpPr>
          <p:cNvPr id="41988" name="Text Box 13"/>
          <p:cNvSpPr txBox="1">
            <a:spLocks noChangeArrowheads="1"/>
          </p:cNvSpPr>
          <p:nvPr/>
        </p:nvSpPr>
        <p:spPr bwMode="auto">
          <a:xfrm>
            <a:off x="1990725" y="4797426"/>
            <a:ext cx="78359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a:t>不晕点：同时消除了球差和彗差的一对共轭点</a:t>
            </a:r>
          </a:p>
        </p:txBody>
      </p:sp>
    </p:spTree>
    <p:extLst>
      <p:ext uri="{BB962C8B-B14F-4D97-AF65-F5344CB8AC3E}">
        <p14:creationId xmlns:p14="http://schemas.microsoft.com/office/powerpoint/2010/main" val="25198269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endParaRPr lang="zh-CN" altLang="en-US"/>
          </a:p>
        </p:txBody>
      </p:sp>
      <p:pic>
        <p:nvPicPr>
          <p:cNvPr id="3" name="图片 2"/>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25788097"/>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3206463" y="4123502"/>
            <a:ext cx="5895655" cy="1569660"/>
          </a:xfrm>
          <a:prstGeom prst="rect">
            <a:avLst/>
          </a:prstGeom>
          <a:noFill/>
          <a:effectLst/>
        </p:spPr>
        <p:txBody>
          <a:bodyPr wrap="square" rtlCol="0">
            <a:spAutoFit/>
          </a:bodyPr>
          <a:lstStyle/>
          <a:p>
            <a:pPr algn="ctr"/>
            <a:r>
              <a:rPr lang="zh-CN" altLang="en-US" sz="4800" dirty="0">
                <a:solidFill>
                  <a:schemeClr val="tx1">
                    <a:lumMod val="50000"/>
                    <a:lumOff val="50000"/>
                  </a:schemeClr>
                </a:solidFill>
                <a:latin typeface="隶书" panose="02010509060101010101" pitchFamily="49" charset="-122"/>
                <a:ea typeface="隶书" panose="02010509060101010101" pitchFamily="49" charset="-122"/>
              </a:rPr>
              <a:t>现代光学</a:t>
            </a:r>
            <a:endParaRPr lang="en-US" altLang="zh-CN" sz="4800" dirty="0">
              <a:solidFill>
                <a:srgbClr val="BF3420"/>
              </a:solidFill>
            </a:endParaRPr>
          </a:p>
          <a:p>
            <a:pPr algn="ctr"/>
            <a:r>
              <a:rPr lang="zh-CN" altLang="en-US" sz="4800" dirty="0">
                <a:solidFill>
                  <a:srgbClr val="BF3420"/>
                </a:solidFill>
              </a:rPr>
              <a:t>表面等离子体</a:t>
            </a:r>
            <a:endParaRPr lang="zh-CN" altLang="en-US" sz="4800" dirty="0">
              <a:solidFill>
                <a:srgbClr val="1A7BAE"/>
              </a:solidFill>
            </a:endParaRPr>
          </a:p>
        </p:txBody>
      </p:sp>
    </p:spTree>
    <p:extLst>
      <p:ext uri="{BB962C8B-B14F-4D97-AF65-F5344CB8AC3E}">
        <p14:creationId xmlns:p14="http://schemas.microsoft.com/office/powerpoint/2010/main" val="1315740181"/>
      </p:ext>
    </p:extLst>
  </p:cSld>
  <p:clrMapOvr>
    <a:masterClrMapping/>
  </p:clrMapOvr>
  <p:transition spd="slow">
    <p:push dir="u"/>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95567" y="291648"/>
            <a:ext cx="780983" cy="461665"/>
          </a:xfrm>
          <a:prstGeom prst="rect">
            <a:avLst/>
          </a:prstGeom>
          <a:solidFill>
            <a:schemeClr val="bg1">
              <a:lumMod val="85000"/>
            </a:schemeClr>
          </a:solidFill>
        </p:spPr>
        <p:txBody>
          <a:bodyPr wrap="none" rtlCol="0">
            <a:spAutoFit/>
          </a:bodyPr>
          <a:lstStyle/>
          <a:p>
            <a:r>
              <a:rPr lang="en-US" altLang="zh-CN" sz="2400" dirty="0"/>
              <a:t>LSPR</a:t>
            </a:r>
            <a:endParaRPr lang="zh-CN" altLang="en-US" sz="2400" dirty="0"/>
          </a:p>
        </p:txBody>
      </p:sp>
      <p:pic>
        <p:nvPicPr>
          <p:cNvPr id="4" name="图片 3"/>
          <p:cNvPicPr>
            <a:picLocks noChangeAspect="1"/>
          </p:cNvPicPr>
          <p:nvPr/>
        </p:nvPicPr>
        <p:blipFill>
          <a:blip r:embed="rId2"/>
          <a:stretch>
            <a:fillRect/>
          </a:stretch>
        </p:blipFill>
        <p:spPr>
          <a:xfrm>
            <a:off x="1553191" y="1688807"/>
            <a:ext cx="9049339" cy="3660407"/>
          </a:xfrm>
          <a:prstGeom prst="rect">
            <a:avLst/>
          </a:prstGeom>
        </p:spPr>
      </p:pic>
      <p:sp>
        <p:nvSpPr>
          <p:cNvPr id="5" name="文本框 4"/>
          <p:cNvSpPr txBox="1"/>
          <p:nvPr/>
        </p:nvSpPr>
        <p:spPr>
          <a:xfrm>
            <a:off x="4235793" y="5949281"/>
            <a:ext cx="4493538"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2400" dirty="0"/>
              <a:t>局域化表面等离子体共振示意图</a:t>
            </a:r>
          </a:p>
        </p:txBody>
      </p:sp>
    </p:spTree>
    <p:extLst>
      <p:ext uri="{BB962C8B-B14F-4D97-AF65-F5344CB8AC3E}">
        <p14:creationId xmlns:p14="http://schemas.microsoft.com/office/powerpoint/2010/main" val="478189173"/>
      </p:ext>
    </p:extLst>
  </p:cSld>
  <p:clrMapOvr>
    <a:masterClrMapping/>
  </p:clrMapOvr>
  <p:transition spd="slow">
    <p:push dir="u"/>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1" descr="https://upload.wikimedia.org/wikipedia/commons/thumb/a/a6/Dipole_xmting_antenna_animation_4_408x318x150ms.gif/310px-Dipole_xmting_antenna_animation_4_408x318x150m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96133" y="68627"/>
            <a:ext cx="3303656" cy="2578984"/>
          </a:xfrm>
          <a:prstGeom prst="rect">
            <a:avLst/>
          </a:prstGeom>
        </p:spPr>
        <p:style>
          <a:lnRef idx="2">
            <a:schemeClr val="accent1"/>
          </a:lnRef>
          <a:fillRef idx="1">
            <a:schemeClr val="lt1"/>
          </a:fillRef>
          <a:effectRef idx="0">
            <a:schemeClr val="accent1"/>
          </a:effectRef>
          <a:fontRef idx="minor">
            <a:schemeClr val="dk1"/>
          </a:fontRef>
        </p:style>
      </p:pic>
      <p:pic>
        <p:nvPicPr>
          <p:cNvPr id="3" name="Picture 2 2"/>
          <p:cNvPicPr>
            <a:picLocks noChangeAspect="1"/>
          </p:cNvPicPr>
          <p:nvPr/>
        </p:nvPicPr>
        <p:blipFill rotWithShape="1">
          <a:blip r:embed="rId4"/>
          <a:srcRect l="61984"/>
          <a:stretch/>
        </p:blipFill>
        <p:spPr>
          <a:xfrm>
            <a:off x="4919068" y="2888941"/>
            <a:ext cx="2797113" cy="3003673"/>
          </a:xfrm>
          <a:prstGeom prst="rect">
            <a:avLst/>
          </a:prstGeom>
        </p:spPr>
      </p:pic>
      <p:pic>
        <p:nvPicPr>
          <p:cNvPr id="4" name="图片 3"/>
          <p:cNvPicPr>
            <a:picLocks noChangeAspect="1"/>
          </p:cNvPicPr>
          <p:nvPr/>
        </p:nvPicPr>
        <p:blipFill>
          <a:blip r:embed="rId5"/>
          <a:stretch>
            <a:fillRect/>
          </a:stretch>
        </p:blipFill>
        <p:spPr>
          <a:xfrm rot="5400000">
            <a:off x="2375587" y="3068959"/>
            <a:ext cx="1200133" cy="2160240"/>
          </a:xfrm>
          <a:prstGeom prst="rect">
            <a:avLst/>
          </a:prstGeom>
        </p:spPr>
      </p:pic>
      <p:sp>
        <p:nvSpPr>
          <p:cNvPr id="5" name="右箭头 4"/>
          <p:cNvSpPr/>
          <p:nvPr/>
        </p:nvSpPr>
        <p:spPr>
          <a:xfrm>
            <a:off x="4140931" y="3969060"/>
            <a:ext cx="874949" cy="330037"/>
          </a:xfrm>
          <a:prstGeom prst="rightArrow">
            <a:avLst/>
          </a:prstGeom>
          <a:solidFill>
            <a:srgbClr val="1A7B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左大括号 5"/>
          <p:cNvSpPr/>
          <p:nvPr/>
        </p:nvSpPr>
        <p:spPr>
          <a:xfrm>
            <a:off x="7716181" y="3368994"/>
            <a:ext cx="540060" cy="18602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8" name="文本框 7"/>
          <p:cNvSpPr txBox="1"/>
          <p:nvPr/>
        </p:nvSpPr>
        <p:spPr>
          <a:xfrm>
            <a:off x="2195567" y="291648"/>
            <a:ext cx="780983" cy="461665"/>
          </a:xfrm>
          <a:prstGeom prst="rect">
            <a:avLst/>
          </a:prstGeom>
          <a:solidFill>
            <a:schemeClr val="bg1">
              <a:lumMod val="85000"/>
            </a:schemeClr>
          </a:solidFill>
        </p:spPr>
        <p:txBody>
          <a:bodyPr wrap="none" rtlCol="0">
            <a:spAutoFit/>
          </a:bodyPr>
          <a:lstStyle/>
          <a:p>
            <a:r>
              <a:rPr lang="en-US" altLang="zh-CN" sz="2400" dirty="0"/>
              <a:t>LSPR</a:t>
            </a:r>
            <a:endParaRPr lang="zh-CN" altLang="en-US" sz="2400" dirty="0"/>
          </a:p>
        </p:txBody>
      </p:sp>
      <p:sp>
        <p:nvSpPr>
          <p:cNvPr id="7" name="文本框 6"/>
          <p:cNvSpPr txBox="1"/>
          <p:nvPr/>
        </p:nvSpPr>
        <p:spPr>
          <a:xfrm>
            <a:off x="8376254" y="3122773"/>
            <a:ext cx="1694695" cy="46166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zh-CN" altLang="en-US" sz="2400" dirty="0"/>
              <a:t>损耗</a:t>
            </a:r>
            <a:r>
              <a:rPr lang="en-US" altLang="zh-CN" sz="2400" dirty="0"/>
              <a:t>—</a:t>
            </a:r>
            <a:r>
              <a:rPr lang="zh-CN" altLang="en-US" sz="2400" dirty="0"/>
              <a:t>吸收</a:t>
            </a:r>
          </a:p>
        </p:txBody>
      </p:sp>
      <p:sp>
        <p:nvSpPr>
          <p:cNvPr id="10" name="文本框 9"/>
          <p:cNvSpPr txBox="1"/>
          <p:nvPr/>
        </p:nvSpPr>
        <p:spPr>
          <a:xfrm>
            <a:off x="8376254" y="4982980"/>
            <a:ext cx="1694695"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zh-CN" altLang="en-US" sz="2400" dirty="0"/>
              <a:t>辐射</a:t>
            </a:r>
            <a:r>
              <a:rPr lang="en-US" altLang="zh-CN" sz="2400" dirty="0"/>
              <a:t>—</a:t>
            </a:r>
            <a:r>
              <a:rPr lang="zh-CN" altLang="en-US" sz="2400" dirty="0"/>
              <a:t>散射</a:t>
            </a:r>
          </a:p>
        </p:txBody>
      </p:sp>
      <p:pic>
        <p:nvPicPr>
          <p:cNvPr id="9" name="图片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55541" y="1748814"/>
            <a:ext cx="4970169" cy="480053"/>
          </a:xfrm>
          <a:prstGeom prst="rect">
            <a:avLst/>
          </a:prstGeom>
        </p:spPr>
        <p:style>
          <a:lnRef idx="1">
            <a:schemeClr val="accent3"/>
          </a:lnRef>
          <a:fillRef idx="2">
            <a:schemeClr val="accent3"/>
          </a:fillRef>
          <a:effectRef idx="1">
            <a:schemeClr val="accent3"/>
          </a:effectRef>
          <a:fontRef idx="minor">
            <a:schemeClr val="dk1"/>
          </a:fontRef>
        </p:style>
      </p:pic>
      <p:sp>
        <p:nvSpPr>
          <p:cNvPr id="11" name="文本框 10"/>
          <p:cNvSpPr txBox="1"/>
          <p:nvPr/>
        </p:nvSpPr>
        <p:spPr>
          <a:xfrm>
            <a:off x="4194082" y="3343827"/>
            <a:ext cx="662361" cy="379656"/>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sz="1867" dirty="0"/>
              <a:t>共振</a:t>
            </a:r>
          </a:p>
        </p:txBody>
      </p:sp>
    </p:spTree>
    <p:extLst>
      <p:ext uri="{BB962C8B-B14F-4D97-AF65-F5344CB8AC3E}">
        <p14:creationId xmlns:p14="http://schemas.microsoft.com/office/powerpoint/2010/main" val="2353901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a:blip r:embed="rId2"/>
          <a:stretch>
            <a:fillRect/>
          </a:stretch>
        </p:blipFill>
        <p:spPr>
          <a:xfrm flipH="1">
            <a:off x="5075887" y="5178615"/>
            <a:ext cx="930288" cy="1248211"/>
          </a:xfrm>
          <a:prstGeom prst="rect">
            <a:avLst/>
          </a:prstGeom>
        </p:spPr>
      </p:pic>
      <p:sp>
        <p:nvSpPr>
          <p:cNvPr id="2" name="文本框 1"/>
          <p:cNvSpPr txBox="1"/>
          <p:nvPr/>
        </p:nvSpPr>
        <p:spPr>
          <a:xfrm>
            <a:off x="2195567" y="291648"/>
            <a:ext cx="780983" cy="461665"/>
          </a:xfrm>
          <a:prstGeom prst="rect">
            <a:avLst/>
          </a:prstGeom>
          <a:solidFill>
            <a:schemeClr val="bg1">
              <a:lumMod val="85000"/>
            </a:schemeClr>
          </a:solidFill>
        </p:spPr>
        <p:txBody>
          <a:bodyPr wrap="none" rtlCol="0">
            <a:spAutoFit/>
          </a:bodyPr>
          <a:lstStyle/>
          <a:p>
            <a:r>
              <a:rPr lang="en-US" altLang="zh-CN" sz="2400" dirty="0"/>
              <a:t>LSPR</a:t>
            </a:r>
            <a:endParaRPr lang="zh-CN" altLang="en-US" sz="2400" dirty="0"/>
          </a:p>
        </p:txBody>
      </p:sp>
      <p:pic>
        <p:nvPicPr>
          <p:cNvPr id="3" name="图片 2"/>
          <p:cNvPicPr>
            <a:picLocks noChangeAspect="1"/>
          </p:cNvPicPr>
          <p:nvPr/>
        </p:nvPicPr>
        <p:blipFill>
          <a:blip r:embed="rId3"/>
          <a:stretch>
            <a:fillRect/>
          </a:stretch>
        </p:blipFill>
        <p:spPr>
          <a:xfrm>
            <a:off x="4390041" y="198048"/>
            <a:ext cx="4019281" cy="3167195"/>
          </a:xfrm>
          <a:prstGeom prst="rect">
            <a:avLst/>
          </a:prstGeom>
        </p:spPr>
      </p:pic>
      <p:pic>
        <p:nvPicPr>
          <p:cNvPr id="5" name="图片 4"/>
          <p:cNvPicPr>
            <a:picLocks noChangeAspect="1"/>
          </p:cNvPicPr>
          <p:nvPr/>
        </p:nvPicPr>
        <p:blipFill>
          <a:blip r:embed="rId4"/>
          <a:stretch>
            <a:fillRect/>
          </a:stretch>
        </p:blipFill>
        <p:spPr>
          <a:xfrm rot="5400000">
            <a:off x="4083499" y="3684751"/>
            <a:ext cx="1200133" cy="2160240"/>
          </a:xfrm>
          <a:prstGeom prst="rect">
            <a:avLst/>
          </a:prstGeom>
        </p:spPr>
      </p:pic>
      <p:grpSp>
        <p:nvGrpSpPr>
          <p:cNvPr id="47" name="组合 46"/>
          <p:cNvGrpSpPr/>
          <p:nvPr/>
        </p:nvGrpSpPr>
        <p:grpSpPr>
          <a:xfrm>
            <a:off x="6099362" y="3564015"/>
            <a:ext cx="1223313" cy="2685299"/>
            <a:chOff x="2331496" y="2402981"/>
            <a:chExt cx="917485" cy="2013974"/>
          </a:xfrm>
        </p:grpSpPr>
        <p:cxnSp>
          <p:nvCxnSpPr>
            <p:cNvPr id="7" name="直接箭头连接符 6"/>
            <p:cNvCxnSpPr/>
            <p:nvPr/>
          </p:nvCxnSpPr>
          <p:spPr>
            <a:xfrm flipH="1" flipV="1">
              <a:off x="2528900" y="2526745"/>
              <a:ext cx="540060" cy="5400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2439661" y="3219205"/>
              <a:ext cx="781699" cy="5037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2340188" y="3831890"/>
              <a:ext cx="881173" cy="29815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2596407" y="3398717"/>
              <a:ext cx="553006" cy="281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2488242" y="3561860"/>
              <a:ext cx="625723" cy="1350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2448260" y="3646244"/>
              <a:ext cx="665705" cy="2306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2331496" y="3984290"/>
              <a:ext cx="898558" cy="2762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2348880" y="4118797"/>
              <a:ext cx="881173" cy="29815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2528900" y="3668747"/>
              <a:ext cx="701154" cy="50630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2358344" y="3488727"/>
              <a:ext cx="871710" cy="7763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2358344" y="3308707"/>
              <a:ext cx="890637" cy="56256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2348880" y="3111810"/>
              <a:ext cx="881173" cy="29815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2528900" y="2903662"/>
              <a:ext cx="701154" cy="1378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528900" y="2661760"/>
              <a:ext cx="701154" cy="15189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2740501" y="2402981"/>
              <a:ext cx="480859" cy="8162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flipV="1">
              <a:off x="2509972" y="3145564"/>
              <a:ext cx="711388" cy="7364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7622707" y="4415360"/>
            <a:ext cx="1140127" cy="933853"/>
            <a:chOff x="3474005" y="3041490"/>
            <a:chExt cx="855095" cy="700390"/>
          </a:xfrm>
        </p:grpSpPr>
        <p:cxnSp>
          <p:nvCxnSpPr>
            <p:cNvPr id="40" name="直接箭头连接符 39"/>
            <p:cNvCxnSpPr/>
            <p:nvPr/>
          </p:nvCxnSpPr>
          <p:spPr>
            <a:xfrm>
              <a:off x="3474005" y="3041490"/>
              <a:ext cx="8550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3474005" y="3193890"/>
              <a:ext cx="8550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3474005" y="3336835"/>
              <a:ext cx="8550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474005" y="3471850"/>
              <a:ext cx="8550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474005" y="3606865"/>
              <a:ext cx="8550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74005" y="3741880"/>
              <a:ext cx="8550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050" name="Picture 2" descr="https://blogs-images.forbes.com/boblutz/files/2012/06/0111_energy-source-light-bulb_340x34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8620" y="3910632"/>
            <a:ext cx="1617701" cy="1617701"/>
          </a:xfrm>
          <a:prstGeom prst="rect">
            <a:avLst/>
          </a:prstGeom>
          <a:noFill/>
          <a:extLst>
            <a:ext uri="{909E8E84-426E-40DD-AFC4-6F175D3DCCD1}">
              <a14:hiddenFill xmlns:a14="http://schemas.microsoft.com/office/drawing/2010/main">
                <a:solidFill>
                  <a:srgbClr val="FFFFFF"/>
                </a:solidFill>
              </a14:hiddenFill>
            </a:ext>
          </a:extLst>
        </p:spPr>
      </p:pic>
      <p:pic>
        <p:nvPicPr>
          <p:cNvPr id="49" name="图片 48"/>
          <p:cNvPicPr>
            <a:picLocks noChangeAspect="1"/>
          </p:cNvPicPr>
          <p:nvPr/>
        </p:nvPicPr>
        <p:blipFill>
          <a:blip r:embed="rId2"/>
          <a:stretch>
            <a:fillRect/>
          </a:stretch>
        </p:blipFill>
        <p:spPr>
          <a:xfrm>
            <a:off x="8882847" y="4029067"/>
            <a:ext cx="1212864" cy="1260140"/>
          </a:xfrm>
          <a:prstGeom prst="rect">
            <a:avLst/>
          </a:prstGeom>
        </p:spPr>
      </p:pic>
      <p:sp>
        <p:nvSpPr>
          <p:cNvPr id="4" name="矩形 3"/>
          <p:cNvSpPr/>
          <p:nvPr/>
        </p:nvSpPr>
        <p:spPr>
          <a:xfrm>
            <a:off x="7082647" y="3669027"/>
            <a:ext cx="540060" cy="2640293"/>
          </a:xfrm>
          <a:prstGeom prst="rect">
            <a:avLst/>
          </a:prstGeom>
          <a:gradFill>
            <a:gsLst>
              <a:gs pos="0">
                <a:srgbClr val="BF3420"/>
              </a:gs>
              <a:gs pos="100000">
                <a:srgbClr val="00B05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文本框 49"/>
          <p:cNvSpPr txBox="1"/>
          <p:nvPr/>
        </p:nvSpPr>
        <p:spPr>
          <a:xfrm>
            <a:off x="1835527" y="1788956"/>
            <a:ext cx="2334293" cy="379656"/>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1867" dirty="0"/>
              <a:t>为什么杯子会变色？</a:t>
            </a:r>
          </a:p>
        </p:txBody>
      </p:sp>
    </p:spTree>
    <p:extLst>
      <p:ext uri="{BB962C8B-B14F-4D97-AF65-F5344CB8AC3E}">
        <p14:creationId xmlns:p14="http://schemas.microsoft.com/office/powerpoint/2010/main" val="1179037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rface Plasmon Polariton (Surface Wav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908721"/>
            <a:ext cx="9144000" cy="5143500"/>
          </a:xfrm>
          <a:prstGeom prst="rect">
            <a:avLst/>
          </a:prstGeom>
        </p:spPr>
      </p:pic>
    </p:spTree>
    <p:extLst>
      <p:ext uri="{BB962C8B-B14F-4D97-AF65-F5344CB8AC3E}">
        <p14:creationId xmlns:p14="http://schemas.microsoft.com/office/powerpoint/2010/main" val="119724737"/>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lse2D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76116447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3277"/>
          <a:stretch/>
        </p:blipFill>
        <p:spPr>
          <a:xfrm>
            <a:off x="1524000" y="974369"/>
            <a:ext cx="9144000" cy="5754999"/>
          </a:xfrm>
          <a:prstGeom prst="rect">
            <a:avLst/>
          </a:prstGeom>
        </p:spPr>
      </p:pic>
      <p:sp>
        <p:nvSpPr>
          <p:cNvPr id="3" name="文本框 2"/>
          <p:cNvSpPr txBox="1"/>
          <p:nvPr/>
        </p:nvSpPr>
        <p:spPr>
          <a:xfrm>
            <a:off x="2135561" y="308654"/>
            <a:ext cx="869149" cy="461665"/>
          </a:xfrm>
          <a:prstGeom prst="rect">
            <a:avLst/>
          </a:prstGeom>
          <a:noFill/>
        </p:spPr>
        <p:txBody>
          <a:bodyPr wrap="none" rtlCol="0">
            <a:spAutoFit/>
          </a:bodyPr>
          <a:lstStyle/>
          <a:p>
            <a:r>
              <a:rPr lang="zh-CN" altLang="en-US" sz="2400" dirty="0"/>
              <a:t>总 结</a:t>
            </a:r>
          </a:p>
        </p:txBody>
      </p:sp>
    </p:spTree>
    <p:extLst>
      <p:ext uri="{BB962C8B-B14F-4D97-AF65-F5344CB8AC3E}">
        <p14:creationId xmlns:p14="http://schemas.microsoft.com/office/powerpoint/2010/main" val="10065928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1524001" y="303770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67" name="Rectangle 7"/>
          <p:cNvSpPr>
            <a:spLocks noChangeArrowheads="1"/>
          </p:cNvSpPr>
          <p:nvPr/>
        </p:nvSpPr>
        <p:spPr bwMode="auto">
          <a:xfrm>
            <a:off x="1524001" y="303770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68" name="Rectangle 9"/>
          <p:cNvSpPr>
            <a:spLocks noChangeArrowheads="1"/>
          </p:cNvSpPr>
          <p:nvPr/>
        </p:nvSpPr>
        <p:spPr bwMode="auto">
          <a:xfrm>
            <a:off x="1524001" y="301865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69" name="Rectangle 12"/>
          <p:cNvSpPr>
            <a:spLocks noChangeArrowheads="1"/>
          </p:cNvSpPr>
          <p:nvPr/>
        </p:nvSpPr>
        <p:spPr bwMode="auto">
          <a:xfrm>
            <a:off x="1524001" y="3018651"/>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2470" name="Group 15"/>
          <p:cNvGrpSpPr>
            <a:grpSpLocks/>
          </p:cNvGrpSpPr>
          <p:nvPr/>
        </p:nvGrpSpPr>
        <p:grpSpPr bwMode="auto">
          <a:xfrm>
            <a:off x="1847850" y="1916113"/>
            <a:ext cx="8382000" cy="3275012"/>
            <a:chOff x="144" y="1152"/>
            <a:chExt cx="5280" cy="2063"/>
          </a:xfrm>
        </p:grpSpPr>
        <p:pic>
          <p:nvPicPr>
            <p:cNvPr id="62476" name="Picture 16" descr="abbe_dist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152"/>
              <a:ext cx="5232" cy="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7" name="Rectangle 17"/>
            <p:cNvSpPr>
              <a:spLocks noChangeArrowheads="1"/>
            </p:cNvSpPr>
            <p:nvPr/>
          </p:nvSpPr>
          <p:spPr bwMode="auto">
            <a:xfrm>
              <a:off x="144" y="2826"/>
              <a:ext cx="5280" cy="349"/>
            </a:xfrm>
            <a:prstGeom prst="rect">
              <a:avLst/>
            </a:prstGeom>
            <a:solidFill>
              <a:srgbClr val="000099"/>
            </a:solidFill>
            <a:ln>
              <a:noFill/>
            </a:ln>
            <a:extLst>
              <a:ext uri="{91240B29-F687-4F45-9708-019B960494DF}">
                <a14:hiddenLine xmlns:a14="http://schemas.microsoft.com/office/drawing/2010/main" w="57150">
                  <a:solidFill>
                    <a:schemeClr val="accent2"/>
                  </a:solidFill>
                  <a:miter lim="800000"/>
                  <a:headEnd/>
                  <a:tailEnd/>
                </a14:hiddenLine>
              </a:ext>
            </a:extLst>
          </p:spPr>
          <p:txBody>
            <a:bodyPr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478" name="Text Box 18"/>
            <p:cNvSpPr txBox="1">
              <a:spLocks noChangeArrowheads="1"/>
            </p:cNvSpPr>
            <p:nvPr/>
          </p:nvSpPr>
          <p:spPr bwMode="auto">
            <a:xfrm>
              <a:off x="342" y="2888"/>
              <a:ext cx="4844" cy="327"/>
            </a:xfrm>
            <a:prstGeom prst="rect">
              <a:avLst/>
            </a:prstGeom>
            <a:noFill/>
            <a:ln>
              <a:noFill/>
            </a:ln>
            <a:extLst>
              <a:ext uri="{909E8E84-426E-40DD-AFC4-6F175D3DCCD1}">
                <a14:hiddenFill xmlns:a14="http://schemas.microsoft.com/office/drawing/2010/main">
                  <a:solidFill>
                    <a:srgbClr val="339933"/>
                  </a:solidFill>
                </a14:hiddenFill>
              </a:ext>
              <a:ext uri="{91240B29-F687-4F45-9708-019B960494DF}">
                <a14:hiddenLine xmlns:a14="http://schemas.microsoft.com/office/drawing/2010/main" w="57150">
                  <a:solidFill>
                    <a:srgbClr val="CC9900"/>
                  </a:solidFill>
                  <a:miter lim="800000"/>
                  <a:headEnd/>
                  <a:tailEnd/>
                </a14:hiddenLine>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algn="ctr" eaLnBrk="1" hangingPunct="1"/>
              <a:r>
                <a:rPr kumimoji="1" lang="en-US" altLang="zh-CN" sz="2800" b="0">
                  <a:solidFill>
                    <a:srgbClr val="FFFF00"/>
                  </a:solidFill>
                  <a:ea typeface="华文楷体" panose="02010600040101010101" pitchFamily="2" charset="-122"/>
                </a:rPr>
                <a:t> </a:t>
              </a:r>
              <a:r>
                <a:rPr kumimoji="1" lang="zh-CN" altLang="en-US" sz="2800">
                  <a:solidFill>
                    <a:srgbClr val="FFFF00"/>
                  </a:solidFill>
                  <a:ea typeface="华文楷体" panose="02010600040101010101" pitchFamily="2" charset="-122"/>
                </a:rPr>
                <a:t>物平面 	              枕形畸变	                桶形畸变 </a:t>
              </a:r>
            </a:p>
          </p:txBody>
        </p:sp>
      </p:grpSp>
      <p:sp>
        <p:nvSpPr>
          <p:cNvPr id="62471" name="Rectangle 20"/>
          <p:cNvSpPr>
            <a:spLocks noChangeArrowheads="1"/>
          </p:cNvSpPr>
          <p:nvPr/>
        </p:nvSpPr>
        <p:spPr bwMode="auto">
          <a:xfrm>
            <a:off x="1524001" y="306151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2472" name="Object 19"/>
          <p:cNvGraphicFramePr>
            <a:graphicFrameLocks noChangeAspect="1"/>
          </p:cNvGraphicFramePr>
          <p:nvPr/>
        </p:nvGraphicFramePr>
        <p:xfrm>
          <a:off x="5591176" y="5470526"/>
          <a:ext cx="1008063" cy="479425"/>
        </p:xfrm>
        <a:graphic>
          <a:graphicData uri="http://schemas.openxmlformats.org/presentationml/2006/ole">
            <mc:AlternateContent xmlns:mc="http://schemas.openxmlformats.org/markup-compatibility/2006">
              <mc:Choice xmlns:v="urn:schemas-microsoft-com:vml" Requires="v">
                <p:oleObj spid="_x0000_s24606" name="Equation" r:id="rId4" imgW="380670" imgH="177646" progId="Equation.DSMT4">
                  <p:embed/>
                </p:oleObj>
              </mc:Choice>
              <mc:Fallback>
                <p:oleObj name="Equation" r:id="rId4" imgW="380670" imgH="177646"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76" y="5470526"/>
                        <a:ext cx="1008063" cy="479425"/>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3" name="Rectangle 22"/>
          <p:cNvSpPr>
            <a:spLocks noChangeArrowheads="1"/>
          </p:cNvSpPr>
          <p:nvPr/>
        </p:nvSpPr>
        <p:spPr bwMode="auto">
          <a:xfrm>
            <a:off x="1524001" y="306151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2474" name="Object 21"/>
          <p:cNvGraphicFramePr>
            <a:graphicFrameLocks noChangeAspect="1"/>
          </p:cNvGraphicFramePr>
          <p:nvPr/>
        </p:nvGraphicFramePr>
        <p:xfrm>
          <a:off x="8688388" y="5470526"/>
          <a:ext cx="1008062" cy="479425"/>
        </p:xfrm>
        <a:graphic>
          <a:graphicData uri="http://schemas.openxmlformats.org/presentationml/2006/ole">
            <mc:AlternateContent xmlns:mc="http://schemas.openxmlformats.org/markup-compatibility/2006">
              <mc:Choice xmlns:v="urn:schemas-microsoft-com:vml" Requires="v">
                <p:oleObj spid="_x0000_s24607" name="Equation" r:id="rId6" imgW="380670" imgH="177646" progId="Equation.DSMT4">
                  <p:embed/>
                </p:oleObj>
              </mc:Choice>
              <mc:Fallback>
                <p:oleObj name="Equation" r:id="rId6" imgW="380670" imgH="1776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8388" y="5470526"/>
                        <a:ext cx="1008062" cy="479425"/>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5" name="Rectangle 23"/>
          <p:cNvSpPr>
            <a:spLocks noRot="1" noChangeArrowheads="1"/>
          </p:cNvSpPr>
          <p:nvPr/>
        </p:nvSpPr>
        <p:spPr bwMode="auto">
          <a:xfrm>
            <a:off x="1847851" y="260350"/>
            <a:ext cx="58324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en-US" altLang="zh-CN" sz="4000" b="0">
                <a:solidFill>
                  <a:schemeClr val="tx2"/>
                </a:solidFill>
                <a:latin typeface="宋体" panose="02010600030101010101" pitchFamily="2" charset="-122"/>
              </a:rPr>
              <a:t>4.  </a:t>
            </a:r>
            <a:r>
              <a:rPr lang="zh-CN" altLang="en-US" sz="4000" b="0">
                <a:solidFill>
                  <a:schemeClr val="tx2"/>
                </a:solidFill>
                <a:latin typeface="宋体" panose="02010600030101010101" pitchFamily="2" charset="-122"/>
              </a:rPr>
              <a:t>畸变</a:t>
            </a:r>
            <a:r>
              <a:rPr lang="zh-CN" altLang="en-US" sz="4000" b="0">
                <a:solidFill>
                  <a:schemeClr val="tx2"/>
                </a:solidFill>
              </a:rPr>
              <a:t>（</a:t>
            </a:r>
            <a:r>
              <a:rPr lang="en-US" altLang="zh-CN" sz="4000" b="0">
                <a:solidFill>
                  <a:schemeClr val="tx2"/>
                </a:solidFill>
              </a:rPr>
              <a:t>Distortion</a:t>
            </a:r>
            <a:r>
              <a:rPr lang="zh-CN" altLang="en-US" sz="4000" b="0">
                <a:solidFill>
                  <a:schemeClr val="tx2"/>
                </a:solidFill>
              </a:rPr>
              <a:t>）</a:t>
            </a:r>
          </a:p>
        </p:txBody>
      </p:sp>
    </p:spTree>
    <p:extLst>
      <p:ext uri="{BB962C8B-B14F-4D97-AF65-F5344CB8AC3E}">
        <p14:creationId xmlns:p14="http://schemas.microsoft.com/office/powerpoint/2010/main" val="3589639607"/>
      </p:ext>
    </p:extLst>
  </p:cSld>
  <p:clrMapOvr>
    <a:masterClrMapping/>
  </p:clrMapOvr>
  <p:transition>
    <p:pull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7"/>
          <p:cNvSpPr txBox="1">
            <a:spLocks noChangeArrowheads="1"/>
          </p:cNvSpPr>
          <p:nvPr/>
        </p:nvSpPr>
        <p:spPr bwMode="auto">
          <a:xfrm>
            <a:off x="1774826" y="620713"/>
            <a:ext cx="2860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畸变的定义</a:t>
            </a:r>
            <a:r>
              <a:rPr lang="zh-CN" altLang="en-US">
                <a:solidFill>
                  <a:srgbClr val="CC3300"/>
                </a:solidFill>
              </a:rPr>
              <a:t>：</a:t>
            </a:r>
          </a:p>
        </p:txBody>
      </p:sp>
      <p:sp>
        <p:nvSpPr>
          <p:cNvPr id="66563" name="Text Box 8"/>
          <p:cNvSpPr txBox="1">
            <a:spLocks noChangeArrowheads="1"/>
          </p:cNvSpPr>
          <p:nvPr/>
        </p:nvSpPr>
        <p:spPr bwMode="auto">
          <a:xfrm>
            <a:off x="2116139" y="1406526"/>
            <a:ext cx="808513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a:t>像对于原物失去相似性，这种使像变形的成像缺陷成为畸变</a:t>
            </a:r>
          </a:p>
        </p:txBody>
      </p:sp>
      <p:sp>
        <p:nvSpPr>
          <p:cNvPr id="66564" name="Text Box 9"/>
          <p:cNvSpPr txBox="1">
            <a:spLocks noChangeArrowheads="1"/>
          </p:cNvSpPr>
          <p:nvPr/>
        </p:nvSpPr>
        <p:spPr bwMode="auto">
          <a:xfrm>
            <a:off x="1689100" y="3357563"/>
            <a:ext cx="3778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消除畸变的方法</a:t>
            </a:r>
            <a:r>
              <a:rPr lang="zh-CN" altLang="en-US">
                <a:solidFill>
                  <a:srgbClr val="CC3300"/>
                </a:solidFill>
              </a:rPr>
              <a:t>：</a:t>
            </a:r>
          </a:p>
        </p:txBody>
      </p:sp>
      <p:sp>
        <p:nvSpPr>
          <p:cNvPr id="66565" name="Text Box 10"/>
          <p:cNvSpPr txBox="1">
            <a:spLocks noChangeArrowheads="1"/>
          </p:cNvSpPr>
          <p:nvPr/>
        </p:nvSpPr>
        <p:spPr bwMode="auto">
          <a:xfrm>
            <a:off x="1689100" y="4654551"/>
            <a:ext cx="882015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lnSpc>
                <a:spcPct val="125000"/>
              </a:lnSpc>
              <a:buClr>
                <a:srgbClr val="CC3300"/>
              </a:buClr>
              <a:buSzPct val="75000"/>
              <a:buFont typeface="Wingdings" panose="05000000000000000000" pitchFamily="2" charset="2"/>
              <a:buChar char="v"/>
            </a:pPr>
            <a:r>
              <a:rPr lang="en-US" altLang="zh-CN"/>
              <a:t>  </a:t>
            </a:r>
            <a:r>
              <a:rPr lang="zh-CN" altLang="en-US"/>
              <a:t>增加光阑减小光阑的孔径。</a:t>
            </a:r>
          </a:p>
        </p:txBody>
      </p:sp>
    </p:spTree>
    <p:extLst>
      <p:ext uri="{BB962C8B-B14F-4D97-AF65-F5344CB8AC3E}">
        <p14:creationId xmlns:p14="http://schemas.microsoft.com/office/powerpoint/2010/main" val="1898897345"/>
      </p:ext>
    </p:extLst>
  </p:cSld>
  <p:clrMapOvr>
    <a:masterClrMapping/>
  </p:clrMapOvr>
  <p:transition>
    <p:pull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249680" y="1785256"/>
            <a:ext cx="9144000" cy="990963"/>
          </a:xfrm>
        </p:spPr>
        <p:txBody>
          <a:bodyPr/>
          <a:lstStyle/>
          <a:p>
            <a:pPr eaLnBrk="1" hangingPunct="1"/>
            <a:r>
              <a:rPr lang="zh-CN" altLang="en-US" dirty="0">
                <a:ea typeface="宋体" panose="02010600030101010101" pitchFamily="2" charset="-122"/>
              </a:rPr>
              <a:t>激光原理</a:t>
            </a:r>
          </a:p>
        </p:txBody>
      </p:sp>
      <p:pic>
        <p:nvPicPr>
          <p:cNvPr id="2" name="图片 1"/>
          <p:cNvPicPr>
            <a:picLocks noChangeAspect="1"/>
          </p:cNvPicPr>
          <p:nvPr/>
        </p:nvPicPr>
        <p:blipFill rotWithShape="1">
          <a:blip r:embed="rId2"/>
          <a:srcRect t="598"/>
          <a:stretch/>
        </p:blipFill>
        <p:spPr>
          <a:xfrm>
            <a:off x="6901937" y="3903617"/>
            <a:ext cx="2377047" cy="2085976"/>
          </a:xfrm>
          <a:prstGeom prst="rect">
            <a:avLst/>
          </a:prstGeom>
          <a:effectLst/>
        </p:spPr>
      </p:pic>
      <p:pic>
        <p:nvPicPr>
          <p:cNvPr id="3" name="图片 2"/>
          <p:cNvPicPr>
            <a:picLocks noChangeAspect="1"/>
          </p:cNvPicPr>
          <p:nvPr/>
        </p:nvPicPr>
        <p:blipFill>
          <a:blip r:embed="rId3"/>
          <a:stretch>
            <a:fillRect/>
          </a:stretch>
        </p:blipFill>
        <p:spPr>
          <a:xfrm>
            <a:off x="1325880" y="3667342"/>
            <a:ext cx="4495800" cy="3124581"/>
          </a:xfrm>
          <a:prstGeom prst="rect">
            <a:avLst/>
          </a:prstGeom>
        </p:spPr>
      </p:pic>
    </p:spTree>
    <p:extLst>
      <p:ext uri="{BB962C8B-B14F-4D97-AF65-F5344CB8AC3E}">
        <p14:creationId xmlns:p14="http://schemas.microsoft.com/office/powerpoint/2010/main" val="2803350827"/>
      </p:ext>
    </p:extLst>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46909" y="22226"/>
            <a:ext cx="4926874" cy="1096961"/>
          </a:xfrm>
        </p:spPr>
        <p:txBody>
          <a:bodyPr>
            <a:normAutofit/>
          </a:bodyPr>
          <a:lstStyle/>
          <a:p>
            <a:pPr eaLnBrk="1" hangingPunct="1"/>
            <a:r>
              <a:rPr lang="zh-CN" altLang="en-US" sz="4800" b="1" dirty="0">
                <a:latin typeface="黑体" panose="02010609060101010101" pitchFamily="49" charset="-122"/>
                <a:ea typeface="黑体" panose="02010609060101010101" pitchFamily="49" charset="-122"/>
              </a:rPr>
              <a:t>光子的基本性质</a:t>
            </a:r>
          </a:p>
        </p:txBody>
      </p:sp>
      <p:grpSp>
        <p:nvGrpSpPr>
          <p:cNvPr id="267286" name="Group 22"/>
          <p:cNvGrpSpPr>
            <a:grpSpLocks/>
          </p:cNvGrpSpPr>
          <p:nvPr/>
        </p:nvGrpSpPr>
        <p:grpSpPr bwMode="auto">
          <a:xfrm>
            <a:off x="1524000" y="1066800"/>
            <a:ext cx="8610600" cy="1174750"/>
            <a:chOff x="0" y="735"/>
            <a:chExt cx="5424" cy="740"/>
          </a:xfrm>
        </p:grpSpPr>
        <p:sp>
          <p:nvSpPr>
            <p:cNvPr id="7178" name="Text Box 5"/>
            <p:cNvSpPr txBox="1">
              <a:spLocks noChangeArrowheads="1"/>
            </p:cNvSpPr>
            <p:nvPr/>
          </p:nvSpPr>
          <p:spPr bwMode="auto">
            <a:xfrm>
              <a:off x="0" y="735"/>
              <a:ext cx="182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solidFill>
                    <a:schemeClr val="tx2"/>
                  </a:solidFill>
                  <a:latin typeface="Arial" panose="020B0604020202020204" pitchFamily="34" charset="0"/>
                  <a:ea typeface="楷体_GB2312" pitchFamily="49" charset="-122"/>
                </a:rPr>
                <a:t>（</a:t>
              </a:r>
              <a:r>
                <a:rPr lang="en-US" altLang="zh-CN" sz="3200" b="1">
                  <a:solidFill>
                    <a:schemeClr val="tx2"/>
                  </a:solidFill>
                  <a:latin typeface="Arial" panose="020B0604020202020204" pitchFamily="34" charset="0"/>
                  <a:ea typeface="楷体_GB2312" pitchFamily="49" charset="-122"/>
                </a:rPr>
                <a:t>1</a:t>
              </a:r>
              <a:r>
                <a:rPr lang="zh-CN" altLang="en-US" sz="3200" b="1">
                  <a:solidFill>
                    <a:schemeClr val="tx2"/>
                  </a:solidFill>
                  <a:latin typeface="Arial" panose="020B0604020202020204" pitchFamily="34" charset="0"/>
                  <a:ea typeface="楷体_GB2312" pitchFamily="49" charset="-122"/>
                </a:rPr>
                <a:t>）</a:t>
              </a:r>
              <a:r>
                <a:rPr lang="zh-CN" altLang="en-US" sz="3200" b="1">
                  <a:solidFill>
                    <a:srgbClr val="FF0000"/>
                  </a:solidFill>
                  <a:latin typeface="Arial" panose="020B0604020202020204" pitchFamily="34" charset="0"/>
                  <a:ea typeface="楷体_GB2312" pitchFamily="49" charset="-122"/>
                </a:rPr>
                <a:t>能量</a:t>
              </a:r>
              <a:r>
                <a:rPr lang="zh-CN" altLang="en-US" sz="3200">
                  <a:solidFill>
                    <a:srgbClr val="FF0000"/>
                  </a:solidFill>
                  <a:latin typeface="Arial" panose="020B0604020202020204" pitchFamily="34" charset="0"/>
                  <a:ea typeface="楷体_GB2312" pitchFamily="49" charset="-122"/>
                </a:rPr>
                <a:t>：    </a:t>
              </a:r>
            </a:p>
          </p:txBody>
        </p:sp>
        <p:graphicFrame>
          <p:nvGraphicFramePr>
            <p:cNvPr id="7179" name="Object 6"/>
            <p:cNvGraphicFramePr>
              <a:graphicFrameLocks noChangeAspect="1"/>
            </p:cNvGraphicFramePr>
            <p:nvPr/>
          </p:nvGraphicFramePr>
          <p:xfrm>
            <a:off x="2144" y="768"/>
            <a:ext cx="3280" cy="707"/>
          </p:xfrm>
          <a:graphic>
            <a:graphicData uri="http://schemas.openxmlformats.org/presentationml/2006/ole">
              <mc:AlternateContent xmlns:mc="http://schemas.openxmlformats.org/markup-compatibility/2006">
                <mc:Choice xmlns:v="urn:schemas-microsoft-com:vml" Requires="v">
                  <p:oleObj spid="_x0000_s27683" name="Equation" r:id="rId3" imgW="2120900" imgH="457200" progId="Equation.DSMT4">
                    <p:embed/>
                  </p:oleObj>
                </mc:Choice>
                <mc:Fallback>
                  <p:oleObj name="Equation" r:id="rId3" imgW="21209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 y="768"/>
                          <a:ext cx="3280" cy="7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7274" name="Text Box 10"/>
          <p:cNvSpPr txBox="1">
            <a:spLocks noChangeArrowheads="1"/>
          </p:cNvSpPr>
          <p:nvPr/>
        </p:nvSpPr>
        <p:spPr bwMode="auto">
          <a:xfrm>
            <a:off x="1524000" y="2514600"/>
            <a:ext cx="3714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solidFill>
                  <a:schemeClr val="tx2"/>
                </a:solidFill>
                <a:latin typeface="Arial" panose="020B0604020202020204" pitchFamily="34" charset="0"/>
                <a:ea typeface="楷体_GB2312" pitchFamily="49" charset="-122"/>
              </a:rPr>
              <a:t>（</a:t>
            </a:r>
            <a:r>
              <a:rPr lang="en-US" altLang="zh-CN" sz="3200" b="1">
                <a:solidFill>
                  <a:schemeClr val="tx2"/>
                </a:solidFill>
                <a:latin typeface="Arial" panose="020B0604020202020204" pitchFamily="34" charset="0"/>
                <a:ea typeface="楷体_GB2312" pitchFamily="49" charset="-122"/>
              </a:rPr>
              <a:t>2</a:t>
            </a:r>
            <a:r>
              <a:rPr lang="zh-CN" altLang="en-US" sz="3200" b="1">
                <a:solidFill>
                  <a:schemeClr val="tx2"/>
                </a:solidFill>
                <a:latin typeface="Arial" panose="020B0604020202020204" pitchFamily="34" charset="0"/>
                <a:ea typeface="楷体_GB2312" pitchFamily="49" charset="-122"/>
              </a:rPr>
              <a:t>）</a:t>
            </a:r>
            <a:r>
              <a:rPr lang="zh-CN" altLang="en-US" sz="3200" b="1">
                <a:solidFill>
                  <a:srgbClr val="FF0000"/>
                </a:solidFill>
                <a:latin typeface="Arial" panose="020B0604020202020204" pitchFamily="34" charset="0"/>
                <a:ea typeface="楷体_GB2312" pitchFamily="49" charset="-122"/>
              </a:rPr>
              <a:t>运动质量</a:t>
            </a:r>
            <a:r>
              <a:rPr lang="zh-CN" altLang="en-US" sz="3200">
                <a:solidFill>
                  <a:srgbClr val="FF0000"/>
                </a:solidFill>
                <a:latin typeface="Arial" panose="020B0604020202020204" pitchFamily="34" charset="0"/>
                <a:ea typeface="楷体_GB2312" pitchFamily="49" charset="-122"/>
              </a:rPr>
              <a:t>：    </a:t>
            </a:r>
          </a:p>
        </p:txBody>
      </p:sp>
      <p:graphicFrame>
        <p:nvGraphicFramePr>
          <p:cNvPr id="267275" name="Object 11"/>
          <p:cNvGraphicFramePr>
            <a:graphicFrameLocks noGrp="1" noChangeAspect="1"/>
          </p:cNvGraphicFramePr>
          <p:nvPr>
            <p:ph idx="1"/>
          </p:nvPr>
        </p:nvGraphicFramePr>
        <p:xfrm>
          <a:off x="4953001" y="2389188"/>
          <a:ext cx="2773363" cy="1344612"/>
        </p:xfrm>
        <a:graphic>
          <a:graphicData uri="http://schemas.openxmlformats.org/presentationml/2006/ole">
            <mc:AlternateContent xmlns:mc="http://schemas.openxmlformats.org/markup-compatibility/2006">
              <mc:Choice xmlns:v="urn:schemas-microsoft-com:vml" Requires="v">
                <p:oleObj spid="_x0000_s27684" name="Equation" r:id="rId5" imgW="1257300" imgH="609600" progId="Equation.DSMT4">
                  <p:embed/>
                </p:oleObj>
              </mc:Choice>
              <mc:Fallback>
                <p:oleObj name="Equation" r:id="rId5" imgW="1257300" imgH="609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1" y="2389188"/>
                        <a:ext cx="2773363" cy="1344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7280" name="Text Box 16"/>
          <p:cNvSpPr txBox="1">
            <a:spLocks noChangeArrowheads="1"/>
          </p:cNvSpPr>
          <p:nvPr/>
        </p:nvSpPr>
        <p:spPr bwMode="auto">
          <a:xfrm>
            <a:off x="1597026" y="3940175"/>
            <a:ext cx="28987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solidFill>
                  <a:schemeClr val="tx2"/>
                </a:solidFill>
                <a:latin typeface="Arial" panose="020B0604020202020204" pitchFamily="34" charset="0"/>
                <a:ea typeface="楷体_GB2312" pitchFamily="49" charset="-122"/>
              </a:rPr>
              <a:t>（</a:t>
            </a:r>
            <a:r>
              <a:rPr lang="en-US" altLang="zh-CN" sz="3200" b="1">
                <a:solidFill>
                  <a:schemeClr val="tx2"/>
                </a:solidFill>
                <a:latin typeface="Arial" panose="020B0604020202020204" pitchFamily="34" charset="0"/>
                <a:ea typeface="楷体_GB2312" pitchFamily="49" charset="-122"/>
              </a:rPr>
              <a:t>3</a:t>
            </a:r>
            <a:r>
              <a:rPr lang="zh-CN" altLang="en-US" sz="3200" b="1">
                <a:solidFill>
                  <a:schemeClr val="tx2"/>
                </a:solidFill>
                <a:latin typeface="Arial" panose="020B0604020202020204" pitchFamily="34" charset="0"/>
                <a:ea typeface="楷体_GB2312" pitchFamily="49" charset="-122"/>
              </a:rPr>
              <a:t>）</a:t>
            </a:r>
            <a:r>
              <a:rPr lang="zh-CN" altLang="en-US" sz="3200" b="1">
                <a:solidFill>
                  <a:srgbClr val="FF0000"/>
                </a:solidFill>
                <a:latin typeface="Arial" panose="020B0604020202020204" pitchFamily="34" charset="0"/>
                <a:ea typeface="楷体_GB2312" pitchFamily="49" charset="-122"/>
              </a:rPr>
              <a:t>动量</a:t>
            </a:r>
            <a:r>
              <a:rPr lang="zh-CN" altLang="en-US" sz="3200">
                <a:solidFill>
                  <a:srgbClr val="FF0000"/>
                </a:solidFill>
                <a:latin typeface="Arial" panose="020B0604020202020204" pitchFamily="34" charset="0"/>
                <a:ea typeface="楷体_GB2312" pitchFamily="49" charset="-122"/>
              </a:rPr>
              <a:t>：    </a:t>
            </a:r>
          </a:p>
        </p:txBody>
      </p:sp>
      <p:graphicFrame>
        <p:nvGraphicFramePr>
          <p:cNvPr id="267281" name="Object 17"/>
          <p:cNvGraphicFramePr>
            <a:graphicFrameLocks noGrp="1" noChangeAspect="1"/>
          </p:cNvGraphicFramePr>
          <p:nvPr>
            <p:ph idx="1"/>
          </p:nvPr>
        </p:nvGraphicFramePr>
        <p:xfrm>
          <a:off x="4957764" y="3898900"/>
          <a:ext cx="4262437" cy="1663700"/>
        </p:xfrm>
        <a:graphic>
          <a:graphicData uri="http://schemas.openxmlformats.org/presentationml/2006/ole">
            <mc:AlternateContent xmlns:mc="http://schemas.openxmlformats.org/markup-compatibility/2006">
              <mc:Choice xmlns:v="urn:schemas-microsoft-com:vml" Requires="v">
                <p:oleObj spid="_x0000_s27685" name="Equation" r:id="rId7" imgW="2082800" imgH="812800" progId="Equation.DSMT4">
                  <p:embed/>
                </p:oleObj>
              </mc:Choice>
              <mc:Fallback>
                <p:oleObj name="Equation" r:id="rId7" imgW="2082800" imgH="812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7764" y="3898900"/>
                        <a:ext cx="4262437" cy="166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7282" name="Text Box 18"/>
          <p:cNvSpPr txBox="1">
            <a:spLocks noChangeArrowheads="1"/>
          </p:cNvSpPr>
          <p:nvPr/>
        </p:nvSpPr>
        <p:spPr bwMode="auto">
          <a:xfrm>
            <a:off x="1652588" y="5592764"/>
            <a:ext cx="81010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solidFill>
                  <a:schemeClr val="tx2"/>
                </a:solidFill>
                <a:latin typeface="Arial" panose="020B0604020202020204" pitchFamily="34" charset="0"/>
                <a:ea typeface="楷体_GB2312" pitchFamily="49" charset="-122"/>
              </a:rPr>
              <a:t>（</a:t>
            </a:r>
            <a:r>
              <a:rPr lang="en-US" altLang="zh-CN" sz="3200" b="1">
                <a:solidFill>
                  <a:schemeClr val="tx2"/>
                </a:solidFill>
                <a:latin typeface="Arial" panose="020B0604020202020204" pitchFamily="34" charset="0"/>
                <a:ea typeface="楷体_GB2312" pitchFamily="49" charset="-122"/>
              </a:rPr>
              <a:t>4</a:t>
            </a:r>
            <a:r>
              <a:rPr lang="zh-CN" altLang="en-US" sz="3200" b="1">
                <a:solidFill>
                  <a:schemeClr val="tx2"/>
                </a:solidFill>
                <a:latin typeface="Arial" panose="020B0604020202020204" pitchFamily="34" charset="0"/>
                <a:ea typeface="楷体_GB2312" pitchFamily="49" charset="-122"/>
              </a:rPr>
              <a:t>）</a:t>
            </a:r>
            <a:r>
              <a:rPr lang="zh-CN" altLang="en-US" sz="3200" b="1">
                <a:solidFill>
                  <a:srgbClr val="FF0000"/>
                </a:solidFill>
                <a:latin typeface="Arial" panose="020B0604020202020204" pitchFamily="34" charset="0"/>
                <a:ea typeface="楷体_GB2312" pitchFamily="49" charset="-122"/>
              </a:rPr>
              <a:t>偏振</a:t>
            </a:r>
            <a:r>
              <a:rPr lang="zh-CN" altLang="en-US" sz="3200">
                <a:solidFill>
                  <a:srgbClr val="FF0000"/>
                </a:solidFill>
                <a:latin typeface="Arial" panose="020B0604020202020204" pitchFamily="34" charset="0"/>
                <a:ea typeface="楷体_GB2312" pitchFamily="49" charset="-122"/>
              </a:rPr>
              <a:t>：         </a:t>
            </a:r>
            <a:r>
              <a:rPr lang="zh-CN" altLang="en-US">
                <a:latin typeface="Arial" panose="020B0604020202020204" pitchFamily="34" charset="0"/>
                <a:ea typeface="楷体_GB2312" pitchFamily="49" charset="-122"/>
              </a:rPr>
              <a:t>两种可能的独立偏振态</a:t>
            </a:r>
            <a:r>
              <a:rPr lang="zh-CN" altLang="en-US" sz="3200">
                <a:latin typeface="Arial" panose="020B0604020202020204" pitchFamily="34" charset="0"/>
                <a:ea typeface="楷体_GB2312" pitchFamily="49" charset="-122"/>
              </a:rPr>
              <a:t>。  </a:t>
            </a:r>
            <a:r>
              <a:rPr lang="zh-CN" altLang="en-US" sz="3200">
                <a:solidFill>
                  <a:srgbClr val="FF0000"/>
                </a:solidFill>
                <a:latin typeface="Arial" panose="020B0604020202020204" pitchFamily="34" charset="0"/>
                <a:ea typeface="楷体_GB2312" pitchFamily="49" charset="-122"/>
              </a:rPr>
              <a:t>    </a:t>
            </a:r>
          </a:p>
        </p:txBody>
      </p:sp>
      <p:sp>
        <p:nvSpPr>
          <p:cNvPr id="267283" name="Text Box 19"/>
          <p:cNvSpPr txBox="1">
            <a:spLocks noChangeArrowheads="1"/>
          </p:cNvSpPr>
          <p:nvPr/>
        </p:nvSpPr>
        <p:spPr bwMode="auto">
          <a:xfrm>
            <a:off x="1676400" y="6172200"/>
            <a:ext cx="73104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solidFill>
                  <a:schemeClr val="tx2"/>
                </a:solidFill>
                <a:latin typeface="Arial" panose="020B0604020202020204" pitchFamily="34" charset="0"/>
                <a:ea typeface="楷体_GB2312" pitchFamily="49" charset="-122"/>
              </a:rPr>
              <a:t>（</a:t>
            </a:r>
            <a:r>
              <a:rPr lang="en-US" altLang="en-US" sz="3200" b="1">
                <a:solidFill>
                  <a:schemeClr val="tx2"/>
                </a:solidFill>
                <a:latin typeface="Arial" panose="020B0604020202020204" pitchFamily="34" charset="0"/>
              </a:rPr>
              <a:t>5</a:t>
            </a:r>
            <a:r>
              <a:rPr lang="zh-CN" altLang="en-US" sz="3200" b="1">
                <a:solidFill>
                  <a:schemeClr val="tx2"/>
                </a:solidFill>
                <a:latin typeface="Arial" panose="020B0604020202020204" pitchFamily="34" charset="0"/>
                <a:ea typeface="楷体_GB2312" pitchFamily="49" charset="-122"/>
              </a:rPr>
              <a:t>）</a:t>
            </a:r>
            <a:r>
              <a:rPr lang="zh-CN" altLang="en-US" sz="3200" b="1">
                <a:solidFill>
                  <a:srgbClr val="FF0000"/>
                </a:solidFill>
                <a:latin typeface="Arial" panose="020B0604020202020204" pitchFamily="34" charset="0"/>
                <a:ea typeface="楷体_GB2312" pitchFamily="49" charset="-122"/>
              </a:rPr>
              <a:t>自旋</a:t>
            </a:r>
            <a:r>
              <a:rPr lang="zh-CN" altLang="en-US" sz="3200">
                <a:solidFill>
                  <a:srgbClr val="FF0000"/>
                </a:solidFill>
                <a:latin typeface="Arial" panose="020B0604020202020204" pitchFamily="34" charset="0"/>
                <a:ea typeface="楷体_GB2312" pitchFamily="49" charset="-122"/>
              </a:rPr>
              <a:t>：         </a:t>
            </a:r>
            <a:r>
              <a:rPr lang="zh-CN" altLang="en-US">
                <a:latin typeface="Arial" panose="020B0604020202020204" pitchFamily="34" charset="0"/>
                <a:ea typeface="楷体_GB2312" pitchFamily="49" charset="-122"/>
              </a:rPr>
              <a:t>自旋量子数为整数。  </a:t>
            </a:r>
            <a:r>
              <a:rPr lang="zh-CN" altLang="en-US" sz="3200">
                <a:solidFill>
                  <a:srgbClr val="FF0000"/>
                </a:solidFill>
                <a:latin typeface="Arial" panose="020B0604020202020204" pitchFamily="34" charset="0"/>
                <a:ea typeface="楷体_GB2312" pitchFamily="49" charset="-122"/>
              </a:rPr>
              <a:t>    </a:t>
            </a:r>
          </a:p>
        </p:txBody>
      </p:sp>
    </p:spTree>
    <p:extLst>
      <p:ext uri="{BB962C8B-B14F-4D97-AF65-F5344CB8AC3E}">
        <p14:creationId xmlns:p14="http://schemas.microsoft.com/office/powerpoint/2010/main" val="2964196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67286"/>
                                        </p:tgtEl>
                                        <p:attrNameLst>
                                          <p:attrName>style.visibility</p:attrName>
                                        </p:attrNameLst>
                                      </p:cBhvr>
                                      <p:to>
                                        <p:strVal val="visible"/>
                                      </p:to>
                                    </p:set>
                                    <p:anim calcmode="lin" valueType="num">
                                      <p:cBhvr additive="base">
                                        <p:cTn id="7" dur="500" fill="hold"/>
                                        <p:tgtEl>
                                          <p:spTgt spid="267286"/>
                                        </p:tgtEl>
                                        <p:attrNameLst>
                                          <p:attrName>ppt_x</p:attrName>
                                        </p:attrNameLst>
                                      </p:cBhvr>
                                      <p:tavLst>
                                        <p:tav tm="0">
                                          <p:val>
                                            <p:strVal val="1+#ppt_w/2"/>
                                          </p:val>
                                        </p:tav>
                                        <p:tav tm="100000">
                                          <p:val>
                                            <p:strVal val="#ppt_x"/>
                                          </p:val>
                                        </p:tav>
                                      </p:tavLst>
                                    </p:anim>
                                    <p:anim calcmode="lin" valueType="num">
                                      <p:cBhvr additive="base">
                                        <p:cTn id="8" dur="500" fill="hold"/>
                                        <p:tgtEl>
                                          <p:spTgt spid="26728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7274"/>
                                        </p:tgtEl>
                                        <p:attrNameLst>
                                          <p:attrName>style.visibility</p:attrName>
                                        </p:attrNameLst>
                                      </p:cBhvr>
                                      <p:to>
                                        <p:strVal val="visible"/>
                                      </p:to>
                                    </p:set>
                                    <p:anim calcmode="lin" valueType="num">
                                      <p:cBhvr additive="base">
                                        <p:cTn id="13" dur="500" fill="hold"/>
                                        <p:tgtEl>
                                          <p:spTgt spid="267274"/>
                                        </p:tgtEl>
                                        <p:attrNameLst>
                                          <p:attrName>ppt_x</p:attrName>
                                        </p:attrNameLst>
                                      </p:cBhvr>
                                      <p:tavLst>
                                        <p:tav tm="0">
                                          <p:val>
                                            <p:strVal val="1+#ppt_w/2"/>
                                          </p:val>
                                        </p:tav>
                                        <p:tav tm="100000">
                                          <p:val>
                                            <p:strVal val="#ppt_x"/>
                                          </p:val>
                                        </p:tav>
                                      </p:tavLst>
                                    </p:anim>
                                    <p:anim calcmode="lin" valueType="num">
                                      <p:cBhvr additive="base">
                                        <p:cTn id="14" dur="500" fill="hold"/>
                                        <p:tgtEl>
                                          <p:spTgt spid="26727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67275"/>
                                        </p:tgtEl>
                                        <p:attrNameLst>
                                          <p:attrName>style.visibility</p:attrName>
                                        </p:attrNameLst>
                                      </p:cBhvr>
                                      <p:to>
                                        <p:strVal val="visible"/>
                                      </p:to>
                                    </p:set>
                                    <p:anim calcmode="lin" valueType="num">
                                      <p:cBhvr additive="base">
                                        <p:cTn id="19" dur="500" fill="hold"/>
                                        <p:tgtEl>
                                          <p:spTgt spid="267275"/>
                                        </p:tgtEl>
                                        <p:attrNameLst>
                                          <p:attrName>ppt_x</p:attrName>
                                        </p:attrNameLst>
                                      </p:cBhvr>
                                      <p:tavLst>
                                        <p:tav tm="0">
                                          <p:val>
                                            <p:strVal val="1+#ppt_w/2"/>
                                          </p:val>
                                        </p:tav>
                                        <p:tav tm="100000">
                                          <p:val>
                                            <p:strVal val="#ppt_x"/>
                                          </p:val>
                                        </p:tav>
                                      </p:tavLst>
                                    </p:anim>
                                    <p:anim calcmode="lin" valueType="num">
                                      <p:cBhvr additive="base">
                                        <p:cTn id="20" dur="500" fill="hold"/>
                                        <p:tgtEl>
                                          <p:spTgt spid="26727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67280"/>
                                        </p:tgtEl>
                                        <p:attrNameLst>
                                          <p:attrName>style.visibility</p:attrName>
                                        </p:attrNameLst>
                                      </p:cBhvr>
                                      <p:to>
                                        <p:strVal val="visible"/>
                                      </p:to>
                                    </p:set>
                                    <p:anim calcmode="lin" valueType="num">
                                      <p:cBhvr additive="base">
                                        <p:cTn id="25" dur="500" fill="hold"/>
                                        <p:tgtEl>
                                          <p:spTgt spid="267280"/>
                                        </p:tgtEl>
                                        <p:attrNameLst>
                                          <p:attrName>ppt_x</p:attrName>
                                        </p:attrNameLst>
                                      </p:cBhvr>
                                      <p:tavLst>
                                        <p:tav tm="0">
                                          <p:val>
                                            <p:strVal val="1+#ppt_w/2"/>
                                          </p:val>
                                        </p:tav>
                                        <p:tav tm="100000">
                                          <p:val>
                                            <p:strVal val="#ppt_x"/>
                                          </p:val>
                                        </p:tav>
                                      </p:tavLst>
                                    </p:anim>
                                    <p:anim calcmode="lin" valueType="num">
                                      <p:cBhvr additive="base">
                                        <p:cTn id="26" dur="500" fill="hold"/>
                                        <p:tgtEl>
                                          <p:spTgt spid="26728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267281"/>
                                        </p:tgtEl>
                                        <p:attrNameLst>
                                          <p:attrName>style.visibility</p:attrName>
                                        </p:attrNameLst>
                                      </p:cBhvr>
                                      <p:to>
                                        <p:strVal val="visible"/>
                                      </p:to>
                                    </p:set>
                                    <p:anim calcmode="lin" valueType="num">
                                      <p:cBhvr additive="base">
                                        <p:cTn id="31" dur="500" fill="hold"/>
                                        <p:tgtEl>
                                          <p:spTgt spid="267281"/>
                                        </p:tgtEl>
                                        <p:attrNameLst>
                                          <p:attrName>ppt_x</p:attrName>
                                        </p:attrNameLst>
                                      </p:cBhvr>
                                      <p:tavLst>
                                        <p:tav tm="0">
                                          <p:val>
                                            <p:strVal val="1+#ppt_w/2"/>
                                          </p:val>
                                        </p:tav>
                                        <p:tav tm="100000">
                                          <p:val>
                                            <p:strVal val="#ppt_x"/>
                                          </p:val>
                                        </p:tav>
                                      </p:tavLst>
                                    </p:anim>
                                    <p:anim calcmode="lin" valueType="num">
                                      <p:cBhvr additive="base">
                                        <p:cTn id="32" dur="500" fill="hold"/>
                                        <p:tgtEl>
                                          <p:spTgt spid="26728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67282"/>
                                        </p:tgtEl>
                                        <p:attrNameLst>
                                          <p:attrName>style.visibility</p:attrName>
                                        </p:attrNameLst>
                                      </p:cBhvr>
                                      <p:to>
                                        <p:strVal val="visible"/>
                                      </p:to>
                                    </p:set>
                                    <p:anim calcmode="lin" valueType="num">
                                      <p:cBhvr additive="base">
                                        <p:cTn id="37" dur="500" fill="hold"/>
                                        <p:tgtEl>
                                          <p:spTgt spid="267282"/>
                                        </p:tgtEl>
                                        <p:attrNameLst>
                                          <p:attrName>ppt_x</p:attrName>
                                        </p:attrNameLst>
                                      </p:cBhvr>
                                      <p:tavLst>
                                        <p:tav tm="0">
                                          <p:val>
                                            <p:strVal val="1+#ppt_w/2"/>
                                          </p:val>
                                        </p:tav>
                                        <p:tav tm="100000">
                                          <p:val>
                                            <p:strVal val="#ppt_x"/>
                                          </p:val>
                                        </p:tav>
                                      </p:tavLst>
                                    </p:anim>
                                    <p:anim calcmode="lin" valueType="num">
                                      <p:cBhvr additive="base">
                                        <p:cTn id="38" dur="500" fill="hold"/>
                                        <p:tgtEl>
                                          <p:spTgt spid="26728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67283"/>
                                        </p:tgtEl>
                                        <p:attrNameLst>
                                          <p:attrName>style.visibility</p:attrName>
                                        </p:attrNameLst>
                                      </p:cBhvr>
                                      <p:to>
                                        <p:strVal val="visible"/>
                                      </p:to>
                                    </p:set>
                                    <p:anim calcmode="lin" valueType="num">
                                      <p:cBhvr additive="base">
                                        <p:cTn id="43" dur="500" fill="hold"/>
                                        <p:tgtEl>
                                          <p:spTgt spid="267283"/>
                                        </p:tgtEl>
                                        <p:attrNameLst>
                                          <p:attrName>ppt_x</p:attrName>
                                        </p:attrNameLst>
                                      </p:cBhvr>
                                      <p:tavLst>
                                        <p:tav tm="0">
                                          <p:val>
                                            <p:strVal val="1+#ppt_w/2"/>
                                          </p:val>
                                        </p:tav>
                                        <p:tav tm="100000">
                                          <p:val>
                                            <p:strVal val="#ppt_x"/>
                                          </p:val>
                                        </p:tav>
                                      </p:tavLst>
                                    </p:anim>
                                    <p:anim calcmode="lin" valueType="num">
                                      <p:cBhvr additive="base">
                                        <p:cTn id="44" dur="500" fill="hold"/>
                                        <p:tgtEl>
                                          <p:spTgt spid="2672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4" grpId="0"/>
      <p:bldP spid="267280" grpId="0"/>
      <p:bldP spid="267282" grpId="0"/>
      <p:bldP spid="2672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subTitle" sz="half" idx="1"/>
          </p:nvPr>
        </p:nvSpPr>
        <p:spPr>
          <a:xfrm>
            <a:off x="3287259" y="360901"/>
            <a:ext cx="5225310" cy="2908742"/>
          </a:xfrm>
          <a:prstGeom prst="rect">
            <a:avLst/>
          </a:prstGeom>
          <a:effectLst>
            <a:outerShdw blurRad="50800" dist="12700" rotWithShape="0">
              <a:srgbClr val="000000">
                <a:alpha val="50000"/>
              </a:srgbClr>
            </a:outerShdw>
          </a:effectLst>
        </p:spPr>
        <p:txBody>
          <a:bodyPr>
            <a:normAutofit/>
          </a:bodyPr>
          <a:lstStyle/>
          <a:p>
            <a:pPr defTabSz="299848">
              <a:defRPr sz="9400">
                <a:solidFill>
                  <a:srgbClr val="FF9300"/>
                </a:solidFill>
                <a:latin typeface="Libian SC Regular"/>
                <a:ea typeface="Libian SC Regular"/>
                <a:cs typeface="Libian SC Regular"/>
                <a:sym typeface="Libian SC Regular"/>
              </a:defRPr>
            </a:pPr>
            <a:r>
              <a:rPr lang="zh-CN" altLang="en-US" dirty="0">
                <a:latin typeface="隶书" panose="02010509060101010101" pitchFamily="49" charset="-122"/>
                <a:ea typeface="隶书" panose="02010509060101010101" pitchFamily="49" charset="-122"/>
              </a:rPr>
              <a:t>现代光学</a:t>
            </a:r>
            <a:endParaRPr lang="en-US" altLang="zh-CN" sz="6200" dirty="0">
              <a:solidFill>
                <a:schemeClr val="bg1">
                  <a:lumMod val="95000"/>
                </a:schemeClr>
              </a:solidFill>
              <a:latin typeface="楷体" panose="02010609060101010101" pitchFamily="49" charset="-122"/>
              <a:ea typeface="楷体" panose="02010609060101010101" pitchFamily="49" charset="-122"/>
            </a:endParaRPr>
          </a:p>
          <a:p>
            <a:pPr defTabSz="299848">
              <a:defRPr sz="9400">
                <a:solidFill>
                  <a:srgbClr val="FF9300"/>
                </a:solidFill>
                <a:latin typeface="Libian SC Regular"/>
                <a:ea typeface="Libian SC Regular"/>
                <a:cs typeface="Libian SC Regular"/>
                <a:sym typeface="Libian SC Regular"/>
              </a:defRPr>
            </a:pPr>
            <a:r>
              <a:rPr lang="zh-CN" altLang="en-US" sz="6200" dirty="0">
                <a:solidFill>
                  <a:srgbClr val="C00000"/>
                </a:solidFill>
                <a:latin typeface="楷体" panose="02010609060101010101" pitchFamily="49" charset="-122"/>
                <a:ea typeface="楷体" panose="02010609060101010101" pitchFamily="49" charset="-122"/>
              </a:rPr>
              <a:t>复习提纲</a:t>
            </a:r>
            <a:endParaRPr lang="en-US" altLang="zh-CN" dirty="0">
              <a:solidFill>
                <a:srgbClr val="C00000"/>
              </a:solidFill>
              <a:latin typeface="隶书" panose="02010509060101010101" pitchFamily="49" charset="-122"/>
              <a:ea typeface="隶书" panose="02010509060101010101" pitchFamily="49" charset="-122"/>
            </a:endParaRPr>
          </a:p>
        </p:txBody>
      </p:sp>
      <p:sp>
        <p:nvSpPr>
          <p:cNvPr id="3" name="文本框 2"/>
          <p:cNvSpPr txBox="1"/>
          <p:nvPr/>
        </p:nvSpPr>
        <p:spPr>
          <a:xfrm>
            <a:off x="7864256" y="5943601"/>
            <a:ext cx="2196435" cy="461665"/>
          </a:xfrm>
          <a:prstGeom prst="rect">
            <a:avLst/>
          </a:prstGeom>
          <a:noFill/>
        </p:spPr>
        <p:txBody>
          <a:bodyPr wrap="none" rtlCol="0">
            <a:spAutoFit/>
          </a:bodyPr>
          <a:lstStyle/>
          <a:p>
            <a:r>
              <a:rPr lang="en-US" altLang="zh-CN" sz="2400" dirty="0">
                <a:solidFill>
                  <a:schemeClr val="bg1"/>
                </a:solidFill>
              </a:rPr>
              <a:t>2017</a:t>
            </a:r>
            <a:r>
              <a:rPr lang="zh-CN" altLang="en-US" sz="2400" dirty="0">
                <a:solidFill>
                  <a:schemeClr val="bg1"/>
                </a:solidFill>
              </a:rPr>
              <a:t>年</a:t>
            </a:r>
            <a:r>
              <a:rPr lang="en-US" altLang="zh-CN" sz="2400" dirty="0">
                <a:solidFill>
                  <a:schemeClr val="bg1"/>
                </a:solidFill>
              </a:rPr>
              <a:t>2</a:t>
            </a:r>
            <a:r>
              <a:rPr lang="zh-CN" altLang="en-US" sz="2400" dirty="0">
                <a:solidFill>
                  <a:schemeClr val="bg1"/>
                </a:solidFill>
              </a:rPr>
              <a:t>月</a:t>
            </a:r>
            <a:r>
              <a:rPr lang="en-US" altLang="zh-CN" sz="2400" dirty="0">
                <a:solidFill>
                  <a:schemeClr val="bg1"/>
                </a:solidFill>
              </a:rPr>
              <a:t>27</a:t>
            </a:r>
            <a:r>
              <a:rPr lang="zh-CN" altLang="en-US" sz="2400" dirty="0">
                <a:solidFill>
                  <a:schemeClr val="bg1"/>
                </a:solidFill>
              </a:rPr>
              <a:t>日</a:t>
            </a:r>
          </a:p>
        </p:txBody>
      </p:sp>
      <p:sp>
        <p:nvSpPr>
          <p:cNvPr id="2" name="文本框 1"/>
          <p:cNvSpPr txBox="1"/>
          <p:nvPr/>
        </p:nvSpPr>
        <p:spPr>
          <a:xfrm>
            <a:off x="357474" y="3134156"/>
            <a:ext cx="11415817" cy="2677656"/>
          </a:xfrm>
          <a:prstGeom prst="rect">
            <a:avLst/>
          </a:prstGeom>
          <a:noFill/>
        </p:spPr>
        <p:txBody>
          <a:bodyPr wrap="none" rtlCol="0">
            <a:spAutoFit/>
          </a:bodyPr>
          <a:lstStyle/>
          <a:p>
            <a:pPr>
              <a:lnSpc>
                <a:spcPct val="150000"/>
              </a:lnSpc>
            </a:pPr>
            <a:r>
              <a:rPr lang="zh-CN" altLang="en-US" sz="2400" dirty="0"/>
              <a:t>说明：</a:t>
            </a:r>
            <a:endParaRPr lang="en-US" altLang="zh-CN" sz="2400" dirty="0"/>
          </a:p>
          <a:p>
            <a:pPr>
              <a:lnSpc>
                <a:spcPct val="150000"/>
              </a:lnSpc>
            </a:pPr>
            <a:r>
              <a:rPr lang="zh-CN" altLang="en-US" sz="2400" dirty="0"/>
              <a:t>只是为了方便大家考试复习，不代表这些东西是最重要的，不选的也不是不重要。</a:t>
            </a:r>
            <a:endParaRPr lang="en-US" altLang="zh-CN" sz="2400" dirty="0"/>
          </a:p>
          <a:p>
            <a:pPr>
              <a:lnSpc>
                <a:spcPct val="150000"/>
              </a:lnSpc>
            </a:pPr>
            <a:r>
              <a:rPr lang="en-US" altLang="zh-CN" sz="2400" dirty="0"/>
              <a:t>90%</a:t>
            </a:r>
            <a:r>
              <a:rPr lang="zh-CN" altLang="en-US" sz="2400" dirty="0"/>
              <a:t>以上的题目完全就在这</a:t>
            </a:r>
            <a:r>
              <a:rPr lang="en-US" altLang="zh-CN" sz="2400" dirty="0" err="1"/>
              <a:t>ppt</a:t>
            </a:r>
            <a:r>
              <a:rPr lang="zh-CN" altLang="en-US" sz="2400" dirty="0"/>
              <a:t>里（特别提示：这个</a:t>
            </a:r>
            <a:r>
              <a:rPr lang="en-US" altLang="zh-CN" sz="2400" dirty="0" err="1"/>
              <a:t>ppt</a:t>
            </a:r>
            <a:r>
              <a:rPr lang="zh-CN" altLang="en-US" sz="2400" dirty="0"/>
              <a:t>以外的公式推导都</a:t>
            </a:r>
            <a:r>
              <a:rPr lang="zh-CN" altLang="en-US" sz="2400" b="1" dirty="0"/>
              <a:t>不</a:t>
            </a:r>
            <a:r>
              <a:rPr lang="zh-CN" altLang="en-US" sz="2400" dirty="0"/>
              <a:t>会考）。</a:t>
            </a:r>
            <a:endParaRPr lang="en-US" altLang="zh-CN" sz="2400" dirty="0"/>
          </a:p>
          <a:p>
            <a:pPr>
              <a:lnSpc>
                <a:spcPct val="150000"/>
              </a:lnSpc>
            </a:pPr>
            <a:r>
              <a:rPr lang="zh-CN" altLang="en-US" sz="2400" dirty="0"/>
              <a:t>也不需要死记硬背，意思对即可。</a:t>
            </a:r>
            <a:endParaRPr lang="en-US" altLang="zh-CN" sz="2400" dirty="0"/>
          </a:p>
          <a:p>
            <a:endParaRPr lang="zh-CN" altLang="en-US" sz="2400" dirty="0"/>
          </a:p>
        </p:txBody>
      </p:sp>
    </p:spTree>
    <p:extLst>
      <p:ext uri="{BB962C8B-B14F-4D97-AF65-F5344CB8AC3E}">
        <p14:creationId xmlns:p14="http://schemas.microsoft.com/office/powerpoint/2010/main" val="136990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4312" name="Object 8"/>
          <p:cNvGraphicFramePr>
            <a:graphicFrameLocks noChangeAspect="1"/>
          </p:cNvGraphicFramePr>
          <p:nvPr>
            <p:extLst>
              <p:ext uri="{D42A27DB-BD31-4B8C-83A1-F6EECF244321}">
                <p14:modId xmlns:p14="http://schemas.microsoft.com/office/powerpoint/2010/main" val="3983441839"/>
              </p:ext>
            </p:extLst>
          </p:nvPr>
        </p:nvGraphicFramePr>
        <p:xfrm>
          <a:off x="4724401" y="3283132"/>
          <a:ext cx="2168525" cy="1152525"/>
        </p:xfrm>
        <a:graphic>
          <a:graphicData uri="http://schemas.openxmlformats.org/presentationml/2006/ole">
            <mc:AlternateContent xmlns:mc="http://schemas.openxmlformats.org/markup-compatibility/2006">
              <mc:Choice xmlns:v="urn:schemas-microsoft-com:vml" Requires="v">
                <p:oleObj spid="_x0000_s28751" name="Equation" r:id="rId3" imgW="812447" imgH="431613" progId="Equation.3">
                  <p:embed/>
                </p:oleObj>
              </mc:Choice>
              <mc:Fallback>
                <p:oleObj name="Equation" r:id="rId3" imgW="812447"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3283132"/>
                        <a:ext cx="2168525"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39" name="Group 9"/>
          <p:cNvGrpSpPr>
            <a:grpSpLocks/>
          </p:cNvGrpSpPr>
          <p:nvPr/>
        </p:nvGrpSpPr>
        <p:grpSpPr bwMode="auto">
          <a:xfrm>
            <a:off x="3063875" y="311331"/>
            <a:ext cx="3124200" cy="2692400"/>
            <a:chOff x="970" y="2304"/>
            <a:chExt cx="1968" cy="1696"/>
          </a:xfrm>
        </p:grpSpPr>
        <p:sp>
          <p:nvSpPr>
            <p:cNvPr id="14359" name="Rectangle 10"/>
            <p:cNvSpPr>
              <a:spLocks noChangeArrowheads="1"/>
            </p:cNvSpPr>
            <p:nvPr/>
          </p:nvSpPr>
          <p:spPr bwMode="auto">
            <a:xfrm>
              <a:off x="970" y="2515"/>
              <a:ext cx="1968" cy="139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14360" name="Group 11"/>
            <p:cNvGrpSpPr>
              <a:grpSpLocks/>
            </p:cNvGrpSpPr>
            <p:nvPr/>
          </p:nvGrpSpPr>
          <p:grpSpPr bwMode="auto">
            <a:xfrm>
              <a:off x="1087" y="2304"/>
              <a:ext cx="1467" cy="1392"/>
              <a:chOff x="1087" y="2304"/>
              <a:chExt cx="1467" cy="1392"/>
            </a:xfrm>
          </p:grpSpPr>
          <p:sp>
            <p:nvSpPr>
              <p:cNvPr id="14362" name="Line 12"/>
              <p:cNvSpPr>
                <a:spLocks noChangeShapeType="1"/>
              </p:cNvSpPr>
              <p:nvPr/>
            </p:nvSpPr>
            <p:spPr bwMode="auto">
              <a:xfrm>
                <a:off x="1354" y="2714"/>
                <a:ext cx="1200"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3" name="Line 13"/>
              <p:cNvSpPr>
                <a:spLocks noChangeShapeType="1"/>
              </p:cNvSpPr>
              <p:nvPr/>
            </p:nvSpPr>
            <p:spPr bwMode="auto">
              <a:xfrm>
                <a:off x="1354" y="3456"/>
                <a:ext cx="1200"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64" name="Text Box 14"/>
              <p:cNvSpPr txBox="1">
                <a:spLocks noChangeArrowheads="1"/>
              </p:cNvSpPr>
              <p:nvPr/>
            </p:nvSpPr>
            <p:spPr bwMode="auto">
              <a:xfrm>
                <a:off x="1834" y="2304"/>
                <a:ext cx="224"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5400" b="1">
                    <a:solidFill>
                      <a:srgbClr val="FF0000"/>
                    </a:solidFill>
                    <a:latin typeface="Times New Roman" panose="02020603050405020304" pitchFamily="18" charset="0"/>
                    <a:ea typeface="宋体" panose="02010600030101010101" pitchFamily="2" charset="-122"/>
                  </a:rPr>
                  <a:t>.</a:t>
                </a:r>
              </a:p>
            </p:txBody>
          </p:sp>
          <p:graphicFrame>
            <p:nvGraphicFramePr>
              <p:cNvPr id="14365" name="Object 15"/>
              <p:cNvGraphicFramePr>
                <a:graphicFrameLocks noChangeAspect="1"/>
              </p:cNvGraphicFramePr>
              <p:nvPr/>
            </p:nvGraphicFramePr>
            <p:xfrm>
              <a:off x="1114" y="3312"/>
              <a:ext cx="320" cy="384"/>
            </p:xfrm>
            <a:graphic>
              <a:graphicData uri="http://schemas.openxmlformats.org/presentationml/2006/ole">
                <mc:AlternateContent xmlns:mc="http://schemas.openxmlformats.org/markup-compatibility/2006">
                  <mc:Choice xmlns:v="urn:schemas-microsoft-com:vml" Requires="v">
                    <p:oleObj spid="_x0000_s28752" name="Equation" r:id="rId5" imgW="190500" imgH="228600" progId="Equation.3">
                      <p:embed/>
                    </p:oleObj>
                  </mc:Choice>
                  <mc:Fallback>
                    <p:oleObj name="Equation" r:id="rId5" imgW="190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 y="3312"/>
                            <a:ext cx="3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6" name="Object 16"/>
              <p:cNvGraphicFramePr>
                <a:graphicFrameLocks noChangeAspect="1"/>
              </p:cNvGraphicFramePr>
              <p:nvPr/>
            </p:nvGraphicFramePr>
            <p:xfrm>
              <a:off x="1087" y="2592"/>
              <a:ext cx="363" cy="384"/>
            </p:xfrm>
            <a:graphic>
              <a:graphicData uri="http://schemas.openxmlformats.org/presentationml/2006/ole">
                <mc:AlternateContent xmlns:mc="http://schemas.openxmlformats.org/markup-compatibility/2006">
                  <mc:Choice xmlns:v="urn:schemas-microsoft-com:vml" Requires="v">
                    <p:oleObj spid="_x0000_s28753" name="Equation" r:id="rId7" imgW="215806" imgH="228501" progId="Equation.3">
                      <p:embed/>
                    </p:oleObj>
                  </mc:Choice>
                  <mc:Fallback>
                    <p:oleObj name="Equation" r:id="rId7" imgW="215806"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7" y="2592"/>
                            <a:ext cx="363"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4321" name="Text Box 17"/>
            <p:cNvSpPr txBox="1">
              <a:spLocks noChangeArrowheads="1"/>
            </p:cNvSpPr>
            <p:nvPr/>
          </p:nvSpPr>
          <p:spPr bwMode="auto">
            <a:xfrm>
              <a:off x="970" y="3667"/>
              <a:ext cx="1968"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a:solidFill>
                    <a:srgbClr val="1C1C1C"/>
                  </a:solidFill>
                  <a:latin typeface="Times New Roman" panose="02020603050405020304" pitchFamily="18" charset="0"/>
                  <a:ea typeface="宋体" panose="02010600030101010101" pitchFamily="2" charset="-122"/>
                </a:rPr>
                <a:t>发光前</a:t>
              </a:r>
            </a:p>
          </p:txBody>
        </p:sp>
      </p:grpSp>
      <p:grpSp>
        <p:nvGrpSpPr>
          <p:cNvPr id="354322" name="Group 18"/>
          <p:cNvGrpSpPr>
            <a:grpSpLocks/>
          </p:cNvGrpSpPr>
          <p:nvPr/>
        </p:nvGrpSpPr>
        <p:grpSpPr bwMode="auto">
          <a:xfrm>
            <a:off x="6569075" y="387532"/>
            <a:ext cx="3200400" cy="2620963"/>
            <a:chOff x="3178" y="2352"/>
            <a:chExt cx="2016" cy="1651"/>
          </a:xfrm>
        </p:grpSpPr>
        <p:sp>
          <p:nvSpPr>
            <p:cNvPr id="14346" name="Rectangle 19"/>
            <p:cNvSpPr>
              <a:spLocks noChangeArrowheads="1"/>
            </p:cNvSpPr>
            <p:nvPr/>
          </p:nvSpPr>
          <p:spPr bwMode="auto">
            <a:xfrm>
              <a:off x="3178" y="2515"/>
              <a:ext cx="2016" cy="139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14347" name="Group 20"/>
            <p:cNvGrpSpPr>
              <a:grpSpLocks/>
            </p:cNvGrpSpPr>
            <p:nvPr/>
          </p:nvGrpSpPr>
          <p:grpSpPr bwMode="auto">
            <a:xfrm>
              <a:off x="3295" y="2352"/>
              <a:ext cx="1851" cy="1315"/>
              <a:chOff x="3237" y="2477"/>
              <a:chExt cx="1851" cy="1315"/>
            </a:xfrm>
          </p:grpSpPr>
          <p:sp>
            <p:nvSpPr>
              <p:cNvPr id="14349" name="Line 21"/>
              <p:cNvSpPr>
                <a:spLocks noChangeShapeType="1"/>
              </p:cNvSpPr>
              <p:nvPr/>
            </p:nvSpPr>
            <p:spPr bwMode="auto">
              <a:xfrm>
                <a:off x="3504" y="3581"/>
                <a:ext cx="1440"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0" name="Freeform 22"/>
              <p:cNvSpPr>
                <a:spLocks/>
              </p:cNvSpPr>
              <p:nvPr/>
            </p:nvSpPr>
            <p:spPr bwMode="auto">
              <a:xfrm>
                <a:off x="4176" y="3105"/>
                <a:ext cx="532" cy="139"/>
              </a:xfrm>
              <a:custGeom>
                <a:avLst/>
                <a:gdLst>
                  <a:gd name="T0" fmla="*/ 0 w 532"/>
                  <a:gd name="T1" fmla="*/ 88 h 139"/>
                  <a:gd name="T2" fmla="*/ 32 w 532"/>
                  <a:gd name="T3" fmla="*/ 8 h 139"/>
                  <a:gd name="T4" fmla="*/ 112 w 532"/>
                  <a:gd name="T5" fmla="*/ 138 h 139"/>
                  <a:gd name="T6" fmla="*/ 178 w 532"/>
                  <a:gd name="T7" fmla="*/ 4 h 139"/>
                  <a:gd name="T8" fmla="*/ 236 w 532"/>
                  <a:gd name="T9" fmla="*/ 130 h 139"/>
                  <a:gd name="T10" fmla="*/ 296 w 532"/>
                  <a:gd name="T11" fmla="*/ 59 h 139"/>
                  <a:gd name="T12" fmla="*/ 318 w 532"/>
                  <a:gd name="T13" fmla="*/ 56 h 139"/>
                  <a:gd name="T14" fmla="*/ 391 w 532"/>
                  <a:gd name="T15" fmla="*/ 59 h 139"/>
                  <a:gd name="T16" fmla="*/ 532 w 532"/>
                  <a:gd name="T17" fmla="*/ 50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139">
                    <a:moveTo>
                      <a:pt x="0" y="88"/>
                    </a:moveTo>
                    <a:cubicBezTo>
                      <a:pt x="5" y="75"/>
                      <a:pt x="13" y="0"/>
                      <a:pt x="32" y="8"/>
                    </a:cubicBezTo>
                    <a:cubicBezTo>
                      <a:pt x="51" y="16"/>
                      <a:pt x="88" y="139"/>
                      <a:pt x="112" y="138"/>
                    </a:cubicBezTo>
                    <a:cubicBezTo>
                      <a:pt x="136" y="137"/>
                      <a:pt x="157" y="5"/>
                      <a:pt x="178" y="4"/>
                    </a:cubicBezTo>
                    <a:cubicBezTo>
                      <a:pt x="199" y="3"/>
                      <a:pt x="216" y="121"/>
                      <a:pt x="236" y="130"/>
                    </a:cubicBezTo>
                    <a:cubicBezTo>
                      <a:pt x="256" y="139"/>
                      <a:pt x="283" y="71"/>
                      <a:pt x="296" y="59"/>
                    </a:cubicBezTo>
                    <a:cubicBezTo>
                      <a:pt x="310" y="47"/>
                      <a:pt x="303" y="56"/>
                      <a:pt x="318" y="56"/>
                    </a:cubicBezTo>
                    <a:cubicBezTo>
                      <a:pt x="334" y="56"/>
                      <a:pt x="355" y="60"/>
                      <a:pt x="391" y="59"/>
                    </a:cubicBezTo>
                    <a:cubicBezTo>
                      <a:pt x="426" y="58"/>
                      <a:pt x="503" y="52"/>
                      <a:pt x="532" y="50"/>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1" name="Text Box 23"/>
              <p:cNvSpPr txBox="1">
                <a:spLocks noChangeArrowheads="1"/>
              </p:cNvSpPr>
              <p:nvPr/>
            </p:nvSpPr>
            <p:spPr bwMode="auto">
              <a:xfrm>
                <a:off x="4070" y="3174"/>
                <a:ext cx="224"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5400" b="1">
                    <a:solidFill>
                      <a:srgbClr val="FF0000"/>
                    </a:solidFill>
                    <a:latin typeface="Times New Roman" panose="02020603050405020304" pitchFamily="18" charset="0"/>
                    <a:ea typeface="宋体" panose="02010600030101010101" pitchFamily="2" charset="-122"/>
                  </a:rPr>
                  <a:t>.</a:t>
                </a:r>
              </a:p>
            </p:txBody>
          </p:sp>
          <p:sp>
            <p:nvSpPr>
              <p:cNvPr id="14352" name="Line 24"/>
              <p:cNvSpPr>
                <a:spLocks noChangeShapeType="1"/>
              </p:cNvSpPr>
              <p:nvPr/>
            </p:nvSpPr>
            <p:spPr bwMode="auto">
              <a:xfrm>
                <a:off x="3490" y="2772"/>
                <a:ext cx="67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3" name="Text Box 25"/>
              <p:cNvSpPr txBox="1">
                <a:spLocks noChangeArrowheads="1"/>
              </p:cNvSpPr>
              <p:nvPr/>
            </p:nvSpPr>
            <p:spPr bwMode="auto">
              <a:xfrm>
                <a:off x="4044" y="2477"/>
                <a:ext cx="4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600" b="1">
                    <a:solidFill>
                      <a:srgbClr val="D60093"/>
                    </a:solidFill>
                    <a:latin typeface="Times New Roman" panose="02020603050405020304" pitchFamily="18" charset="0"/>
                    <a:ea typeface="宋体" panose="02010600030101010101" pitchFamily="2" charset="-122"/>
                  </a:rPr>
                  <a:t>。</a:t>
                </a:r>
              </a:p>
            </p:txBody>
          </p:sp>
          <p:sp>
            <p:nvSpPr>
              <p:cNvPr id="14354" name="Line 26"/>
              <p:cNvSpPr>
                <a:spLocks noChangeShapeType="1"/>
              </p:cNvSpPr>
              <p:nvPr/>
            </p:nvSpPr>
            <p:spPr bwMode="auto">
              <a:xfrm>
                <a:off x="4210" y="2772"/>
                <a:ext cx="67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5" name="Line 27"/>
              <p:cNvSpPr>
                <a:spLocks noChangeShapeType="1"/>
              </p:cNvSpPr>
              <p:nvPr/>
            </p:nvSpPr>
            <p:spPr bwMode="auto">
              <a:xfrm>
                <a:off x="4176" y="2813"/>
                <a:ext cx="0" cy="768"/>
              </a:xfrm>
              <a:prstGeom prst="line">
                <a:avLst/>
              </a:prstGeom>
              <a:noFill/>
              <a:ln w="22225">
                <a:solidFill>
                  <a:srgbClr val="008000"/>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4356" name="Object 28"/>
              <p:cNvGraphicFramePr>
                <a:graphicFrameLocks noChangeAspect="1"/>
              </p:cNvGraphicFramePr>
              <p:nvPr/>
            </p:nvGraphicFramePr>
            <p:xfrm>
              <a:off x="3237" y="2688"/>
              <a:ext cx="363" cy="384"/>
            </p:xfrm>
            <a:graphic>
              <a:graphicData uri="http://schemas.openxmlformats.org/presentationml/2006/ole">
                <mc:AlternateContent xmlns:mc="http://schemas.openxmlformats.org/markup-compatibility/2006">
                  <mc:Choice xmlns:v="urn:schemas-microsoft-com:vml" Requires="v">
                    <p:oleObj spid="_x0000_s28754" name="Equation" r:id="rId9" imgW="215806" imgH="228501" progId="Equation.3">
                      <p:embed/>
                    </p:oleObj>
                  </mc:Choice>
                  <mc:Fallback>
                    <p:oleObj name="Equation" r:id="rId9" imgW="215806"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7" y="2688"/>
                            <a:ext cx="363"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7" name="Object 29"/>
              <p:cNvGraphicFramePr>
                <a:graphicFrameLocks noChangeAspect="1"/>
              </p:cNvGraphicFramePr>
              <p:nvPr/>
            </p:nvGraphicFramePr>
            <p:xfrm>
              <a:off x="3280" y="3408"/>
              <a:ext cx="320" cy="384"/>
            </p:xfrm>
            <a:graphic>
              <a:graphicData uri="http://schemas.openxmlformats.org/presentationml/2006/ole">
                <mc:AlternateContent xmlns:mc="http://schemas.openxmlformats.org/markup-compatibility/2006">
                  <mc:Choice xmlns:v="urn:schemas-microsoft-com:vml" Requires="v">
                    <p:oleObj spid="_x0000_s28755" name="Equation" r:id="rId10" imgW="190500" imgH="228600" progId="Equation.3">
                      <p:embed/>
                    </p:oleObj>
                  </mc:Choice>
                  <mc:Fallback>
                    <p:oleObj name="Equation" r:id="rId10" imgW="1905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80" y="3408"/>
                            <a:ext cx="3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8" name="Object 30"/>
              <p:cNvGraphicFramePr>
                <a:graphicFrameLocks noChangeAspect="1"/>
              </p:cNvGraphicFramePr>
              <p:nvPr/>
            </p:nvGraphicFramePr>
            <p:xfrm>
              <a:off x="4683" y="2944"/>
              <a:ext cx="405" cy="320"/>
            </p:xfrm>
            <a:graphic>
              <a:graphicData uri="http://schemas.openxmlformats.org/presentationml/2006/ole">
                <mc:AlternateContent xmlns:mc="http://schemas.openxmlformats.org/markup-compatibility/2006">
                  <mc:Choice xmlns:v="urn:schemas-microsoft-com:vml" Requires="v">
                    <p:oleObj spid="_x0000_s28756" name="Equation" r:id="rId12" imgW="241195" imgH="190417" progId="Equation.3">
                      <p:embed/>
                    </p:oleObj>
                  </mc:Choice>
                  <mc:Fallback>
                    <p:oleObj name="Equation" r:id="rId12" imgW="241195" imgH="190417"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3" y="2944"/>
                            <a:ext cx="40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4335" name="Text Box 31"/>
            <p:cNvSpPr txBox="1">
              <a:spLocks noChangeArrowheads="1"/>
            </p:cNvSpPr>
            <p:nvPr/>
          </p:nvSpPr>
          <p:spPr bwMode="auto">
            <a:xfrm>
              <a:off x="3178" y="3670"/>
              <a:ext cx="2016" cy="333"/>
            </a:xfrm>
            <a:prstGeom prst="rect">
              <a:avLst/>
            </a:prstGeom>
            <a:gradFill rotWithShape="0">
              <a:gsLst>
                <a:gs pos="0">
                  <a:schemeClr val="folHlink"/>
                </a:gs>
                <a:gs pos="50000">
                  <a:schemeClr val="bg1"/>
                </a:gs>
                <a:gs pos="100000">
                  <a:schemeClr val="folHlink"/>
                </a:gs>
              </a:gsLst>
              <a:lin ang="5400000" scaled="1"/>
            </a:gradFill>
            <a:ln w="9525">
              <a:solidFill>
                <a:srgbClr val="A600A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a:solidFill>
                    <a:srgbClr val="1C1C1C"/>
                  </a:solidFill>
                  <a:latin typeface="Times New Roman" panose="02020603050405020304" pitchFamily="18" charset="0"/>
                  <a:ea typeface="宋体" panose="02010600030101010101" pitchFamily="2" charset="-122"/>
                </a:rPr>
                <a:t>发光后</a:t>
              </a:r>
            </a:p>
          </p:txBody>
        </p:sp>
      </p:grpSp>
      <p:sp>
        <p:nvSpPr>
          <p:cNvPr id="354336" name="Text Box 32"/>
          <p:cNvSpPr txBox="1">
            <a:spLocks noChangeArrowheads="1"/>
          </p:cNvSpPr>
          <p:nvPr/>
        </p:nvSpPr>
        <p:spPr bwMode="auto">
          <a:xfrm>
            <a:off x="2133601" y="903469"/>
            <a:ext cx="549275" cy="1809750"/>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1C1C1C"/>
                </a:solidFill>
                <a:latin typeface="Times New Roman" panose="02020603050405020304" pitchFamily="18" charset="0"/>
                <a:ea typeface="宋体" panose="02010600030101010101" pitchFamily="2" charset="-122"/>
              </a:rPr>
              <a:t>自发辐射</a:t>
            </a:r>
          </a:p>
        </p:txBody>
      </p:sp>
      <p:sp>
        <p:nvSpPr>
          <p:cNvPr id="14342" name="Rectangle 33"/>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自发辐射</a:t>
            </a:r>
          </a:p>
        </p:txBody>
      </p:sp>
      <p:grpSp>
        <p:nvGrpSpPr>
          <p:cNvPr id="354339" name="Group 35"/>
          <p:cNvGrpSpPr>
            <a:grpSpLocks/>
          </p:cNvGrpSpPr>
          <p:nvPr/>
        </p:nvGrpSpPr>
        <p:grpSpPr bwMode="auto">
          <a:xfrm>
            <a:off x="1828800" y="4578531"/>
            <a:ext cx="8534400" cy="1373188"/>
            <a:chOff x="192" y="3312"/>
            <a:chExt cx="5376" cy="865"/>
          </a:xfrm>
        </p:grpSpPr>
        <p:sp>
          <p:nvSpPr>
            <p:cNvPr id="14344" name="Text Box 5"/>
            <p:cNvSpPr txBox="1">
              <a:spLocks noChangeArrowheads="1"/>
            </p:cNvSpPr>
            <p:nvPr/>
          </p:nvSpPr>
          <p:spPr bwMode="auto">
            <a:xfrm>
              <a:off x="192" y="3312"/>
              <a:ext cx="5376"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1C1C1C"/>
                  </a:solidFill>
                  <a:latin typeface="Times New Roman" panose="02020603050405020304" pitchFamily="18" charset="0"/>
                  <a:ea typeface="宋体" panose="02010600030101010101" pitchFamily="2" charset="-122"/>
                </a:rPr>
                <a:t>       处于高能级</a:t>
              </a:r>
              <a:r>
                <a:rPr lang="en-US" altLang="zh-CN" b="1">
                  <a:solidFill>
                    <a:srgbClr val="1C1C1C"/>
                  </a:solidFill>
                  <a:latin typeface="Times New Roman" panose="02020603050405020304" pitchFamily="18" charset="0"/>
                  <a:ea typeface="宋体" panose="02010600030101010101" pitchFamily="2" charset="-122"/>
                </a:rPr>
                <a:t>E</a:t>
              </a:r>
              <a:r>
                <a:rPr lang="en-US" altLang="zh-CN" b="1" baseline="-25000">
                  <a:solidFill>
                    <a:srgbClr val="1C1C1C"/>
                  </a:solidFill>
                  <a:latin typeface="Times New Roman" panose="02020603050405020304" pitchFamily="18" charset="0"/>
                  <a:ea typeface="宋体" panose="02010600030101010101" pitchFamily="2" charset="-122"/>
                </a:rPr>
                <a:t>2</a:t>
              </a:r>
              <a:r>
                <a:rPr lang="zh-CN" altLang="en-US" b="1">
                  <a:solidFill>
                    <a:srgbClr val="1C1C1C"/>
                  </a:solidFill>
                  <a:latin typeface="Times New Roman" panose="02020603050405020304" pitchFamily="18" charset="0"/>
                  <a:ea typeface="宋体" panose="02010600030101010101" pitchFamily="2" charset="-122"/>
                </a:rPr>
                <a:t>的一个原子自发地向</a:t>
              </a:r>
              <a:r>
                <a:rPr lang="en-US" altLang="zh-CN" b="1">
                  <a:solidFill>
                    <a:srgbClr val="1C1C1C"/>
                  </a:solidFill>
                  <a:latin typeface="Times New Roman" panose="02020603050405020304" pitchFamily="18" charset="0"/>
                  <a:ea typeface="宋体" panose="02010600030101010101" pitchFamily="2" charset="-122"/>
                </a:rPr>
                <a:t>E</a:t>
              </a:r>
              <a:r>
                <a:rPr lang="en-US" altLang="zh-CN" b="1" baseline="-25000">
                  <a:solidFill>
                    <a:srgbClr val="1C1C1C"/>
                  </a:solidFill>
                  <a:latin typeface="Times New Roman" panose="02020603050405020304" pitchFamily="18" charset="0"/>
                  <a:ea typeface="宋体" panose="02010600030101010101" pitchFamily="2" charset="-122"/>
                </a:rPr>
                <a:t>1</a:t>
              </a:r>
              <a:r>
                <a:rPr lang="zh-CN" altLang="en-US" b="1">
                  <a:solidFill>
                    <a:srgbClr val="1C1C1C"/>
                  </a:solidFill>
                  <a:latin typeface="Times New Roman" panose="02020603050405020304" pitchFamily="18" charset="0"/>
                  <a:ea typeface="宋体" panose="02010600030101010101" pitchFamily="2" charset="-122"/>
                </a:rPr>
                <a:t>跃迁，并发射一个能量为</a:t>
              </a:r>
              <a:r>
                <a:rPr lang="zh-CN" altLang="en-US" b="1" i="1">
                  <a:solidFill>
                    <a:srgbClr val="1C1C1C"/>
                  </a:solidFill>
                  <a:latin typeface="Times New Roman" panose="02020603050405020304" pitchFamily="18" charset="0"/>
                  <a:ea typeface="宋体" panose="02010600030101010101" pitchFamily="2" charset="-122"/>
                </a:rPr>
                <a:t>      </a:t>
              </a:r>
              <a:r>
                <a:rPr lang="zh-CN" altLang="en-US" b="1">
                  <a:solidFill>
                    <a:srgbClr val="1C1C1C"/>
                  </a:solidFill>
                  <a:latin typeface="Times New Roman" panose="02020603050405020304" pitchFamily="18" charset="0"/>
                  <a:ea typeface="宋体" panose="02010600030101010101" pitchFamily="2" charset="-122"/>
                </a:rPr>
                <a:t>的光子，这种过程称为</a:t>
              </a:r>
              <a:r>
                <a:rPr lang="zh-CN" altLang="en-US" b="1">
                  <a:solidFill>
                    <a:srgbClr val="FF0000"/>
                  </a:solidFill>
                  <a:latin typeface="Times New Roman" panose="02020603050405020304" pitchFamily="18" charset="0"/>
                  <a:ea typeface="黑体" panose="02010609060101010101" pitchFamily="49" charset="-122"/>
                </a:rPr>
                <a:t>自发跃迁</a:t>
              </a:r>
              <a:r>
                <a:rPr lang="zh-CN" altLang="en-US" b="1">
                  <a:solidFill>
                    <a:srgbClr val="1C1C1C"/>
                  </a:solidFill>
                  <a:latin typeface="Times New Roman" panose="02020603050405020304" pitchFamily="18" charset="0"/>
                  <a:ea typeface="宋体" panose="02010600030101010101" pitchFamily="2" charset="-122"/>
                </a:rPr>
                <a:t>，由原子自发跃迁发出的光波称为</a:t>
              </a:r>
              <a:r>
                <a:rPr lang="zh-CN" altLang="en-US" b="1">
                  <a:solidFill>
                    <a:srgbClr val="FF0000"/>
                  </a:solidFill>
                  <a:latin typeface="Times New Roman" panose="02020603050405020304" pitchFamily="18" charset="0"/>
                  <a:ea typeface="黑体" panose="02010609060101010101" pitchFamily="49" charset="-122"/>
                </a:rPr>
                <a:t>自发辐射</a:t>
              </a:r>
              <a:r>
                <a:rPr lang="zh-CN" altLang="en-US" b="1">
                  <a:solidFill>
                    <a:srgbClr val="1C1C1C"/>
                  </a:solidFill>
                  <a:latin typeface="Times New Roman" panose="02020603050405020304" pitchFamily="18" charset="0"/>
                  <a:ea typeface="宋体" panose="02010600030101010101" pitchFamily="2" charset="-122"/>
                </a:rPr>
                <a:t>。</a:t>
              </a:r>
              <a:endParaRPr lang="zh-CN" altLang="el-GR" b="1">
                <a:solidFill>
                  <a:srgbClr val="1C1C1C"/>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4345" name="Object 34"/>
            <p:cNvGraphicFramePr>
              <a:graphicFrameLocks noChangeAspect="1"/>
            </p:cNvGraphicFramePr>
            <p:nvPr/>
          </p:nvGraphicFramePr>
          <p:xfrm>
            <a:off x="1608" y="3594"/>
            <a:ext cx="336" cy="294"/>
          </p:xfrm>
          <a:graphic>
            <a:graphicData uri="http://schemas.openxmlformats.org/presentationml/2006/ole">
              <mc:AlternateContent xmlns:mc="http://schemas.openxmlformats.org/markup-compatibility/2006">
                <mc:Choice xmlns:v="urn:schemas-microsoft-com:vml" Requires="v">
                  <p:oleObj spid="_x0000_s28757" name="Equation" r:id="rId14" imgW="202936" imgH="177569" progId="Equation.DSMT4">
                    <p:embed/>
                  </p:oleObj>
                </mc:Choice>
                <mc:Fallback>
                  <p:oleObj name="Equation" r:id="rId14" imgW="202936" imgH="17756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8" y="3594"/>
                          <a:ext cx="336"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17367472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54322"/>
                                        </p:tgtEl>
                                        <p:attrNameLst>
                                          <p:attrName>style.visibility</p:attrName>
                                        </p:attrNameLst>
                                      </p:cBhvr>
                                      <p:to>
                                        <p:strVal val="visible"/>
                                      </p:to>
                                    </p:set>
                                    <p:anim calcmode="lin" valueType="num">
                                      <p:cBhvr additive="base">
                                        <p:cTn id="7" dur="500" fill="hold"/>
                                        <p:tgtEl>
                                          <p:spTgt spid="354322"/>
                                        </p:tgtEl>
                                        <p:attrNameLst>
                                          <p:attrName>ppt_x</p:attrName>
                                        </p:attrNameLst>
                                      </p:cBhvr>
                                      <p:tavLst>
                                        <p:tav tm="0">
                                          <p:val>
                                            <p:strVal val="1+#ppt_w/2"/>
                                          </p:val>
                                        </p:tav>
                                        <p:tav tm="100000">
                                          <p:val>
                                            <p:strVal val="#ppt_x"/>
                                          </p:val>
                                        </p:tav>
                                      </p:tavLst>
                                    </p:anim>
                                    <p:anim calcmode="lin" valueType="num">
                                      <p:cBhvr additive="base">
                                        <p:cTn id="8" dur="500" fill="hold"/>
                                        <p:tgtEl>
                                          <p:spTgt spid="3543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54312"/>
                                        </p:tgtEl>
                                        <p:attrNameLst>
                                          <p:attrName>style.visibility</p:attrName>
                                        </p:attrNameLst>
                                      </p:cBhvr>
                                      <p:to>
                                        <p:strVal val="visible"/>
                                      </p:to>
                                    </p:set>
                                    <p:animEffect transition="in" filter="dissolve">
                                      <p:cBhvr>
                                        <p:cTn id="13" dur="500"/>
                                        <p:tgtEl>
                                          <p:spTgt spid="3543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54336"/>
                                        </p:tgtEl>
                                        <p:attrNameLst>
                                          <p:attrName>style.visibility</p:attrName>
                                        </p:attrNameLst>
                                      </p:cBhvr>
                                      <p:to>
                                        <p:strVal val="visible"/>
                                      </p:to>
                                    </p:set>
                                    <p:animEffect transition="in" filter="dissolve">
                                      <p:cBhvr>
                                        <p:cTn id="18" dur="500"/>
                                        <p:tgtEl>
                                          <p:spTgt spid="35433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54339"/>
                                        </p:tgtEl>
                                        <p:attrNameLst>
                                          <p:attrName>style.visibility</p:attrName>
                                        </p:attrNameLst>
                                      </p:cBhvr>
                                      <p:to>
                                        <p:strVal val="visible"/>
                                      </p:to>
                                    </p:set>
                                    <p:anim calcmode="lin" valueType="num">
                                      <p:cBhvr additive="base">
                                        <p:cTn id="23" dur="500" fill="hold"/>
                                        <p:tgtEl>
                                          <p:spTgt spid="354339"/>
                                        </p:tgtEl>
                                        <p:attrNameLst>
                                          <p:attrName>ppt_x</p:attrName>
                                        </p:attrNameLst>
                                      </p:cBhvr>
                                      <p:tavLst>
                                        <p:tav tm="0">
                                          <p:val>
                                            <p:strVal val="#ppt_x"/>
                                          </p:val>
                                        </p:tav>
                                        <p:tav tm="100000">
                                          <p:val>
                                            <p:strVal val="#ppt_x"/>
                                          </p:val>
                                        </p:tav>
                                      </p:tavLst>
                                    </p:anim>
                                    <p:anim calcmode="lin" valueType="num">
                                      <p:cBhvr additive="base">
                                        <p:cTn id="24" dur="500" fill="hold"/>
                                        <p:tgtEl>
                                          <p:spTgt spid="35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3"/>
          <p:cNvSpPr>
            <a:spLocks noChangeArrowheads="1"/>
          </p:cNvSpPr>
          <p:nvPr/>
        </p:nvSpPr>
        <p:spPr bwMode="auto">
          <a:xfrm>
            <a:off x="2957513" y="3603171"/>
            <a:ext cx="3581400" cy="838200"/>
          </a:xfrm>
          <a:prstGeom prst="wedgeRoundRectCallout">
            <a:avLst>
              <a:gd name="adj1" fmla="val -12454"/>
              <a:gd name="adj2" fmla="val -108903"/>
              <a:gd name="adj3" fmla="val 16667"/>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grpSp>
        <p:nvGrpSpPr>
          <p:cNvPr id="364580" name="Group 36"/>
          <p:cNvGrpSpPr>
            <a:grpSpLocks/>
          </p:cNvGrpSpPr>
          <p:nvPr/>
        </p:nvGrpSpPr>
        <p:grpSpPr bwMode="auto">
          <a:xfrm>
            <a:off x="4594226" y="1240971"/>
            <a:ext cx="5464175" cy="1676400"/>
            <a:chOff x="1934" y="1248"/>
            <a:chExt cx="3442" cy="1056"/>
          </a:xfrm>
        </p:grpSpPr>
        <p:graphicFrame>
          <p:nvGraphicFramePr>
            <p:cNvPr id="15394" name="Object 11"/>
            <p:cNvGraphicFramePr>
              <a:graphicFrameLocks noChangeAspect="1"/>
            </p:cNvGraphicFramePr>
            <p:nvPr/>
          </p:nvGraphicFramePr>
          <p:xfrm>
            <a:off x="2844" y="1804"/>
            <a:ext cx="71" cy="135"/>
          </p:xfrm>
          <a:graphic>
            <a:graphicData uri="http://schemas.openxmlformats.org/presentationml/2006/ole">
              <mc:AlternateContent xmlns:mc="http://schemas.openxmlformats.org/markup-compatibility/2006">
                <mc:Choice xmlns:v="urn:schemas-microsoft-com:vml" Requires="v">
                  <p:oleObj spid="_x0000_s29808" name="公式" r:id="rId3" imgW="114151" imgH="215619" progId="Equation.3">
                    <p:embed/>
                  </p:oleObj>
                </mc:Choice>
                <mc:Fallback>
                  <p:oleObj name="公式"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 y="180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5" name="Object 12"/>
            <p:cNvGraphicFramePr>
              <a:graphicFrameLocks noChangeAspect="1"/>
            </p:cNvGraphicFramePr>
            <p:nvPr/>
          </p:nvGraphicFramePr>
          <p:xfrm>
            <a:off x="2844" y="1804"/>
            <a:ext cx="71" cy="135"/>
          </p:xfrm>
          <a:graphic>
            <a:graphicData uri="http://schemas.openxmlformats.org/presentationml/2006/ole">
              <mc:AlternateContent xmlns:mc="http://schemas.openxmlformats.org/markup-compatibility/2006">
                <mc:Choice xmlns:v="urn:schemas-microsoft-com:vml" Requires="v">
                  <p:oleObj spid="_x0000_s29809" name="公式" r:id="rId5" imgW="114151" imgH="215619" progId="Equation.3">
                    <p:embed/>
                  </p:oleObj>
                </mc:Choice>
                <mc:Fallback>
                  <p:oleObj name="公式" r:id="rId5"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 y="180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6" name="Object 13"/>
            <p:cNvGraphicFramePr>
              <a:graphicFrameLocks noChangeAspect="1"/>
            </p:cNvGraphicFramePr>
            <p:nvPr/>
          </p:nvGraphicFramePr>
          <p:xfrm>
            <a:off x="2844" y="1804"/>
            <a:ext cx="71" cy="135"/>
          </p:xfrm>
          <a:graphic>
            <a:graphicData uri="http://schemas.openxmlformats.org/presentationml/2006/ole">
              <mc:AlternateContent xmlns:mc="http://schemas.openxmlformats.org/markup-compatibility/2006">
                <mc:Choice xmlns:v="urn:schemas-microsoft-com:vml" Requires="v">
                  <p:oleObj spid="_x0000_s29810" name="公式" r:id="rId6" imgW="114151" imgH="215619" progId="Equation.3">
                    <p:embed/>
                  </p:oleObj>
                </mc:Choice>
                <mc:Fallback>
                  <p:oleObj name="公式" r:id="rId6"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 y="180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7" name="Object 14"/>
            <p:cNvGraphicFramePr>
              <a:graphicFrameLocks noChangeAspect="1"/>
            </p:cNvGraphicFramePr>
            <p:nvPr/>
          </p:nvGraphicFramePr>
          <p:xfrm>
            <a:off x="2844" y="1804"/>
            <a:ext cx="71" cy="135"/>
          </p:xfrm>
          <a:graphic>
            <a:graphicData uri="http://schemas.openxmlformats.org/presentationml/2006/ole">
              <mc:AlternateContent xmlns:mc="http://schemas.openxmlformats.org/markup-compatibility/2006">
                <mc:Choice xmlns:v="urn:schemas-microsoft-com:vml" Requires="v">
                  <p:oleObj spid="_x0000_s29811" name="公式" r:id="rId7" imgW="114151" imgH="215619" progId="Equation.3">
                    <p:embed/>
                  </p:oleObj>
                </mc:Choice>
                <mc:Fallback>
                  <p:oleObj name="公式" r:id="rId7"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 y="180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8" name="Object 15"/>
            <p:cNvGraphicFramePr>
              <a:graphicFrameLocks noChangeAspect="1"/>
            </p:cNvGraphicFramePr>
            <p:nvPr/>
          </p:nvGraphicFramePr>
          <p:xfrm>
            <a:off x="2844" y="1804"/>
            <a:ext cx="71" cy="135"/>
          </p:xfrm>
          <a:graphic>
            <a:graphicData uri="http://schemas.openxmlformats.org/presentationml/2006/ole">
              <mc:AlternateContent xmlns:mc="http://schemas.openxmlformats.org/markup-compatibility/2006">
                <mc:Choice xmlns:v="urn:schemas-microsoft-com:vml" Requires="v">
                  <p:oleObj spid="_x0000_s29812" name="公式" r:id="rId8" imgW="114151" imgH="215619" progId="Equation.3">
                    <p:embed/>
                  </p:oleObj>
                </mc:Choice>
                <mc:Fallback>
                  <p:oleObj name="公式" r:id="rId8" imgW="114151" imgH="21561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44" y="180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99" name="AutoShape 19"/>
            <p:cNvSpPr>
              <a:spLocks noChangeArrowheads="1"/>
            </p:cNvSpPr>
            <p:nvPr/>
          </p:nvSpPr>
          <p:spPr bwMode="auto">
            <a:xfrm flipV="1">
              <a:off x="3216" y="1968"/>
              <a:ext cx="2112" cy="336"/>
            </a:xfrm>
            <a:prstGeom prst="wedgeRoundRectCallout">
              <a:avLst>
                <a:gd name="adj1" fmla="val -4264"/>
                <a:gd name="adj2" fmla="val 167856"/>
                <a:gd name="adj3" fmla="val 16667"/>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4564" name="Text Box 20"/>
            <p:cNvSpPr txBox="1">
              <a:spLocks noChangeArrowheads="1"/>
            </p:cNvSpPr>
            <p:nvPr/>
          </p:nvSpPr>
          <p:spPr bwMode="auto">
            <a:xfrm>
              <a:off x="3168" y="1968"/>
              <a:ext cx="2208" cy="28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defRPr/>
              </a:pPr>
              <a:r>
                <a:rPr kumimoji="1" lang="zh-CN" altLang="en-US" sz="24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自发辐射爱因斯坦系数</a:t>
              </a:r>
              <a:endParaRPr kumimoji="1" lang="zh-CN" altLang="en-US" sz="2400" b="1">
                <a:latin typeface="Times New Roman" panose="02020603050405020304" pitchFamily="18" charset="0"/>
                <a:ea typeface="宋体" panose="02010600030101010101" pitchFamily="2" charset="-122"/>
              </a:endParaRPr>
            </a:p>
          </p:txBody>
        </p:sp>
        <p:sp>
          <p:nvSpPr>
            <p:cNvPr id="364565" name="Text Box 21"/>
            <p:cNvSpPr txBox="1">
              <a:spLocks noChangeArrowheads="1"/>
            </p:cNvSpPr>
            <p:nvPr/>
          </p:nvSpPr>
          <p:spPr bwMode="auto">
            <a:xfrm>
              <a:off x="3600" y="1248"/>
              <a:ext cx="1776"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W</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21</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A</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21 </a:t>
              </a:r>
              <a:endParaRPr kumimoji="1" lang="en-US" altLang="zh-CN" sz="26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364566" name="Text Box 22"/>
            <p:cNvSpPr txBox="1">
              <a:spLocks noChangeArrowheads="1"/>
            </p:cNvSpPr>
            <p:nvPr/>
          </p:nvSpPr>
          <p:spPr bwMode="auto">
            <a:xfrm>
              <a:off x="1934" y="1276"/>
              <a:ext cx="1477" cy="30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自发辐射概率</a:t>
              </a:r>
              <a:r>
                <a:rPr kumimoji="1" lang="en-US" altLang="zh-CN"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a:t>
              </a:r>
            </a:p>
          </p:txBody>
        </p:sp>
      </p:grpSp>
      <p:grpSp>
        <p:nvGrpSpPr>
          <p:cNvPr id="15364" name="Group 35"/>
          <p:cNvGrpSpPr>
            <a:grpSpLocks/>
          </p:cNvGrpSpPr>
          <p:nvPr/>
        </p:nvGrpSpPr>
        <p:grpSpPr bwMode="auto">
          <a:xfrm>
            <a:off x="1828800" y="859971"/>
            <a:ext cx="2667000" cy="2336800"/>
            <a:chOff x="192" y="1248"/>
            <a:chExt cx="1680" cy="1472"/>
          </a:xfrm>
        </p:grpSpPr>
        <p:sp>
          <p:nvSpPr>
            <p:cNvPr id="15387" name="Rectangle 24"/>
            <p:cNvSpPr>
              <a:spLocks noChangeArrowheads="1"/>
            </p:cNvSpPr>
            <p:nvPr/>
          </p:nvSpPr>
          <p:spPr bwMode="auto">
            <a:xfrm>
              <a:off x="192" y="1540"/>
              <a:ext cx="1680" cy="11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15388" name="Group 28"/>
            <p:cNvGrpSpPr>
              <a:grpSpLocks/>
            </p:cNvGrpSpPr>
            <p:nvPr/>
          </p:nvGrpSpPr>
          <p:grpSpPr bwMode="auto">
            <a:xfrm>
              <a:off x="273" y="1248"/>
              <a:ext cx="1510" cy="1472"/>
              <a:chOff x="273" y="1360"/>
              <a:chExt cx="1510" cy="1472"/>
            </a:xfrm>
          </p:grpSpPr>
          <p:sp>
            <p:nvSpPr>
              <p:cNvPr id="15389" name="Line 29"/>
              <p:cNvSpPr>
                <a:spLocks noChangeShapeType="1"/>
              </p:cNvSpPr>
              <p:nvPr/>
            </p:nvSpPr>
            <p:spPr bwMode="auto">
              <a:xfrm>
                <a:off x="548" y="1826"/>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90" name="Line 30"/>
              <p:cNvSpPr>
                <a:spLocks noChangeShapeType="1"/>
              </p:cNvSpPr>
              <p:nvPr/>
            </p:nvSpPr>
            <p:spPr bwMode="auto">
              <a:xfrm>
                <a:off x="548" y="2586"/>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91" name="Text Box 31"/>
              <p:cNvSpPr txBox="1">
                <a:spLocks noChangeArrowheads="1"/>
              </p:cNvSpPr>
              <p:nvPr/>
            </p:nvSpPr>
            <p:spPr bwMode="auto">
              <a:xfrm>
                <a:off x="1042" y="1360"/>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6000" b="1">
                    <a:solidFill>
                      <a:srgbClr val="FF0000"/>
                    </a:solidFill>
                    <a:latin typeface="Times New Roman" panose="02020603050405020304" pitchFamily="18" charset="0"/>
                    <a:ea typeface="宋体" panose="02010600030101010101" pitchFamily="2" charset="-122"/>
                  </a:rPr>
                  <a:t>.</a:t>
                </a:r>
              </a:p>
            </p:txBody>
          </p:sp>
          <p:graphicFrame>
            <p:nvGraphicFramePr>
              <p:cNvPr id="15392" name="Object 32"/>
              <p:cNvGraphicFramePr>
                <a:graphicFrameLocks noChangeAspect="1"/>
              </p:cNvGraphicFramePr>
              <p:nvPr/>
            </p:nvGraphicFramePr>
            <p:xfrm>
              <a:off x="301" y="2439"/>
              <a:ext cx="329" cy="393"/>
            </p:xfrm>
            <a:graphic>
              <a:graphicData uri="http://schemas.openxmlformats.org/presentationml/2006/ole">
                <mc:AlternateContent xmlns:mc="http://schemas.openxmlformats.org/markup-compatibility/2006">
                  <mc:Choice xmlns:v="urn:schemas-microsoft-com:vml" Requires="v">
                    <p:oleObj spid="_x0000_s29813" name="Equation" r:id="rId10" imgW="190500" imgH="228600" progId="Equation.3">
                      <p:embed/>
                    </p:oleObj>
                  </mc:Choice>
                  <mc:Fallback>
                    <p:oleObj name="Equation" r:id="rId10" imgW="1905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 y="2439"/>
                            <a:ext cx="32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93" name="Object 33"/>
              <p:cNvGraphicFramePr>
                <a:graphicFrameLocks noChangeAspect="1"/>
              </p:cNvGraphicFramePr>
              <p:nvPr/>
            </p:nvGraphicFramePr>
            <p:xfrm>
              <a:off x="273" y="1701"/>
              <a:ext cx="374" cy="393"/>
            </p:xfrm>
            <a:graphic>
              <a:graphicData uri="http://schemas.openxmlformats.org/presentationml/2006/ole">
                <mc:AlternateContent xmlns:mc="http://schemas.openxmlformats.org/markup-compatibility/2006">
                  <mc:Choice xmlns:v="urn:schemas-microsoft-com:vml" Requires="v">
                    <p:oleObj spid="_x0000_s29814" name="Equation" r:id="rId12" imgW="215806" imgH="228501" progId="Equation.3">
                      <p:embed/>
                    </p:oleObj>
                  </mc:Choice>
                  <mc:Fallback>
                    <p:oleObj name="Equation" r:id="rId12" imgW="215806"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 y="1701"/>
                            <a:ext cx="374"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5365" name="Rectangle 34"/>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自发辐射</a:t>
            </a:r>
          </a:p>
        </p:txBody>
      </p:sp>
      <p:grpSp>
        <p:nvGrpSpPr>
          <p:cNvPr id="364599" name="Group 55"/>
          <p:cNvGrpSpPr>
            <a:grpSpLocks/>
          </p:cNvGrpSpPr>
          <p:nvPr/>
        </p:nvGrpSpPr>
        <p:grpSpPr bwMode="auto">
          <a:xfrm>
            <a:off x="1828800" y="3374571"/>
            <a:ext cx="8154988" cy="2260600"/>
            <a:chOff x="192" y="2592"/>
            <a:chExt cx="5137" cy="1424"/>
          </a:xfrm>
        </p:grpSpPr>
        <p:grpSp>
          <p:nvGrpSpPr>
            <p:cNvPr id="15367" name="Group 37"/>
            <p:cNvGrpSpPr>
              <a:grpSpLocks/>
            </p:cNvGrpSpPr>
            <p:nvPr/>
          </p:nvGrpSpPr>
          <p:grpSpPr bwMode="auto">
            <a:xfrm>
              <a:off x="1863" y="2592"/>
              <a:ext cx="3466" cy="1316"/>
              <a:chOff x="1863" y="2592"/>
              <a:chExt cx="3466" cy="1316"/>
            </a:xfrm>
          </p:grpSpPr>
          <p:sp>
            <p:nvSpPr>
              <p:cNvPr id="15381" name="AutoShape 2"/>
              <p:cNvSpPr>
                <a:spLocks noChangeArrowheads="1"/>
              </p:cNvSpPr>
              <p:nvPr/>
            </p:nvSpPr>
            <p:spPr bwMode="auto">
              <a:xfrm>
                <a:off x="1863" y="2640"/>
                <a:ext cx="576" cy="384"/>
              </a:xfrm>
              <a:prstGeom prst="wedgeRoundRectCallout">
                <a:avLst>
                  <a:gd name="adj1" fmla="val -43750"/>
                  <a:gd name="adj2" fmla="val 70000"/>
                  <a:gd name="adj3" fmla="val 16667"/>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4549" name="Text Box 5"/>
              <p:cNvSpPr txBox="1">
                <a:spLocks noChangeArrowheads="1"/>
              </p:cNvSpPr>
              <p:nvPr/>
            </p:nvSpPr>
            <p:spPr bwMode="auto">
              <a:xfrm>
                <a:off x="1869" y="2592"/>
                <a:ext cx="3460" cy="30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粒子体系在单位时间内辐射的光子数</a:t>
                </a:r>
              </a:p>
            </p:txBody>
          </p:sp>
          <p:sp>
            <p:nvSpPr>
              <p:cNvPr id="364550" name="Text Box 6"/>
              <p:cNvSpPr txBox="1">
                <a:spLocks noChangeArrowheads="1"/>
              </p:cNvSpPr>
              <p:nvPr/>
            </p:nvSpPr>
            <p:spPr bwMode="auto">
              <a:xfrm>
                <a:off x="2456" y="2972"/>
                <a:ext cx="2304"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A</a:t>
                </a:r>
                <a:r>
                  <a:rPr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21</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a:t>
                </a:r>
                <a:endParaRPr kumimoji="1" lang="en-US" altLang="zh-CN" sz="26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nvGrpSpPr>
              <p:cNvPr id="15384" name="Group 7"/>
              <p:cNvGrpSpPr>
                <a:grpSpLocks/>
              </p:cNvGrpSpPr>
              <p:nvPr/>
            </p:nvGrpSpPr>
            <p:grpSpPr bwMode="auto">
              <a:xfrm>
                <a:off x="2832" y="3572"/>
                <a:ext cx="2112" cy="336"/>
                <a:chOff x="2967" y="3936"/>
                <a:chExt cx="2112" cy="336"/>
              </a:xfrm>
            </p:grpSpPr>
            <p:sp>
              <p:nvSpPr>
                <p:cNvPr id="15385" name="AutoShape 8"/>
                <p:cNvSpPr>
                  <a:spLocks noChangeArrowheads="1"/>
                </p:cNvSpPr>
                <p:nvPr/>
              </p:nvSpPr>
              <p:spPr bwMode="auto">
                <a:xfrm flipV="1">
                  <a:off x="2967" y="3936"/>
                  <a:ext cx="2112" cy="336"/>
                </a:xfrm>
                <a:prstGeom prst="wedgeRoundRectCallout">
                  <a:avLst>
                    <a:gd name="adj1" fmla="val -40815"/>
                    <a:gd name="adj2" fmla="val 131546"/>
                    <a:gd name="adj3" fmla="val 16667"/>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4553" name="Text Box 9"/>
                <p:cNvSpPr txBox="1">
                  <a:spLocks noChangeArrowheads="1"/>
                </p:cNvSpPr>
                <p:nvPr/>
              </p:nvSpPr>
              <p:spPr bwMode="auto">
                <a:xfrm>
                  <a:off x="3146" y="3949"/>
                  <a:ext cx="1660" cy="28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4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高能态</a:t>
                  </a:r>
                  <a:r>
                    <a:rPr kumimoji="1" lang="en-US" altLang="zh-CN" sz="2400" b="1" i="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rPr>
                    <a:t>E</a:t>
                  </a:r>
                  <a:r>
                    <a:rPr kumimoji="1" lang="en-US" altLang="zh-CN" sz="2400" b="1" baseline="-25000">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2</a:t>
                  </a:r>
                  <a:r>
                    <a:rPr kumimoji="1" lang="zh-CN" altLang="en-US" sz="24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的粒子数</a:t>
                  </a:r>
                  <a:endParaRPr kumimoji="1" lang="zh-CN" altLang="en-US" sz="2400" b="1" baseline="-25000">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grpSp>
          <p:nvGrpSpPr>
            <p:cNvPr id="15368" name="Group 54"/>
            <p:cNvGrpSpPr>
              <a:grpSpLocks/>
            </p:cNvGrpSpPr>
            <p:nvPr/>
          </p:nvGrpSpPr>
          <p:grpSpPr bwMode="auto">
            <a:xfrm>
              <a:off x="192" y="2836"/>
              <a:ext cx="1680" cy="1180"/>
              <a:chOff x="192" y="2836"/>
              <a:chExt cx="1680" cy="1180"/>
            </a:xfrm>
          </p:grpSpPr>
          <p:sp>
            <p:nvSpPr>
              <p:cNvPr id="15369" name="Rectangle 40"/>
              <p:cNvSpPr>
                <a:spLocks noChangeArrowheads="1"/>
              </p:cNvSpPr>
              <p:nvPr/>
            </p:nvSpPr>
            <p:spPr bwMode="auto">
              <a:xfrm>
                <a:off x="192" y="2836"/>
                <a:ext cx="1680" cy="11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5370" name="Line 42"/>
              <p:cNvSpPr>
                <a:spLocks noChangeShapeType="1"/>
              </p:cNvSpPr>
              <p:nvPr/>
            </p:nvSpPr>
            <p:spPr bwMode="auto">
              <a:xfrm>
                <a:off x="548" y="3010"/>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371" name="Line 43"/>
              <p:cNvSpPr>
                <a:spLocks noChangeShapeType="1"/>
              </p:cNvSpPr>
              <p:nvPr/>
            </p:nvSpPr>
            <p:spPr bwMode="auto">
              <a:xfrm>
                <a:off x="548" y="3770"/>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5372" name="Object 45"/>
              <p:cNvGraphicFramePr>
                <a:graphicFrameLocks noChangeAspect="1"/>
              </p:cNvGraphicFramePr>
              <p:nvPr/>
            </p:nvGraphicFramePr>
            <p:xfrm>
              <a:off x="301" y="3623"/>
              <a:ext cx="329" cy="393"/>
            </p:xfrm>
            <a:graphic>
              <a:graphicData uri="http://schemas.openxmlformats.org/presentationml/2006/ole">
                <mc:AlternateContent xmlns:mc="http://schemas.openxmlformats.org/markup-compatibility/2006">
                  <mc:Choice xmlns:v="urn:schemas-microsoft-com:vml" Requires="v">
                    <p:oleObj spid="_x0000_s29815" name="Equation" r:id="rId14" imgW="190500" imgH="228600" progId="Equation.3">
                      <p:embed/>
                    </p:oleObj>
                  </mc:Choice>
                  <mc:Fallback>
                    <p:oleObj name="Equation" r:id="rId14" imgW="1905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 y="3623"/>
                            <a:ext cx="32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3" name="Object 46"/>
              <p:cNvGraphicFramePr>
                <a:graphicFrameLocks noChangeAspect="1"/>
              </p:cNvGraphicFramePr>
              <p:nvPr/>
            </p:nvGraphicFramePr>
            <p:xfrm>
              <a:off x="273" y="2885"/>
              <a:ext cx="374" cy="393"/>
            </p:xfrm>
            <a:graphic>
              <a:graphicData uri="http://schemas.openxmlformats.org/presentationml/2006/ole">
                <mc:AlternateContent xmlns:mc="http://schemas.openxmlformats.org/markup-compatibility/2006">
                  <mc:Choice xmlns:v="urn:schemas-microsoft-com:vml" Requires="v">
                    <p:oleObj spid="_x0000_s29816" name="Equation" r:id="rId15" imgW="215806" imgH="228501" progId="Equation.3">
                      <p:embed/>
                    </p:oleObj>
                  </mc:Choice>
                  <mc:Fallback>
                    <p:oleObj name="Equation" r:id="rId15" imgW="215806"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 y="2885"/>
                            <a:ext cx="374"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4" name="Oval 47"/>
              <p:cNvSpPr>
                <a:spLocks noChangeAspect="1" noChangeArrowheads="1"/>
              </p:cNvSpPr>
              <p:nvPr/>
            </p:nvSpPr>
            <p:spPr bwMode="auto">
              <a:xfrm>
                <a:off x="1056" y="2968"/>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5375" name="Oval 48"/>
              <p:cNvSpPr>
                <a:spLocks noChangeAspect="1" noChangeArrowheads="1"/>
              </p:cNvSpPr>
              <p:nvPr/>
            </p:nvSpPr>
            <p:spPr bwMode="auto">
              <a:xfrm>
                <a:off x="1152" y="2968"/>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5376" name="Oval 49"/>
              <p:cNvSpPr>
                <a:spLocks noChangeAspect="1" noChangeArrowheads="1"/>
              </p:cNvSpPr>
              <p:nvPr/>
            </p:nvSpPr>
            <p:spPr bwMode="auto">
              <a:xfrm>
                <a:off x="1264" y="2968"/>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5377" name="Oval 50"/>
              <p:cNvSpPr>
                <a:spLocks noChangeAspect="1" noChangeArrowheads="1"/>
              </p:cNvSpPr>
              <p:nvPr/>
            </p:nvSpPr>
            <p:spPr bwMode="auto">
              <a:xfrm>
                <a:off x="952" y="2976"/>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5378" name="Oval 51"/>
              <p:cNvSpPr>
                <a:spLocks noChangeAspect="1" noChangeArrowheads="1"/>
              </p:cNvSpPr>
              <p:nvPr/>
            </p:nvSpPr>
            <p:spPr bwMode="auto">
              <a:xfrm>
                <a:off x="849" y="2977"/>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5379" name="Oval 52"/>
              <p:cNvSpPr>
                <a:spLocks noChangeAspect="1" noChangeArrowheads="1"/>
              </p:cNvSpPr>
              <p:nvPr/>
            </p:nvSpPr>
            <p:spPr bwMode="auto">
              <a:xfrm>
                <a:off x="1361" y="2968"/>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aphicFrame>
            <p:nvGraphicFramePr>
              <p:cNvPr id="15380" name="Object 53"/>
              <p:cNvGraphicFramePr>
                <a:graphicFrameLocks noChangeAspect="1"/>
              </p:cNvGraphicFramePr>
              <p:nvPr/>
            </p:nvGraphicFramePr>
            <p:xfrm>
              <a:off x="1445" y="2967"/>
              <a:ext cx="283" cy="297"/>
            </p:xfrm>
            <a:graphic>
              <a:graphicData uri="http://schemas.openxmlformats.org/presentationml/2006/ole">
                <mc:AlternateContent xmlns:mc="http://schemas.openxmlformats.org/markup-compatibility/2006">
                  <mc:Choice xmlns:v="urn:schemas-microsoft-com:vml" Requires="v">
                    <p:oleObj spid="_x0000_s29817" name="Equation" r:id="rId16" imgW="215806" imgH="228501" progId="Equation.DSMT4">
                      <p:embed/>
                    </p:oleObj>
                  </mc:Choice>
                  <mc:Fallback>
                    <p:oleObj name="Equation" r:id="rId16" imgW="215806"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45" y="2967"/>
                            <a:ext cx="283"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10808836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64580"/>
                                        </p:tgtEl>
                                        <p:attrNameLst>
                                          <p:attrName>style.visibility</p:attrName>
                                        </p:attrNameLst>
                                      </p:cBhvr>
                                      <p:to>
                                        <p:strVal val="visible"/>
                                      </p:to>
                                    </p:set>
                                    <p:anim calcmode="lin" valueType="num">
                                      <p:cBhvr additive="base">
                                        <p:cTn id="7" dur="500" fill="hold"/>
                                        <p:tgtEl>
                                          <p:spTgt spid="364580"/>
                                        </p:tgtEl>
                                        <p:attrNameLst>
                                          <p:attrName>ppt_x</p:attrName>
                                        </p:attrNameLst>
                                      </p:cBhvr>
                                      <p:tavLst>
                                        <p:tav tm="0">
                                          <p:val>
                                            <p:strVal val="1+#ppt_w/2"/>
                                          </p:val>
                                        </p:tav>
                                        <p:tav tm="100000">
                                          <p:val>
                                            <p:strVal val="#ppt_x"/>
                                          </p:val>
                                        </p:tav>
                                      </p:tavLst>
                                    </p:anim>
                                    <p:anim calcmode="lin" valueType="num">
                                      <p:cBhvr additive="base">
                                        <p:cTn id="8" dur="500" fill="hold"/>
                                        <p:tgtEl>
                                          <p:spTgt spid="3645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64599"/>
                                        </p:tgtEl>
                                        <p:attrNameLst>
                                          <p:attrName>style.visibility</p:attrName>
                                        </p:attrNameLst>
                                      </p:cBhvr>
                                      <p:to>
                                        <p:strVal val="visible"/>
                                      </p:to>
                                    </p:set>
                                    <p:anim calcmode="lin" valueType="num">
                                      <p:cBhvr additive="base">
                                        <p:cTn id="13" dur="500" fill="hold"/>
                                        <p:tgtEl>
                                          <p:spTgt spid="364599"/>
                                        </p:tgtEl>
                                        <p:attrNameLst>
                                          <p:attrName>ppt_x</p:attrName>
                                        </p:attrNameLst>
                                      </p:cBhvr>
                                      <p:tavLst>
                                        <p:tav tm="0">
                                          <p:val>
                                            <p:strVal val="1+#ppt_w/2"/>
                                          </p:val>
                                        </p:tav>
                                        <p:tav tm="100000">
                                          <p:val>
                                            <p:strVal val="#ppt_x"/>
                                          </p:val>
                                        </p:tav>
                                      </p:tavLst>
                                    </p:anim>
                                    <p:anim calcmode="lin" valueType="num">
                                      <p:cBhvr additive="base">
                                        <p:cTn id="14" dur="500" fill="hold"/>
                                        <p:tgtEl>
                                          <p:spTgt spid="3645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5337" name="Group 9"/>
          <p:cNvGrpSpPr>
            <a:grpSpLocks/>
          </p:cNvGrpSpPr>
          <p:nvPr/>
        </p:nvGrpSpPr>
        <p:grpSpPr bwMode="auto">
          <a:xfrm>
            <a:off x="6553200" y="1146176"/>
            <a:ext cx="3200400" cy="3044825"/>
            <a:chOff x="3168" y="1394"/>
            <a:chExt cx="2016" cy="1918"/>
          </a:xfrm>
        </p:grpSpPr>
        <p:grpSp>
          <p:nvGrpSpPr>
            <p:cNvPr id="16404" name="Group 10"/>
            <p:cNvGrpSpPr>
              <a:grpSpLocks/>
            </p:cNvGrpSpPr>
            <p:nvPr/>
          </p:nvGrpSpPr>
          <p:grpSpPr bwMode="auto">
            <a:xfrm>
              <a:off x="3168" y="1728"/>
              <a:ext cx="2016" cy="1584"/>
              <a:chOff x="3120" y="1680"/>
              <a:chExt cx="2016" cy="1584"/>
            </a:xfrm>
          </p:grpSpPr>
          <p:sp>
            <p:nvSpPr>
              <p:cNvPr id="16411" name="Rectangle 11"/>
              <p:cNvSpPr>
                <a:spLocks noChangeArrowheads="1"/>
              </p:cNvSpPr>
              <p:nvPr/>
            </p:nvSpPr>
            <p:spPr bwMode="auto">
              <a:xfrm>
                <a:off x="3120" y="1680"/>
                <a:ext cx="2016" cy="139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5340" name="Text Box 12"/>
              <p:cNvSpPr txBox="1">
                <a:spLocks noChangeArrowheads="1"/>
              </p:cNvSpPr>
              <p:nvPr/>
            </p:nvSpPr>
            <p:spPr bwMode="auto">
              <a:xfrm>
                <a:off x="3120" y="2931"/>
                <a:ext cx="2016" cy="333"/>
              </a:xfrm>
              <a:prstGeom prst="rect">
                <a:avLst/>
              </a:prstGeom>
              <a:gradFill rotWithShape="0">
                <a:gsLst>
                  <a:gs pos="0">
                    <a:schemeClr val="folHlink"/>
                  </a:gs>
                  <a:gs pos="50000">
                    <a:schemeClr val="bg1"/>
                  </a:gs>
                  <a:gs pos="100000">
                    <a:schemeClr val="folHlink"/>
                  </a:gs>
                </a:gsLst>
                <a:lin ang="5400000" scaled="1"/>
              </a:gradFill>
              <a:ln w="9525">
                <a:solidFill>
                  <a:srgbClr val="A600A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a:solidFill>
                      <a:srgbClr val="1C1C1C"/>
                    </a:solidFill>
                    <a:latin typeface="Times New Roman" panose="02020603050405020304" pitchFamily="18" charset="0"/>
                    <a:ea typeface="宋体" panose="02010600030101010101" pitchFamily="2" charset="-122"/>
                  </a:rPr>
                  <a:t>吸收后</a:t>
                </a:r>
              </a:p>
            </p:txBody>
          </p:sp>
          <p:grpSp>
            <p:nvGrpSpPr>
              <p:cNvPr id="16413" name="Group 13"/>
              <p:cNvGrpSpPr>
                <a:grpSpLocks/>
              </p:cNvGrpSpPr>
              <p:nvPr/>
            </p:nvGrpSpPr>
            <p:grpSpPr bwMode="auto">
              <a:xfrm>
                <a:off x="3490" y="2265"/>
                <a:ext cx="1392" cy="519"/>
                <a:chOff x="3490" y="2265"/>
                <a:chExt cx="1392" cy="519"/>
              </a:xfrm>
            </p:grpSpPr>
            <p:sp>
              <p:nvSpPr>
                <p:cNvPr id="16414" name="Line 14"/>
                <p:cNvSpPr>
                  <a:spLocks noChangeShapeType="1"/>
                </p:cNvSpPr>
                <p:nvPr/>
              </p:nvSpPr>
              <p:spPr bwMode="auto">
                <a:xfrm>
                  <a:off x="3490" y="2640"/>
                  <a:ext cx="67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415" name="Text Box 15"/>
                <p:cNvSpPr txBox="1">
                  <a:spLocks noChangeArrowheads="1"/>
                </p:cNvSpPr>
                <p:nvPr/>
              </p:nvSpPr>
              <p:spPr bwMode="auto">
                <a:xfrm>
                  <a:off x="4032" y="2265"/>
                  <a:ext cx="503" cy="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4800" b="1">
                      <a:solidFill>
                        <a:srgbClr val="D60093"/>
                      </a:solidFill>
                      <a:latin typeface="Times New Roman" panose="02020603050405020304" pitchFamily="18" charset="0"/>
                      <a:ea typeface="宋体" panose="02010600030101010101" pitchFamily="2" charset="-122"/>
                    </a:rPr>
                    <a:t>。</a:t>
                  </a:r>
                </a:p>
              </p:txBody>
            </p:sp>
            <p:sp>
              <p:nvSpPr>
                <p:cNvPr id="16416" name="Line 16"/>
                <p:cNvSpPr>
                  <a:spLocks noChangeShapeType="1"/>
                </p:cNvSpPr>
                <p:nvPr/>
              </p:nvSpPr>
              <p:spPr bwMode="auto">
                <a:xfrm>
                  <a:off x="4210" y="2640"/>
                  <a:ext cx="67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16405" name="Group 17"/>
            <p:cNvGrpSpPr>
              <a:grpSpLocks/>
            </p:cNvGrpSpPr>
            <p:nvPr/>
          </p:nvGrpSpPr>
          <p:grpSpPr bwMode="auto">
            <a:xfrm>
              <a:off x="3264" y="1394"/>
              <a:ext cx="1728" cy="1486"/>
              <a:chOff x="3216" y="1346"/>
              <a:chExt cx="1728" cy="1486"/>
            </a:xfrm>
          </p:grpSpPr>
          <p:sp>
            <p:nvSpPr>
              <p:cNvPr id="16406" name="Line 18"/>
              <p:cNvSpPr>
                <a:spLocks noChangeShapeType="1"/>
              </p:cNvSpPr>
              <p:nvPr/>
            </p:nvSpPr>
            <p:spPr bwMode="auto">
              <a:xfrm>
                <a:off x="3504" y="1805"/>
                <a:ext cx="1440"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407" name="Text Box 19"/>
              <p:cNvSpPr txBox="1">
                <a:spLocks noChangeArrowheads="1"/>
              </p:cNvSpPr>
              <p:nvPr/>
            </p:nvSpPr>
            <p:spPr bwMode="auto">
              <a:xfrm>
                <a:off x="4067" y="1346"/>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6000" b="1">
                    <a:solidFill>
                      <a:srgbClr val="FF0000"/>
                    </a:solidFill>
                    <a:latin typeface="Times New Roman" panose="02020603050405020304" pitchFamily="18" charset="0"/>
                    <a:ea typeface="宋体" panose="02010600030101010101" pitchFamily="2" charset="-122"/>
                  </a:rPr>
                  <a:t>.</a:t>
                </a:r>
              </a:p>
            </p:txBody>
          </p:sp>
          <p:sp>
            <p:nvSpPr>
              <p:cNvPr id="16408" name="Line 20"/>
              <p:cNvSpPr>
                <a:spLocks noChangeShapeType="1"/>
              </p:cNvSpPr>
              <p:nvPr/>
            </p:nvSpPr>
            <p:spPr bwMode="auto">
              <a:xfrm>
                <a:off x="4176" y="1824"/>
                <a:ext cx="0" cy="797"/>
              </a:xfrm>
              <a:prstGeom prst="line">
                <a:avLst/>
              </a:prstGeom>
              <a:noFill/>
              <a:ln w="22225">
                <a:solidFill>
                  <a:srgbClr val="008000"/>
                </a:solidFill>
                <a:prstDash val="dash"/>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6409" name="Object 21"/>
              <p:cNvGraphicFramePr>
                <a:graphicFrameLocks noChangeAspect="1"/>
              </p:cNvGraphicFramePr>
              <p:nvPr/>
            </p:nvGraphicFramePr>
            <p:xfrm>
              <a:off x="3237" y="1728"/>
              <a:ext cx="363" cy="384"/>
            </p:xfrm>
            <a:graphic>
              <a:graphicData uri="http://schemas.openxmlformats.org/presentationml/2006/ole">
                <mc:AlternateContent xmlns:mc="http://schemas.openxmlformats.org/markup-compatibility/2006">
                  <mc:Choice xmlns:v="urn:schemas-microsoft-com:vml" Requires="v">
                    <p:oleObj spid="_x0000_s30788" name="Equation" r:id="rId3" imgW="215806" imgH="228501" progId="Equation.3">
                      <p:embed/>
                    </p:oleObj>
                  </mc:Choice>
                  <mc:Fallback>
                    <p:oleObj name="Equation"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 y="1728"/>
                            <a:ext cx="363"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10" name="Object 22"/>
              <p:cNvGraphicFramePr>
                <a:graphicFrameLocks noChangeAspect="1"/>
              </p:cNvGraphicFramePr>
              <p:nvPr/>
            </p:nvGraphicFramePr>
            <p:xfrm>
              <a:off x="3216" y="2448"/>
              <a:ext cx="320" cy="384"/>
            </p:xfrm>
            <a:graphic>
              <a:graphicData uri="http://schemas.openxmlformats.org/presentationml/2006/ole">
                <mc:AlternateContent xmlns:mc="http://schemas.openxmlformats.org/markup-compatibility/2006">
                  <mc:Choice xmlns:v="urn:schemas-microsoft-com:vml" Requires="v">
                    <p:oleObj spid="_x0000_s30789" name="Equation" r:id="rId5" imgW="190500" imgH="228600" progId="Equation.3">
                      <p:embed/>
                    </p:oleObj>
                  </mc:Choice>
                  <mc:Fallback>
                    <p:oleObj name="Equation" r:id="rId5" imgW="190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2448"/>
                            <a:ext cx="3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6387" name="Group 23"/>
          <p:cNvGrpSpPr>
            <a:grpSpLocks/>
          </p:cNvGrpSpPr>
          <p:nvPr/>
        </p:nvGrpSpPr>
        <p:grpSpPr bwMode="auto">
          <a:xfrm>
            <a:off x="2971800" y="1679575"/>
            <a:ext cx="3124200" cy="2509838"/>
            <a:chOff x="912" y="1680"/>
            <a:chExt cx="1968" cy="1581"/>
          </a:xfrm>
        </p:grpSpPr>
        <p:sp>
          <p:nvSpPr>
            <p:cNvPr id="16393" name="Rectangle 24"/>
            <p:cNvSpPr>
              <a:spLocks noChangeArrowheads="1"/>
            </p:cNvSpPr>
            <p:nvPr/>
          </p:nvSpPr>
          <p:spPr bwMode="auto">
            <a:xfrm>
              <a:off x="912" y="1680"/>
              <a:ext cx="1968" cy="139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16394" name="Group 25"/>
            <p:cNvGrpSpPr>
              <a:grpSpLocks/>
            </p:cNvGrpSpPr>
            <p:nvPr/>
          </p:nvGrpSpPr>
          <p:grpSpPr bwMode="auto">
            <a:xfrm>
              <a:off x="1488" y="2016"/>
              <a:ext cx="912" cy="320"/>
              <a:chOff x="4176" y="1984"/>
              <a:chExt cx="912" cy="320"/>
            </a:xfrm>
          </p:grpSpPr>
          <p:sp>
            <p:nvSpPr>
              <p:cNvPr id="16402" name="Freeform 26"/>
              <p:cNvSpPr>
                <a:spLocks/>
              </p:cNvSpPr>
              <p:nvPr/>
            </p:nvSpPr>
            <p:spPr bwMode="auto">
              <a:xfrm>
                <a:off x="4176" y="2145"/>
                <a:ext cx="532" cy="139"/>
              </a:xfrm>
              <a:custGeom>
                <a:avLst/>
                <a:gdLst>
                  <a:gd name="T0" fmla="*/ 0 w 532"/>
                  <a:gd name="T1" fmla="*/ 88 h 139"/>
                  <a:gd name="T2" fmla="*/ 32 w 532"/>
                  <a:gd name="T3" fmla="*/ 8 h 139"/>
                  <a:gd name="T4" fmla="*/ 112 w 532"/>
                  <a:gd name="T5" fmla="*/ 138 h 139"/>
                  <a:gd name="T6" fmla="*/ 178 w 532"/>
                  <a:gd name="T7" fmla="*/ 4 h 139"/>
                  <a:gd name="T8" fmla="*/ 236 w 532"/>
                  <a:gd name="T9" fmla="*/ 130 h 139"/>
                  <a:gd name="T10" fmla="*/ 296 w 532"/>
                  <a:gd name="T11" fmla="*/ 59 h 139"/>
                  <a:gd name="T12" fmla="*/ 318 w 532"/>
                  <a:gd name="T13" fmla="*/ 56 h 139"/>
                  <a:gd name="T14" fmla="*/ 391 w 532"/>
                  <a:gd name="T15" fmla="*/ 59 h 139"/>
                  <a:gd name="T16" fmla="*/ 532 w 532"/>
                  <a:gd name="T17" fmla="*/ 50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139">
                    <a:moveTo>
                      <a:pt x="0" y="88"/>
                    </a:moveTo>
                    <a:cubicBezTo>
                      <a:pt x="5" y="75"/>
                      <a:pt x="13" y="0"/>
                      <a:pt x="32" y="8"/>
                    </a:cubicBezTo>
                    <a:cubicBezTo>
                      <a:pt x="51" y="16"/>
                      <a:pt x="88" y="139"/>
                      <a:pt x="112" y="138"/>
                    </a:cubicBezTo>
                    <a:cubicBezTo>
                      <a:pt x="136" y="137"/>
                      <a:pt x="157" y="5"/>
                      <a:pt x="178" y="4"/>
                    </a:cubicBezTo>
                    <a:cubicBezTo>
                      <a:pt x="199" y="3"/>
                      <a:pt x="216" y="121"/>
                      <a:pt x="236" y="130"/>
                    </a:cubicBezTo>
                    <a:cubicBezTo>
                      <a:pt x="256" y="139"/>
                      <a:pt x="283" y="71"/>
                      <a:pt x="296" y="59"/>
                    </a:cubicBezTo>
                    <a:cubicBezTo>
                      <a:pt x="310" y="47"/>
                      <a:pt x="303" y="56"/>
                      <a:pt x="318" y="56"/>
                    </a:cubicBezTo>
                    <a:cubicBezTo>
                      <a:pt x="334" y="56"/>
                      <a:pt x="355" y="60"/>
                      <a:pt x="391" y="59"/>
                    </a:cubicBezTo>
                    <a:cubicBezTo>
                      <a:pt x="426" y="58"/>
                      <a:pt x="503" y="52"/>
                      <a:pt x="532" y="50"/>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6403" name="Object 27"/>
              <p:cNvGraphicFramePr>
                <a:graphicFrameLocks noChangeAspect="1"/>
              </p:cNvGraphicFramePr>
              <p:nvPr/>
            </p:nvGraphicFramePr>
            <p:xfrm>
              <a:off x="4683" y="1984"/>
              <a:ext cx="405" cy="320"/>
            </p:xfrm>
            <a:graphic>
              <a:graphicData uri="http://schemas.openxmlformats.org/presentationml/2006/ole">
                <mc:AlternateContent xmlns:mc="http://schemas.openxmlformats.org/markup-compatibility/2006">
                  <mc:Choice xmlns:v="urn:schemas-microsoft-com:vml" Requires="v">
                    <p:oleObj spid="_x0000_s30790" name="Equation" r:id="rId7" imgW="241195" imgH="190417" progId="Equation.3">
                      <p:embed/>
                    </p:oleObj>
                  </mc:Choice>
                  <mc:Fallback>
                    <p:oleObj name="Equation" r:id="rId7" imgW="241195" imgH="19041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 y="1984"/>
                            <a:ext cx="40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5356" name="Text Box 28"/>
            <p:cNvSpPr txBox="1">
              <a:spLocks noChangeArrowheads="1"/>
            </p:cNvSpPr>
            <p:nvPr/>
          </p:nvSpPr>
          <p:spPr bwMode="auto">
            <a:xfrm>
              <a:off x="912" y="2928"/>
              <a:ext cx="1968"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a:solidFill>
                    <a:srgbClr val="1C1C1C"/>
                  </a:solidFill>
                  <a:latin typeface="Times New Roman" panose="02020603050405020304" pitchFamily="18" charset="0"/>
                  <a:ea typeface="宋体" panose="02010600030101010101" pitchFamily="2" charset="-122"/>
                </a:rPr>
                <a:t>吸收前</a:t>
              </a:r>
            </a:p>
          </p:txBody>
        </p:sp>
        <p:grpSp>
          <p:nvGrpSpPr>
            <p:cNvPr id="16396" name="Group 29"/>
            <p:cNvGrpSpPr>
              <a:grpSpLocks/>
            </p:cNvGrpSpPr>
            <p:nvPr/>
          </p:nvGrpSpPr>
          <p:grpSpPr bwMode="auto">
            <a:xfrm>
              <a:off x="1087" y="1728"/>
              <a:ext cx="1467" cy="1104"/>
              <a:chOff x="1087" y="1728"/>
              <a:chExt cx="1467" cy="1104"/>
            </a:xfrm>
          </p:grpSpPr>
          <p:sp>
            <p:nvSpPr>
              <p:cNvPr id="16397" name="Line 30"/>
              <p:cNvSpPr>
                <a:spLocks noChangeShapeType="1"/>
              </p:cNvSpPr>
              <p:nvPr/>
            </p:nvSpPr>
            <p:spPr bwMode="auto">
              <a:xfrm>
                <a:off x="1354" y="1850"/>
                <a:ext cx="1200"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398" name="Line 31"/>
              <p:cNvSpPr>
                <a:spLocks noChangeShapeType="1"/>
              </p:cNvSpPr>
              <p:nvPr/>
            </p:nvSpPr>
            <p:spPr bwMode="auto">
              <a:xfrm>
                <a:off x="1354" y="2592"/>
                <a:ext cx="1200"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399" name="Text Box 32"/>
              <p:cNvSpPr txBox="1">
                <a:spLocks noChangeArrowheads="1"/>
              </p:cNvSpPr>
              <p:nvPr/>
            </p:nvSpPr>
            <p:spPr bwMode="auto">
              <a:xfrm>
                <a:off x="1834" y="2139"/>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6000" b="1">
                    <a:solidFill>
                      <a:srgbClr val="FF0000"/>
                    </a:solidFill>
                    <a:latin typeface="Times New Roman" panose="02020603050405020304" pitchFamily="18" charset="0"/>
                    <a:ea typeface="宋体" panose="02010600030101010101" pitchFamily="2" charset="-122"/>
                  </a:rPr>
                  <a:t>.</a:t>
                </a:r>
              </a:p>
            </p:txBody>
          </p:sp>
          <p:graphicFrame>
            <p:nvGraphicFramePr>
              <p:cNvPr id="16400" name="Object 33"/>
              <p:cNvGraphicFramePr>
                <a:graphicFrameLocks noChangeAspect="1"/>
              </p:cNvGraphicFramePr>
              <p:nvPr/>
            </p:nvGraphicFramePr>
            <p:xfrm>
              <a:off x="1114" y="2448"/>
              <a:ext cx="320" cy="384"/>
            </p:xfrm>
            <a:graphic>
              <a:graphicData uri="http://schemas.openxmlformats.org/presentationml/2006/ole">
                <mc:AlternateContent xmlns:mc="http://schemas.openxmlformats.org/markup-compatibility/2006">
                  <mc:Choice xmlns:v="urn:schemas-microsoft-com:vml" Requires="v">
                    <p:oleObj spid="_x0000_s30791" name="Equation" r:id="rId9" imgW="190500" imgH="228600" progId="Equation.3">
                      <p:embed/>
                    </p:oleObj>
                  </mc:Choice>
                  <mc:Fallback>
                    <p:oleObj name="Equation" r:id="rId9" imgW="1905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4" y="2448"/>
                            <a:ext cx="3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1" name="Object 34"/>
              <p:cNvGraphicFramePr>
                <a:graphicFrameLocks noChangeAspect="1"/>
              </p:cNvGraphicFramePr>
              <p:nvPr/>
            </p:nvGraphicFramePr>
            <p:xfrm>
              <a:off x="1087" y="1728"/>
              <a:ext cx="363" cy="384"/>
            </p:xfrm>
            <a:graphic>
              <a:graphicData uri="http://schemas.openxmlformats.org/presentationml/2006/ole">
                <mc:AlternateContent xmlns:mc="http://schemas.openxmlformats.org/markup-compatibility/2006">
                  <mc:Choice xmlns:v="urn:schemas-microsoft-com:vml" Requires="v">
                    <p:oleObj spid="_x0000_s30792" name="Equation" r:id="rId11" imgW="215806" imgH="228501" progId="Equation.3">
                      <p:embed/>
                    </p:oleObj>
                  </mc:Choice>
                  <mc:Fallback>
                    <p:oleObj name="Equation" r:id="rId11"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 y="1728"/>
                            <a:ext cx="363"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6388" name="Rectangle 36"/>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受激吸收</a:t>
            </a:r>
          </a:p>
        </p:txBody>
      </p:sp>
      <p:sp>
        <p:nvSpPr>
          <p:cNvPr id="355365" name="Text Box 37"/>
          <p:cNvSpPr txBox="1">
            <a:spLocks noChangeArrowheads="1"/>
          </p:cNvSpPr>
          <p:nvPr/>
        </p:nvSpPr>
        <p:spPr bwMode="auto">
          <a:xfrm>
            <a:off x="2133601" y="1738313"/>
            <a:ext cx="549275" cy="1809750"/>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1C1C1C"/>
                </a:solidFill>
                <a:latin typeface="Times New Roman" panose="02020603050405020304" pitchFamily="18" charset="0"/>
                <a:ea typeface="宋体" panose="02010600030101010101" pitchFamily="2" charset="-122"/>
              </a:rPr>
              <a:t>受激吸收</a:t>
            </a:r>
          </a:p>
        </p:txBody>
      </p:sp>
      <p:grpSp>
        <p:nvGrpSpPr>
          <p:cNvPr id="355369" name="Group 41"/>
          <p:cNvGrpSpPr>
            <a:grpSpLocks/>
          </p:cNvGrpSpPr>
          <p:nvPr/>
        </p:nvGrpSpPr>
        <p:grpSpPr bwMode="auto">
          <a:xfrm>
            <a:off x="1828800" y="4876800"/>
            <a:ext cx="8610600" cy="1373188"/>
            <a:chOff x="192" y="3072"/>
            <a:chExt cx="5424" cy="865"/>
          </a:xfrm>
        </p:grpSpPr>
        <p:sp>
          <p:nvSpPr>
            <p:cNvPr id="16391" name="Text Box 4"/>
            <p:cNvSpPr txBox="1">
              <a:spLocks noChangeArrowheads="1"/>
            </p:cNvSpPr>
            <p:nvPr/>
          </p:nvSpPr>
          <p:spPr bwMode="auto">
            <a:xfrm>
              <a:off x="192" y="3072"/>
              <a:ext cx="5424"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1C1C1C"/>
                  </a:solidFill>
                  <a:latin typeface="Times New Roman" panose="02020603050405020304" pitchFamily="18" charset="0"/>
                  <a:ea typeface="宋体" panose="02010600030101010101" pitchFamily="2" charset="-122"/>
                </a:rPr>
                <a:t>        处于低能态</a:t>
              </a:r>
              <a:r>
                <a:rPr lang="en-US" altLang="zh-CN" b="1">
                  <a:solidFill>
                    <a:srgbClr val="1C1C1C"/>
                  </a:solidFill>
                  <a:latin typeface="Times New Roman" panose="02020603050405020304" pitchFamily="18" charset="0"/>
                  <a:ea typeface="宋体" panose="02010600030101010101" pitchFamily="2" charset="-122"/>
                </a:rPr>
                <a:t>E</a:t>
              </a:r>
              <a:r>
                <a:rPr lang="en-US" altLang="zh-CN" b="1" baseline="-25000">
                  <a:solidFill>
                    <a:srgbClr val="1C1C1C"/>
                  </a:solidFill>
                  <a:latin typeface="Times New Roman" panose="02020603050405020304" pitchFamily="18" charset="0"/>
                  <a:ea typeface="宋体" panose="02010600030101010101" pitchFamily="2" charset="-122"/>
                </a:rPr>
                <a:t>1</a:t>
              </a:r>
              <a:r>
                <a:rPr lang="zh-CN" altLang="en-US" b="1">
                  <a:solidFill>
                    <a:srgbClr val="1C1C1C"/>
                  </a:solidFill>
                  <a:latin typeface="Times New Roman" panose="02020603050405020304" pitchFamily="18" charset="0"/>
                  <a:ea typeface="宋体" panose="02010600030101010101" pitchFamily="2" charset="-122"/>
                </a:rPr>
                <a:t>的一个原子</a:t>
              </a:r>
              <a:r>
                <a:rPr lang="en-US" altLang="zh-CN" b="1">
                  <a:solidFill>
                    <a:srgbClr val="1C1C1C"/>
                  </a:solidFill>
                  <a:latin typeface="Times New Roman" panose="02020603050405020304" pitchFamily="18" charset="0"/>
                  <a:ea typeface="宋体" panose="02010600030101010101" pitchFamily="2" charset="-122"/>
                </a:rPr>
                <a:t>,</a:t>
              </a:r>
              <a:r>
                <a:rPr lang="zh-CN" altLang="en-US" b="1">
                  <a:solidFill>
                    <a:srgbClr val="1C1C1C"/>
                  </a:solidFill>
                  <a:latin typeface="Times New Roman" panose="02020603050405020304" pitchFamily="18" charset="0"/>
                  <a:ea typeface="宋体" panose="02010600030101010101" pitchFamily="2" charset="-122"/>
                </a:rPr>
                <a:t>在频率为</a:t>
              </a:r>
              <a:r>
                <a:rPr lang="el-GR" altLang="zh-CN" b="1" i="1">
                  <a:solidFill>
                    <a:srgbClr val="990099"/>
                  </a:solidFill>
                  <a:latin typeface="GreekS" pitchFamily="2" charset="0"/>
                  <a:ea typeface="宋体" panose="02010600030101010101" pitchFamily="2" charset="-122"/>
                  <a:cs typeface="Times New Roman" panose="02020603050405020304" pitchFamily="18" charset="0"/>
                </a:rPr>
                <a:t>ν</a:t>
              </a:r>
              <a:r>
                <a:rPr lang="en-US" altLang="zh-CN" b="1">
                  <a:solidFill>
                    <a:srgbClr val="1C1C1C"/>
                  </a:solidFill>
                  <a:latin typeface="Times New Roman" panose="02020603050405020304" pitchFamily="18" charset="0"/>
                  <a:ea typeface="宋体" panose="02010600030101010101" pitchFamily="2" charset="-122"/>
                </a:rPr>
                <a:t> </a:t>
              </a:r>
              <a:r>
                <a:rPr lang="zh-CN" altLang="en-US" b="1">
                  <a:solidFill>
                    <a:srgbClr val="1C1C1C"/>
                  </a:solidFill>
                  <a:latin typeface="Times New Roman" panose="02020603050405020304" pitchFamily="18" charset="0"/>
                  <a:ea typeface="宋体" panose="02010600030101010101" pitchFamily="2" charset="-122"/>
                </a:rPr>
                <a:t>的辐射场作用（激励）下，吸收一个能量为     的光子，并向</a:t>
              </a:r>
              <a:r>
                <a:rPr lang="en-US" altLang="zh-CN" b="1">
                  <a:solidFill>
                    <a:srgbClr val="1C1C1C"/>
                  </a:solidFill>
                  <a:latin typeface="Times New Roman" panose="02020603050405020304" pitchFamily="18" charset="0"/>
                  <a:ea typeface="宋体" panose="02010600030101010101" pitchFamily="2" charset="-122"/>
                </a:rPr>
                <a:t>E</a:t>
              </a:r>
              <a:r>
                <a:rPr lang="en-US" altLang="zh-CN" b="1" baseline="-25000">
                  <a:solidFill>
                    <a:srgbClr val="1C1C1C"/>
                  </a:solidFill>
                  <a:latin typeface="Times New Roman" panose="02020603050405020304" pitchFamily="18" charset="0"/>
                  <a:ea typeface="宋体" panose="02010600030101010101" pitchFamily="2" charset="-122"/>
                </a:rPr>
                <a:t>2</a:t>
              </a:r>
              <a:r>
                <a:rPr lang="zh-CN" altLang="en-US" b="1">
                  <a:solidFill>
                    <a:srgbClr val="1C1C1C"/>
                  </a:solidFill>
                  <a:latin typeface="Times New Roman" panose="02020603050405020304" pitchFamily="18" charset="0"/>
                  <a:ea typeface="宋体" panose="02010600030101010101" pitchFamily="2" charset="-122"/>
                </a:rPr>
                <a:t>能态跃迁，这种过程称为</a:t>
              </a:r>
              <a:r>
                <a:rPr lang="zh-CN" altLang="en-US" b="1">
                  <a:solidFill>
                    <a:srgbClr val="FF0000"/>
                  </a:solidFill>
                  <a:latin typeface="Times New Roman" panose="02020603050405020304" pitchFamily="18" charset="0"/>
                  <a:ea typeface="黑体" panose="02010609060101010101" pitchFamily="49" charset="-122"/>
                </a:rPr>
                <a:t>受激吸收</a:t>
              </a:r>
              <a:r>
                <a:rPr lang="zh-CN" altLang="en-US" b="1">
                  <a:solidFill>
                    <a:srgbClr val="1C1C1C"/>
                  </a:solidFill>
                  <a:latin typeface="Times New Roman" panose="02020603050405020304" pitchFamily="18" charset="0"/>
                  <a:ea typeface="宋体" panose="02010600030101010101" pitchFamily="2" charset="-122"/>
                </a:rPr>
                <a:t>跃迁。</a:t>
              </a:r>
              <a:endParaRPr lang="en-US" altLang="zh-CN" b="1">
                <a:solidFill>
                  <a:srgbClr val="1C1C1C"/>
                </a:solidFill>
                <a:latin typeface="Times New Roman" panose="02020603050405020304" pitchFamily="18" charset="0"/>
                <a:ea typeface="宋体" panose="02010600030101010101" pitchFamily="2" charset="-122"/>
              </a:endParaRPr>
            </a:p>
          </p:txBody>
        </p:sp>
        <p:graphicFrame>
          <p:nvGraphicFramePr>
            <p:cNvPr id="16392" name="Object 40"/>
            <p:cNvGraphicFramePr>
              <a:graphicFrameLocks noChangeAspect="1"/>
            </p:cNvGraphicFramePr>
            <p:nvPr/>
          </p:nvGraphicFramePr>
          <p:xfrm>
            <a:off x="3360" y="3360"/>
            <a:ext cx="336" cy="294"/>
          </p:xfrm>
          <a:graphic>
            <a:graphicData uri="http://schemas.openxmlformats.org/presentationml/2006/ole">
              <mc:AlternateContent xmlns:mc="http://schemas.openxmlformats.org/markup-compatibility/2006">
                <mc:Choice xmlns:v="urn:schemas-microsoft-com:vml" Requires="v">
                  <p:oleObj spid="_x0000_s30793" name="Equation" r:id="rId12" imgW="202936" imgH="177569" progId="Equation.DSMT4">
                    <p:embed/>
                  </p:oleObj>
                </mc:Choice>
                <mc:Fallback>
                  <p:oleObj name="Equation" r:id="rId12" imgW="202936" imgH="17756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0" y="3360"/>
                          <a:ext cx="336"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5415801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55337"/>
                                        </p:tgtEl>
                                        <p:attrNameLst>
                                          <p:attrName>style.visibility</p:attrName>
                                        </p:attrNameLst>
                                      </p:cBhvr>
                                      <p:to>
                                        <p:strVal val="visible"/>
                                      </p:to>
                                    </p:set>
                                    <p:anim calcmode="lin" valueType="num">
                                      <p:cBhvr additive="base">
                                        <p:cTn id="7" dur="500" fill="hold"/>
                                        <p:tgtEl>
                                          <p:spTgt spid="355337"/>
                                        </p:tgtEl>
                                        <p:attrNameLst>
                                          <p:attrName>ppt_x</p:attrName>
                                        </p:attrNameLst>
                                      </p:cBhvr>
                                      <p:tavLst>
                                        <p:tav tm="0">
                                          <p:val>
                                            <p:strVal val="1+#ppt_w/2"/>
                                          </p:val>
                                        </p:tav>
                                        <p:tav tm="100000">
                                          <p:val>
                                            <p:strVal val="#ppt_x"/>
                                          </p:val>
                                        </p:tav>
                                      </p:tavLst>
                                    </p:anim>
                                    <p:anim calcmode="lin" valueType="num">
                                      <p:cBhvr additive="base">
                                        <p:cTn id="8" dur="500" fill="hold"/>
                                        <p:tgtEl>
                                          <p:spTgt spid="3553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5365"/>
                                        </p:tgtEl>
                                        <p:attrNameLst>
                                          <p:attrName>style.visibility</p:attrName>
                                        </p:attrNameLst>
                                      </p:cBhvr>
                                      <p:to>
                                        <p:strVal val="visible"/>
                                      </p:to>
                                    </p:set>
                                    <p:anim calcmode="lin" valueType="num">
                                      <p:cBhvr additive="base">
                                        <p:cTn id="13" dur="500" fill="hold"/>
                                        <p:tgtEl>
                                          <p:spTgt spid="355365"/>
                                        </p:tgtEl>
                                        <p:attrNameLst>
                                          <p:attrName>ppt_x</p:attrName>
                                        </p:attrNameLst>
                                      </p:cBhvr>
                                      <p:tavLst>
                                        <p:tav tm="0">
                                          <p:val>
                                            <p:strVal val="0-#ppt_w/2"/>
                                          </p:val>
                                        </p:tav>
                                        <p:tav tm="100000">
                                          <p:val>
                                            <p:strVal val="#ppt_x"/>
                                          </p:val>
                                        </p:tav>
                                      </p:tavLst>
                                    </p:anim>
                                    <p:anim calcmode="lin" valueType="num">
                                      <p:cBhvr additive="base">
                                        <p:cTn id="14" dur="500" fill="hold"/>
                                        <p:tgtEl>
                                          <p:spTgt spid="35536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5369"/>
                                        </p:tgtEl>
                                        <p:attrNameLst>
                                          <p:attrName>style.visibility</p:attrName>
                                        </p:attrNameLst>
                                      </p:cBhvr>
                                      <p:to>
                                        <p:strVal val="visible"/>
                                      </p:to>
                                    </p:set>
                                    <p:anim calcmode="lin" valueType="num">
                                      <p:cBhvr additive="base">
                                        <p:cTn id="19" dur="500" fill="hold"/>
                                        <p:tgtEl>
                                          <p:spTgt spid="355369"/>
                                        </p:tgtEl>
                                        <p:attrNameLst>
                                          <p:attrName>ppt_x</p:attrName>
                                        </p:attrNameLst>
                                      </p:cBhvr>
                                      <p:tavLst>
                                        <p:tav tm="0">
                                          <p:val>
                                            <p:strVal val="#ppt_x"/>
                                          </p:val>
                                        </p:tav>
                                        <p:tav tm="100000">
                                          <p:val>
                                            <p:strVal val="#ppt_x"/>
                                          </p:val>
                                        </p:tav>
                                      </p:tavLst>
                                    </p:anim>
                                    <p:anim calcmode="lin" valueType="num">
                                      <p:cBhvr additive="base">
                                        <p:cTn id="20" dur="500" fill="hold"/>
                                        <p:tgtEl>
                                          <p:spTgt spid="355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11"/>
          <p:cNvSpPr>
            <a:spLocks noChangeArrowheads="1"/>
          </p:cNvSpPr>
          <p:nvPr/>
        </p:nvSpPr>
        <p:spPr bwMode="auto">
          <a:xfrm>
            <a:off x="4481513" y="3422458"/>
            <a:ext cx="914400" cy="609600"/>
          </a:xfrm>
          <a:prstGeom prst="wedgeRoundRectCallout">
            <a:avLst>
              <a:gd name="adj1" fmla="val -43750"/>
              <a:gd name="adj2" fmla="val 70000"/>
              <a:gd name="adj3" fmla="val 16667"/>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0467" name="Text Box 19"/>
          <p:cNvSpPr txBox="1">
            <a:spLocks noChangeArrowheads="1"/>
          </p:cNvSpPr>
          <p:nvPr/>
        </p:nvSpPr>
        <p:spPr bwMode="auto">
          <a:xfrm>
            <a:off x="5795964" y="418908"/>
            <a:ext cx="4745037" cy="48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defRPr/>
            </a:pPr>
            <a:r>
              <a:rPr kumimoji="1" lang="zh-CN" altLang="en-US"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外来光场中频率   的能量密度 </a:t>
            </a:r>
          </a:p>
        </p:txBody>
      </p:sp>
      <p:graphicFrame>
        <p:nvGraphicFramePr>
          <p:cNvPr id="17412" name="Object 18"/>
          <p:cNvGraphicFramePr>
            <a:graphicFrameLocks noChangeAspect="1"/>
          </p:cNvGraphicFramePr>
          <p:nvPr>
            <p:extLst>
              <p:ext uri="{D42A27DB-BD31-4B8C-83A1-F6EECF244321}">
                <p14:modId xmlns:p14="http://schemas.microsoft.com/office/powerpoint/2010/main" val="1377507050"/>
              </p:ext>
            </p:extLst>
          </p:nvPr>
        </p:nvGraphicFramePr>
        <p:xfrm>
          <a:off x="8320089" y="423671"/>
          <a:ext cx="346075" cy="398462"/>
        </p:xfrm>
        <a:graphic>
          <a:graphicData uri="http://schemas.openxmlformats.org/presentationml/2006/ole">
            <mc:AlternateContent xmlns:mc="http://schemas.openxmlformats.org/markup-compatibility/2006">
              <mc:Choice xmlns:v="urn:schemas-microsoft-com:vml" Requires="v">
                <p:oleObj spid="_x0000_s31900" name="Equation" r:id="rId3" imgW="126835" imgH="139518" progId="Equation.DSMT4">
                  <p:embed/>
                </p:oleObj>
              </mc:Choice>
              <mc:Fallback>
                <p:oleObj name="Equation" r:id="rId3" imgW="126835" imgH="13951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0089" y="423671"/>
                        <a:ext cx="346075"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20"/>
          <p:cNvGraphicFramePr>
            <a:graphicFrameLocks noChangeAspect="1"/>
          </p:cNvGraphicFramePr>
          <p:nvPr>
            <p:extLst>
              <p:ext uri="{D42A27DB-BD31-4B8C-83A1-F6EECF244321}">
                <p14:modId xmlns:p14="http://schemas.microsoft.com/office/powerpoint/2010/main" val="4285796084"/>
              </p:ext>
            </p:extLst>
          </p:nvPr>
        </p:nvGraphicFramePr>
        <p:xfrm>
          <a:off x="4676776" y="368109"/>
          <a:ext cx="1084263" cy="582613"/>
        </p:xfrm>
        <a:graphic>
          <a:graphicData uri="http://schemas.openxmlformats.org/presentationml/2006/ole">
            <mc:AlternateContent xmlns:mc="http://schemas.openxmlformats.org/markup-compatibility/2006">
              <mc:Choice xmlns:v="urn:schemas-microsoft-com:vml" Requires="v">
                <p:oleObj spid="_x0000_s31901" name="Equation" r:id="rId5" imgW="393529" imgH="203112" progId="Equation.DSMT4">
                  <p:embed/>
                </p:oleObj>
              </mc:Choice>
              <mc:Fallback>
                <p:oleObj name="Equation" r:id="rId5" imgW="393529"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6776" y="368109"/>
                        <a:ext cx="1084263"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0538" name="Group 90"/>
          <p:cNvGrpSpPr>
            <a:grpSpLocks/>
          </p:cNvGrpSpPr>
          <p:nvPr/>
        </p:nvGrpSpPr>
        <p:grpSpPr bwMode="auto">
          <a:xfrm>
            <a:off x="4592638" y="1212658"/>
            <a:ext cx="5465762" cy="1676400"/>
            <a:chOff x="1933" y="1488"/>
            <a:chExt cx="3443" cy="1056"/>
          </a:xfrm>
        </p:grpSpPr>
        <p:graphicFrame>
          <p:nvGraphicFramePr>
            <p:cNvPr id="17451" name="Object 2"/>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1902" name="公式" r:id="rId7" imgW="114151" imgH="215619" progId="Equation.3">
                    <p:embed/>
                  </p:oleObj>
                </mc:Choice>
                <mc:Fallback>
                  <p:oleObj name="公式" r:id="rId7"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52" name="Object 3"/>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1903" name="公式" r:id="rId9" imgW="114151" imgH="215619" progId="Equation.3">
                    <p:embed/>
                  </p:oleObj>
                </mc:Choice>
                <mc:Fallback>
                  <p:oleObj name="公式" r:id="rId9"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53" name="Object 4"/>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1904" name="公式" r:id="rId10" imgW="114151" imgH="215619" progId="Equation.3">
                    <p:embed/>
                  </p:oleObj>
                </mc:Choice>
                <mc:Fallback>
                  <p:oleObj name="公式" r:id="rId10"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54" name="Object 5"/>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1905" name="公式" r:id="rId11" imgW="114151" imgH="215619" progId="Equation.3">
                    <p:embed/>
                  </p:oleObj>
                </mc:Choice>
                <mc:Fallback>
                  <p:oleObj name="公式" r:id="rId11"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55" name="Object 6"/>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1906" name="公式" r:id="rId12" imgW="114151" imgH="215619" progId="Equation.3">
                    <p:embed/>
                  </p:oleObj>
                </mc:Choice>
                <mc:Fallback>
                  <p:oleObj name="公式" r:id="rId12" imgW="114151" imgH="21561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6" name="AutoShape 8"/>
            <p:cNvSpPr>
              <a:spLocks noChangeArrowheads="1"/>
            </p:cNvSpPr>
            <p:nvPr/>
          </p:nvSpPr>
          <p:spPr bwMode="auto">
            <a:xfrm flipV="1">
              <a:off x="3216" y="2208"/>
              <a:ext cx="2112" cy="336"/>
            </a:xfrm>
            <a:prstGeom prst="wedgeRoundRectCallout">
              <a:avLst>
                <a:gd name="adj1" fmla="val -4264"/>
                <a:gd name="adj2" fmla="val 167856"/>
                <a:gd name="adj3" fmla="val 16667"/>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0457" name="Text Box 9"/>
            <p:cNvSpPr txBox="1">
              <a:spLocks noChangeArrowheads="1"/>
            </p:cNvSpPr>
            <p:nvPr/>
          </p:nvSpPr>
          <p:spPr bwMode="auto">
            <a:xfrm>
              <a:off x="3168" y="2208"/>
              <a:ext cx="2208" cy="28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defRPr/>
              </a:pPr>
              <a:r>
                <a:rPr kumimoji="1" lang="zh-CN" altLang="en-US" sz="24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受激吸收爱因斯坦系数</a:t>
              </a:r>
              <a:endParaRPr kumimoji="1" lang="zh-CN" altLang="en-US" sz="2400" b="1">
                <a:latin typeface="Times New Roman" panose="02020603050405020304" pitchFamily="18" charset="0"/>
                <a:ea typeface="宋体" panose="02010600030101010101" pitchFamily="2" charset="-122"/>
              </a:endParaRPr>
            </a:p>
          </p:txBody>
        </p:sp>
        <p:sp>
          <p:nvSpPr>
            <p:cNvPr id="360470" name="Text Box 22"/>
            <p:cNvSpPr txBox="1">
              <a:spLocks noChangeArrowheads="1"/>
            </p:cNvSpPr>
            <p:nvPr/>
          </p:nvSpPr>
          <p:spPr bwMode="auto">
            <a:xfrm>
              <a:off x="3600" y="1488"/>
              <a:ext cx="1776"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W</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12</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B</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12 </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endParaRPr kumimoji="1" lang="en-US" altLang="zh-CN" sz="26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360471" name="Text Box 23"/>
            <p:cNvSpPr txBox="1">
              <a:spLocks noChangeArrowheads="1"/>
            </p:cNvSpPr>
            <p:nvPr/>
          </p:nvSpPr>
          <p:spPr bwMode="auto">
            <a:xfrm>
              <a:off x="1933" y="1516"/>
              <a:ext cx="1475" cy="30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受激吸收概率</a:t>
              </a:r>
              <a:r>
                <a:rPr kumimoji="1" lang="en-US" altLang="zh-CN"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a:t>
              </a:r>
            </a:p>
          </p:txBody>
        </p:sp>
      </p:grpSp>
      <p:grpSp>
        <p:nvGrpSpPr>
          <p:cNvPr id="17415" name="Group 54"/>
          <p:cNvGrpSpPr>
            <a:grpSpLocks/>
          </p:cNvGrpSpPr>
          <p:nvPr/>
        </p:nvGrpSpPr>
        <p:grpSpPr bwMode="auto">
          <a:xfrm>
            <a:off x="1828800" y="1473008"/>
            <a:ext cx="2667000" cy="1873250"/>
            <a:chOff x="336" y="1488"/>
            <a:chExt cx="1632" cy="1152"/>
          </a:xfrm>
        </p:grpSpPr>
        <p:sp>
          <p:nvSpPr>
            <p:cNvPr id="17441" name="Rectangle 41"/>
            <p:cNvSpPr>
              <a:spLocks noChangeArrowheads="1"/>
            </p:cNvSpPr>
            <p:nvPr/>
          </p:nvSpPr>
          <p:spPr bwMode="auto">
            <a:xfrm>
              <a:off x="336" y="1488"/>
              <a:ext cx="1632" cy="115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17442" name="Group 42"/>
            <p:cNvGrpSpPr>
              <a:grpSpLocks/>
            </p:cNvGrpSpPr>
            <p:nvPr/>
          </p:nvGrpSpPr>
          <p:grpSpPr bwMode="auto">
            <a:xfrm>
              <a:off x="816" y="1824"/>
              <a:ext cx="912" cy="320"/>
              <a:chOff x="4176" y="1984"/>
              <a:chExt cx="912" cy="320"/>
            </a:xfrm>
          </p:grpSpPr>
          <p:sp>
            <p:nvSpPr>
              <p:cNvPr id="17449" name="Freeform 43"/>
              <p:cNvSpPr>
                <a:spLocks/>
              </p:cNvSpPr>
              <p:nvPr/>
            </p:nvSpPr>
            <p:spPr bwMode="auto">
              <a:xfrm>
                <a:off x="4176" y="2145"/>
                <a:ext cx="532" cy="139"/>
              </a:xfrm>
              <a:custGeom>
                <a:avLst/>
                <a:gdLst>
                  <a:gd name="T0" fmla="*/ 0 w 532"/>
                  <a:gd name="T1" fmla="*/ 88 h 139"/>
                  <a:gd name="T2" fmla="*/ 32 w 532"/>
                  <a:gd name="T3" fmla="*/ 8 h 139"/>
                  <a:gd name="T4" fmla="*/ 112 w 532"/>
                  <a:gd name="T5" fmla="*/ 138 h 139"/>
                  <a:gd name="T6" fmla="*/ 178 w 532"/>
                  <a:gd name="T7" fmla="*/ 4 h 139"/>
                  <a:gd name="T8" fmla="*/ 236 w 532"/>
                  <a:gd name="T9" fmla="*/ 130 h 139"/>
                  <a:gd name="T10" fmla="*/ 296 w 532"/>
                  <a:gd name="T11" fmla="*/ 59 h 139"/>
                  <a:gd name="T12" fmla="*/ 318 w 532"/>
                  <a:gd name="T13" fmla="*/ 56 h 139"/>
                  <a:gd name="T14" fmla="*/ 391 w 532"/>
                  <a:gd name="T15" fmla="*/ 59 h 139"/>
                  <a:gd name="T16" fmla="*/ 532 w 532"/>
                  <a:gd name="T17" fmla="*/ 50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139">
                    <a:moveTo>
                      <a:pt x="0" y="88"/>
                    </a:moveTo>
                    <a:cubicBezTo>
                      <a:pt x="5" y="75"/>
                      <a:pt x="13" y="0"/>
                      <a:pt x="32" y="8"/>
                    </a:cubicBezTo>
                    <a:cubicBezTo>
                      <a:pt x="51" y="16"/>
                      <a:pt x="88" y="139"/>
                      <a:pt x="112" y="138"/>
                    </a:cubicBezTo>
                    <a:cubicBezTo>
                      <a:pt x="136" y="137"/>
                      <a:pt x="157" y="5"/>
                      <a:pt x="178" y="4"/>
                    </a:cubicBezTo>
                    <a:cubicBezTo>
                      <a:pt x="199" y="3"/>
                      <a:pt x="216" y="121"/>
                      <a:pt x="236" y="130"/>
                    </a:cubicBezTo>
                    <a:cubicBezTo>
                      <a:pt x="256" y="139"/>
                      <a:pt x="283" y="71"/>
                      <a:pt x="296" y="59"/>
                    </a:cubicBezTo>
                    <a:cubicBezTo>
                      <a:pt x="310" y="47"/>
                      <a:pt x="303" y="56"/>
                      <a:pt x="318" y="56"/>
                    </a:cubicBezTo>
                    <a:cubicBezTo>
                      <a:pt x="334" y="56"/>
                      <a:pt x="355" y="60"/>
                      <a:pt x="391" y="59"/>
                    </a:cubicBezTo>
                    <a:cubicBezTo>
                      <a:pt x="426" y="58"/>
                      <a:pt x="503" y="52"/>
                      <a:pt x="532" y="50"/>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7450" name="Object 44"/>
              <p:cNvGraphicFramePr>
                <a:graphicFrameLocks noChangeAspect="1"/>
              </p:cNvGraphicFramePr>
              <p:nvPr/>
            </p:nvGraphicFramePr>
            <p:xfrm>
              <a:off x="4683" y="1984"/>
              <a:ext cx="405" cy="320"/>
            </p:xfrm>
            <a:graphic>
              <a:graphicData uri="http://schemas.openxmlformats.org/presentationml/2006/ole">
                <mc:AlternateContent xmlns:mc="http://schemas.openxmlformats.org/markup-compatibility/2006">
                  <mc:Choice xmlns:v="urn:schemas-microsoft-com:vml" Requires="v">
                    <p:oleObj spid="_x0000_s31907" name="Equation" r:id="rId14" imgW="241195" imgH="190417" progId="Equation.3">
                      <p:embed/>
                    </p:oleObj>
                  </mc:Choice>
                  <mc:Fallback>
                    <p:oleObj name="Equation" r:id="rId14" imgW="241195" imgH="190417"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3" y="1984"/>
                            <a:ext cx="40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443" name="Group 46"/>
            <p:cNvGrpSpPr>
              <a:grpSpLocks/>
            </p:cNvGrpSpPr>
            <p:nvPr/>
          </p:nvGrpSpPr>
          <p:grpSpPr bwMode="auto">
            <a:xfrm>
              <a:off x="415" y="1536"/>
              <a:ext cx="1467" cy="1104"/>
              <a:chOff x="1087" y="1728"/>
              <a:chExt cx="1467" cy="1104"/>
            </a:xfrm>
          </p:grpSpPr>
          <p:sp>
            <p:nvSpPr>
              <p:cNvPr id="17444" name="Line 47"/>
              <p:cNvSpPr>
                <a:spLocks noChangeShapeType="1"/>
              </p:cNvSpPr>
              <p:nvPr/>
            </p:nvSpPr>
            <p:spPr bwMode="auto">
              <a:xfrm>
                <a:off x="1354" y="1850"/>
                <a:ext cx="1200"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45" name="Line 48"/>
              <p:cNvSpPr>
                <a:spLocks noChangeShapeType="1"/>
              </p:cNvSpPr>
              <p:nvPr/>
            </p:nvSpPr>
            <p:spPr bwMode="auto">
              <a:xfrm>
                <a:off x="1354" y="2592"/>
                <a:ext cx="1200"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46" name="Text Box 49"/>
              <p:cNvSpPr txBox="1">
                <a:spLocks noChangeArrowheads="1"/>
              </p:cNvSpPr>
              <p:nvPr/>
            </p:nvSpPr>
            <p:spPr bwMode="auto">
              <a:xfrm>
                <a:off x="1834" y="2139"/>
                <a:ext cx="229" cy="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6000" b="1">
                    <a:solidFill>
                      <a:srgbClr val="FF0000"/>
                    </a:solidFill>
                    <a:latin typeface="Times New Roman" panose="02020603050405020304" pitchFamily="18" charset="0"/>
                    <a:ea typeface="宋体" panose="02010600030101010101" pitchFamily="2" charset="-122"/>
                  </a:rPr>
                  <a:t>.</a:t>
                </a:r>
              </a:p>
            </p:txBody>
          </p:sp>
          <p:graphicFrame>
            <p:nvGraphicFramePr>
              <p:cNvPr id="17447" name="Object 50"/>
              <p:cNvGraphicFramePr>
                <a:graphicFrameLocks noChangeAspect="1"/>
              </p:cNvGraphicFramePr>
              <p:nvPr/>
            </p:nvGraphicFramePr>
            <p:xfrm>
              <a:off x="1114" y="2448"/>
              <a:ext cx="320" cy="384"/>
            </p:xfrm>
            <a:graphic>
              <a:graphicData uri="http://schemas.openxmlformats.org/presentationml/2006/ole">
                <mc:AlternateContent xmlns:mc="http://schemas.openxmlformats.org/markup-compatibility/2006">
                  <mc:Choice xmlns:v="urn:schemas-microsoft-com:vml" Requires="v">
                    <p:oleObj spid="_x0000_s31908" name="Equation" r:id="rId16" imgW="190500" imgH="228600" progId="Equation.3">
                      <p:embed/>
                    </p:oleObj>
                  </mc:Choice>
                  <mc:Fallback>
                    <p:oleObj name="Equation" r:id="rId16" imgW="1905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4" y="2448"/>
                            <a:ext cx="3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48" name="Object 51"/>
              <p:cNvGraphicFramePr>
                <a:graphicFrameLocks noChangeAspect="1"/>
              </p:cNvGraphicFramePr>
              <p:nvPr/>
            </p:nvGraphicFramePr>
            <p:xfrm>
              <a:off x="1087" y="1728"/>
              <a:ext cx="363" cy="384"/>
            </p:xfrm>
            <a:graphic>
              <a:graphicData uri="http://schemas.openxmlformats.org/presentationml/2006/ole">
                <mc:AlternateContent xmlns:mc="http://schemas.openxmlformats.org/markup-compatibility/2006">
                  <mc:Choice xmlns:v="urn:schemas-microsoft-com:vml" Requires="v">
                    <p:oleObj spid="_x0000_s31909" name="Equation" r:id="rId18" imgW="215806" imgH="228501" progId="Equation.3">
                      <p:embed/>
                    </p:oleObj>
                  </mc:Choice>
                  <mc:Fallback>
                    <p:oleObj name="Equation" r:id="rId18" imgW="215806" imgH="22850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87" y="1728"/>
                            <a:ext cx="363"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7417" name="AutoShape 12"/>
          <p:cNvSpPr>
            <a:spLocks noChangeArrowheads="1"/>
          </p:cNvSpPr>
          <p:nvPr/>
        </p:nvSpPr>
        <p:spPr bwMode="auto">
          <a:xfrm>
            <a:off x="2957513" y="3574858"/>
            <a:ext cx="3581400" cy="838200"/>
          </a:xfrm>
          <a:prstGeom prst="wedgeRoundRectCallout">
            <a:avLst>
              <a:gd name="adj1" fmla="val -12454"/>
              <a:gd name="adj2" fmla="val -108903"/>
              <a:gd name="adj3" fmla="val 16667"/>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grpSp>
        <p:nvGrpSpPr>
          <p:cNvPr id="360575" name="Group 127"/>
          <p:cNvGrpSpPr>
            <a:grpSpLocks/>
          </p:cNvGrpSpPr>
          <p:nvPr/>
        </p:nvGrpSpPr>
        <p:grpSpPr bwMode="auto">
          <a:xfrm>
            <a:off x="1828800" y="3543108"/>
            <a:ext cx="8382000" cy="2089150"/>
            <a:chOff x="192" y="2956"/>
            <a:chExt cx="5280" cy="1316"/>
          </a:xfrm>
        </p:grpSpPr>
        <p:sp>
          <p:nvSpPr>
            <p:cNvPr id="360461" name="Text Box 13"/>
            <p:cNvSpPr txBox="1">
              <a:spLocks noChangeArrowheads="1"/>
            </p:cNvSpPr>
            <p:nvPr/>
          </p:nvSpPr>
          <p:spPr bwMode="auto">
            <a:xfrm>
              <a:off x="2209" y="2956"/>
              <a:ext cx="3251" cy="30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粒子体系在单位时间吸收的光子数</a:t>
              </a:r>
            </a:p>
          </p:txBody>
        </p:sp>
        <p:sp>
          <p:nvSpPr>
            <p:cNvPr id="360463" name="Text Box 15"/>
            <p:cNvSpPr txBox="1">
              <a:spLocks noChangeArrowheads="1"/>
            </p:cNvSpPr>
            <p:nvPr/>
          </p:nvSpPr>
          <p:spPr bwMode="auto">
            <a:xfrm>
              <a:off x="2256" y="3312"/>
              <a:ext cx="2304"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B</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12</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1</a:t>
              </a:r>
              <a:endParaRPr kumimoji="1" lang="en-US" altLang="zh-CN" sz="26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nvGrpSpPr>
            <p:cNvPr id="17421" name="Group 57"/>
            <p:cNvGrpSpPr>
              <a:grpSpLocks/>
            </p:cNvGrpSpPr>
            <p:nvPr/>
          </p:nvGrpSpPr>
          <p:grpSpPr bwMode="auto">
            <a:xfrm>
              <a:off x="3360" y="3936"/>
              <a:ext cx="2112" cy="336"/>
              <a:chOff x="2967" y="3936"/>
              <a:chExt cx="2112" cy="336"/>
            </a:xfrm>
          </p:grpSpPr>
          <p:sp>
            <p:nvSpPr>
              <p:cNvPr id="17439" name="AutoShape 14"/>
              <p:cNvSpPr>
                <a:spLocks noChangeArrowheads="1"/>
              </p:cNvSpPr>
              <p:nvPr/>
            </p:nvSpPr>
            <p:spPr bwMode="auto">
              <a:xfrm flipV="1">
                <a:off x="2967" y="3936"/>
                <a:ext cx="2112" cy="336"/>
              </a:xfrm>
              <a:prstGeom prst="wedgeRoundRectCallout">
                <a:avLst>
                  <a:gd name="adj1" fmla="val -40815"/>
                  <a:gd name="adj2" fmla="val 131546"/>
                  <a:gd name="adj3" fmla="val 16667"/>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0464" name="Text Box 16"/>
              <p:cNvSpPr txBox="1">
                <a:spLocks noChangeArrowheads="1"/>
              </p:cNvSpPr>
              <p:nvPr/>
            </p:nvSpPr>
            <p:spPr bwMode="auto">
              <a:xfrm>
                <a:off x="3144" y="3949"/>
                <a:ext cx="1660" cy="28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4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低能级</a:t>
                </a:r>
                <a:r>
                  <a:rPr kumimoji="1" lang="en-US" altLang="zh-CN" sz="2400" b="1" i="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rPr>
                  <a:t>E</a:t>
                </a:r>
                <a:r>
                  <a:rPr kumimoji="1" lang="en-US" altLang="zh-CN" sz="2400" b="1" baseline="-25000">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1</a:t>
                </a:r>
                <a:r>
                  <a:rPr kumimoji="1" lang="zh-CN" altLang="en-US" sz="24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的粒子数</a:t>
                </a:r>
                <a:endParaRPr kumimoji="1" lang="zh-CN" altLang="en-US" sz="2400" b="1" baseline="-25000">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17422" name="Group 126"/>
            <p:cNvGrpSpPr>
              <a:grpSpLocks/>
            </p:cNvGrpSpPr>
            <p:nvPr/>
          </p:nvGrpSpPr>
          <p:grpSpPr bwMode="auto">
            <a:xfrm>
              <a:off x="192" y="2976"/>
              <a:ext cx="1680" cy="1180"/>
              <a:chOff x="192" y="2976"/>
              <a:chExt cx="1680" cy="1180"/>
            </a:xfrm>
          </p:grpSpPr>
          <p:grpSp>
            <p:nvGrpSpPr>
              <p:cNvPr id="17423" name="Group 113"/>
              <p:cNvGrpSpPr>
                <a:grpSpLocks/>
              </p:cNvGrpSpPr>
              <p:nvPr/>
            </p:nvGrpSpPr>
            <p:grpSpPr bwMode="auto">
              <a:xfrm>
                <a:off x="192" y="2976"/>
                <a:ext cx="1680" cy="1180"/>
                <a:chOff x="192" y="2976"/>
                <a:chExt cx="1680" cy="1180"/>
              </a:xfrm>
            </p:grpSpPr>
            <p:sp>
              <p:nvSpPr>
                <p:cNvPr id="17427" name="Rectangle 100"/>
                <p:cNvSpPr>
                  <a:spLocks noChangeArrowheads="1"/>
                </p:cNvSpPr>
                <p:nvPr/>
              </p:nvSpPr>
              <p:spPr bwMode="auto">
                <a:xfrm>
                  <a:off x="192" y="2976"/>
                  <a:ext cx="1680" cy="11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7428" name="Line 101"/>
                <p:cNvSpPr>
                  <a:spLocks noChangeShapeType="1"/>
                </p:cNvSpPr>
                <p:nvPr/>
              </p:nvSpPr>
              <p:spPr bwMode="auto">
                <a:xfrm>
                  <a:off x="548" y="3150"/>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429" name="Line 102"/>
                <p:cNvSpPr>
                  <a:spLocks noChangeShapeType="1"/>
                </p:cNvSpPr>
                <p:nvPr/>
              </p:nvSpPr>
              <p:spPr bwMode="auto">
                <a:xfrm>
                  <a:off x="548" y="3910"/>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7430" name="Object 103"/>
                <p:cNvGraphicFramePr>
                  <a:graphicFrameLocks noChangeAspect="1"/>
                </p:cNvGraphicFramePr>
                <p:nvPr/>
              </p:nvGraphicFramePr>
              <p:xfrm>
                <a:off x="301" y="3763"/>
                <a:ext cx="329" cy="393"/>
              </p:xfrm>
              <a:graphic>
                <a:graphicData uri="http://schemas.openxmlformats.org/presentationml/2006/ole">
                  <mc:AlternateContent xmlns:mc="http://schemas.openxmlformats.org/markup-compatibility/2006">
                    <mc:Choice xmlns:v="urn:schemas-microsoft-com:vml" Requires="v">
                      <p:oleObj spid="_x0000_s31910" name="Equation" r:id="rId20" imgW="190500" imgH="228600" progId="Equation.3">
                        <p:embed/>
                      </p:oleObj>
                    </mc:Choice>
                    <mc:Fallback>
                      <p:oleObj name="Equation" r:id="rId20" imgW="1905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 y="3763"/>
                              <a:ext cx="32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31" name="Object 104"/>
                <p:cNvGraphicFramePr>
                  <a:graphicFrameLocks noChangeAspect="1"/>
                </p:cNvGraphicFramePr>
                <p:nvPr/>
              </p:nvGraphicFramePr>
              <p:xfrm>
                <a:off x="273" y="3025"/>
                <a:ext cx="374" cy="393"/>
              </p:xfrm>
              <a:graphic>
                <a:graphicData uri="http://schemas.openxmlformats.org/presentationml/2006/ole">
                  <mc:AlternateContent xmlns:mc="http://schemas.openxmlformats.org/markup-compatibility/2006">
                    <mc:Choice xmlns:v="urn:schemas-microsoft-com:vml" Requires="v">
                      <p:oleObj spid="_x0000_s31911" name="Equation" r:id="rId21" imgW="215806" imgH="228501" progId="Equation.3">
                        <p:embed/>
                      </p:oleObj>
                    </mc:Choice>
                    <mc:Fallback>
                      <p:oleObj name="Equation" r:id="rId21" imgW="215806" imgH="22850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3" y="3025"/>
                              <a:ext cx="374"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2" name="Oval 105"/>
                <p:cNvSpPr>
                  <a:spLocks noChangeAspect="1" noChangeArrowheads="1"/>
                </p:cNvSpPr>
                <p:nvPr/>
              </p:nvSpPr>
              <p:spPr bwMode="auto">
                <a:xfrm>
                  <a:off x="1056" y="3864"/>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7433" name="Oval 106"/>
                <p:cNvSpPr>
                  <a:spLocks noChangeAspect="1" noChangeArrowheads="1"/>
                </p:cNvSpPr>
                <p:nvPr/>
              </p:nvSpPr>
              <p:spPr bwMode="auto">
                <a:xfrm>
                  <a:off x="1152" y="3864"/>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7434" name="Oval 107"/>
                <p:cNvSpPr>
                  <a:spLocks noChangeAspect="1" noChangeArrowheads="1"/>
                </p:cNvSpPr>
                <p:nvPr/>
              </p:nvSpPr>
              <p:spPr bwMode="auto">
                <a:xfrm>
                  <a:off x="1264" y="3864"/>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7435" name="Oval 108"/>
                <p:cNvSpPr>
                  <a:spLocks noChangeAspect="1" noChangeArrowheads="1"/>
                </p:cNvSpPr>
                <p:nvPr/>
              </p:nvSpPr>
              <p:spPr bwMode="auto">
                <a:xfrm>
                  <a:off x="952" y="3872"/>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7436" name="Oval 109"/>
                <p:cNvSpPr>
                  <a:spLocks noChangeAspect="1" noChangeArrowheads="1"/>
                </p:cNvSpPr>
                <p:nvPr/>
              </p:nvSpPr>
              <p:spPr bwMode="auto">
                <a:xfrm>
                  <a:off x="849" y="3873"/>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7437" name="Oval 110"/>
                <p:cNvSpPr>
                  <a:spLocks noChangeAspect="1" noChangeArrowheads="1"/>
                </p:cNvSpPr>
                <p:nvPr/>
              </p:nvSpPr>
              <p:spPr bwMode="auto">
                <a:xfrm>
                  <a:off x="1361" y="3864"/>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aphicFrame>
              <p:nvGraphicFramePr>
                <p:cNvPr id="17438" name="Object 111"/>
                <p:cNvGraphicFramePr>
                  <a:graphicFrameLocks noChangeAspect="1"/>
                </p:cNvGraphicFramePr>
                <p:nvPr/>
              </p:nvGraphicFramePr>
              <p:xfrm>
                <a:off x="1461" y="3639"/>
                <a:ext cx="250" cy="297"/>
              </p:xfrm>
              <a:graphic>
                <a:graphicData uri="http://schemas.openxmlformats.org/presentationml/2006/ole">
                  <mc:AlternateContent xmlns:mc="http://schemas.openxmlformats.org/markup-compatibility/2006">
                    <mc:Choice xmlns:v="urn:schemas-microsoft-com:vml" Requires="v">
                      <p:oleObj spid="_x0000_s31912" name="Equation" r:id="rId22" imgW="190500" imgH="228600" progId="Equation.DSMT4">
                        <p:embed/>
                      </p:oleObj>
                    </mc:Choice>
                    <mc:Fallback>
                      <p:oleObj name="Equation" r:id="rId22" imgW="190500" imgH="2286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61" y="3639"/>
                              <a:ext cx="25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424" name="Group 117"/>
              <p:cNvGrpSpPr>
                <a:grpSpLocks/>
              </p:cNvGrpSpPr>
              <p:nvPr/>
            </p:nvGrpSpPr>
            <p:grpSpPr bwMode="auto">
              <a:xfrm>
                <a:off x="693" y="3320"/>
                <a:ext cx="939" cy="328"/>
                <a:chOff x="4176" y="1984"/>
                <a:chExt cx="912" cy="320"/>
              </a:xfrm>
            </p:grpSpPr>
            <p:sp>
              <p:nvSpPr>
                <p:cNvPr id="17425" name="Freeform 118"/>
                <p:cNvSpPr>
                  <a:spLocks/>
                </p:cNvSpPr>
                <p:nvPr/>
              </p:nvSpPr>
              <p:spPr bwMode="auto">
                <a:xfrm>
                  <a:off x="4176" y="2145"/>
                  <a:ext cx="532" cy="139"/>
                </a:xfrm>
                <a:custGeom>
                  <a:avLst/>
                  <a:gdLst>
                    <a:gd name="T0" fmla="*/ 0 w 532"/>
                    <a:gd name="T1" fmla="*/ 88 h 139"/>
                    <a:gd name="T2" fmla="*/ 32 w 532"/>
                    <a:gd name="T3" fmla="*/ 8 h 139"/>
                    <a:gd name="T4" fmla="*/ 112 w 532"/>
                    <a:gd name="T5" fmla="*/ 138 h 139"/>
                    <a:gd name="T6" fmla="*/ 178 w 532"/>
                    <a:gd name="T7" fmla="*/ 4 h 139"/>
                    <a:gd name="T8" fmla="*/ 236 w 532"/>
                    <a:gd name="T9" fmla="*/ 130 h 139"/>
                    <a:gd name="T10" fmla="*/ 296 w 532"/>
                    <a:gd name="T11" fmla="*/ 59 h 139"/>
                    <a:gd name="T12" fmla="*/ 318 w 532"/>
                    <a:gd name="T13" fmla="*/ 56 h 139"/>
                    <a:gd name="T14" fmla="*/ 391 w 532"/>
                    <a:gd name="T15" fmla="*/ 59 h 139"/>
                    <a:gd name="T16" fmla="*/ 532 w 532"/>
                    <a:gd name="T17" fmla="*/ 50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139">
                      <a:moveTo>
                        <a:pt x="0" y="88"/>
                      </a:moveTo>
                      <a:cubicBezTo>
                        <a:pt x="5" y="75"/>
                        <a:pt x="13" y="0"/>
                        <a:pt x="32" y="8"/>
                      </a:cubicBezTo>
                      <a:cubicBezTo>
                        <a:pt x="51" y="16"/>
                        <a:pt x="88" y="139"/>
                        <a:pt x="112" y="138"/>
                      </a:cubicBezTo>
                      <a:cubicBezTo>
                        <a:pt x="136" y="137"/>
                        <a:pt x="157" y="5"/>
                        <a:pt x="178" y="4"/>
                      </a:cubicBezTo>
                      <a:cubicBezTo>
                        <a:pt x="199" y="3"/>
                        <a:pt x="216" y="121"/>
                        <a:pt x="236" y="130"/>
                      </a:cubicBezTo>
                      <a:cubicBezTo>
                        <a:pt x="256" y="139"/>
                        <a:pt x="283" y="71"/>
                        <a:pt x="296" y="59"/>
                      </a:cubicBezTo>
                      <a:cubicBezTo>
                        <a:pt x="310" y="47"/>
                        <a:pt x="303" y="56"/>
                        <a:pt x="318" y="56"/>
                      </a:cubicBezTo>
                      <a:cubicBezTo>
                        <a:pt x="334" y="56"/>
                        <a:pt x="355" y="60"/>
                        <a:pt x="391" y="59"/>
                      </a:cubicBezTo>
                      <a:cubicBezTo>
                        <a:pt x="426" y="58"/>
                        <a:pt x="503" y="52"/>
                        <a:pt x="532" y="50"/>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7426" name="Object 119"/>
                <p:cNvGraphicFramePr>
                  <a:graphicFrameLocks noChangeAspect="1"/>
                </p:cNvGraphicFramePr>
                <p:nvPr/>
              </p:nvGraphicFramePr>
              <p:xfrm>
                <a:off x="4683" y="1984"/>
                <a:ext cx="405" cy="320"/>
              </p:xfrm>
              <a:graphic>
                <a:graphicData uri="http://schemas.openxmlformats.org/presentationml/2006/ole">
                  <mc:AlternateContent xmlns:mc="http://schemas.openxmlformats.org/markup-compatibility/2006">
                    <mc:Choice xmlns:v="urn:schemas-microsoft-com:vml" Requires="v">
                      <p:oleObj spid="_x0000_s31913" name="Equation" r:id="rId24" imgW="241195" imgH="190417" progId="Equation.3">
                        <p:embed/>
                      </p:oleObj>
                    </mc:Choice>
                    <mc:Fallback>
                      <p:oleObj name="Equation" r:id="rId24" imgW="241195" imgH="190417"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3" y="1984"/>
                              <a:ext cx="40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Tree>
    <p:extLst>
      <p:ext uri="{BB962C8B-B14F-4D97-AF65-F5344CB8AC3E}">
        <p14:creationId xmlns:p14="http://schemas.microsoft.com/office/powerpoint/2010/main" val="181410434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60538"/>
                                        </p:tgtEl>
                                        <p:attrNameLst>
                                          <p:attrName>style.visibility</p:attrName>
                                        </p:attrNameLst>
                                      </p:cBhvr>
                                      <p:to>
                                        <p:strVal val="visible"/>
                                      </p:to>
                                    </p:set>
                                    <p:anim calcmode="lin" valueType="num">
                                      <p:cBhvr additive="base">
                                        <p:cTn id="7" dur="500" fill="hold"/>
                                        <p:tgtEl>
                                          <p:spTgt spid="360538"/>
                                        </p:tgtEl>
                                        <p:attrNameLst>
                                          <p:attrName>ppt_x</p:attrName>
                                        </p:attrNameLst>
                                      </p:cBhvr>
                                      <p:tavLst>
                                        <p:tav tm="0">
                                          <p:val>
                                            <p:strVal val="1+#ppt_w/2"/>
                                          </p:val>
                                        </p:tav>
                                        <p:tav tm="100000">
                                          <p:val>
                                            <p:strVal val="#ppt_x"/>
                                          </p:val>
                                        </p:tav>
                                      </p:tavLst>
                                    </p:anim>
                                    <p:anim calcmode="lin" valueType="num">
                                      <p:cBhvr additive="base">
                                        <p:cTn id="8" dur="500" fill="hold"/>
                                        <p:tgtEl>
                                          <p:spTgt spid="3605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60575"/>
                                        </p:tgtEl>
                                        <p:attrNameLst>
                                          <p:attrName>style.visibility</p:attrName>
                                        </p:attrNameLst>
                                      </p:cBhvr>
                                      <p:to>
                                        <p:strVal val="visible"/>
                                      </p:to>
                                    </p:set>
                                    <p:anim calcmode="lin" valueType="num">
                                      <p:cBhvr additive="base">
                                        <p:cTn id="13" dur="500" fill="hold"/>
                                        <p:tgtEl>
                                          <p:spTgt spid="360575"/>
                                        </p:tgtEl>
                                        <p:attrNameLst>
                                          <p:attrName>ppt_x</p:attrName>
                                        </p:attrNameLst>
                                      </p:cBhvr>
                                      <p:tavLst>
                                        <p:tav tm="0">
                                          <p:val>
                                            <p:strVal val="1+#ppt_w/2"/>
                                          </p:val>
                                        </p:tav>
                                        <p:tav tm="100000">
                                          <p:val>
                                            <p:strVal val="#ppt_x"/>
                                          </p:val>
                                        </p:tav>
                                      </p:tavLst>
                                    </p:anim>
                                    <p:anim calcmode="lin" valueType="num">
                                      <p:cBhvr additive="base">
                                        <p:cTn id="14" dur="500" fill="hold"/>
                                        <p:tgtEl>
                                          <p:spTgt spid="3605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71"/>
          <p:cNvGrpSpPr>
            <a:grpSpLocks/>
          </p:cNvGrpSpPr>
          <p:nvPr/>
        </p:nvGrpSpPr>
        <p:grpSpPr bwMode="auto">
          <a:xfrm>
            <a:off x="3924301" y="519295"/>
            <a:ext cx="2290763" cy="2898775"/>
            <a:chOff x="1512" y="755"/>
            <a:chExt cx="1443" cy="1826"/>
          </a:xfrm>
        </p:grpSpPr>
        <p:grpSp>
          <p:nvGrpSpPr>
            <p:cNvPr id="18457" name="Group 69"/>
            <p:cNvGrpSpPr>
              <a:grpSpLocks/>
            </p:cNvGrpSpPr>
            <p:nvPr/>
          </p:nvGrpSpPr>
          <p:grpSpPr bwMode="auto">
            <a:xfrm>
              <a:off x="1512" y="838"/>
              <a:ext cx="1443" cy="1743"/>
              <a:chOff x="1512" y="822"/>
              <a:chExt cx="1443" cy="1743"/>
            </a:xfrm>
          </p:grpSpPr>
          <p:sp>
            <p:nvSpPr>
              <p:cNvPr id="18459" name="Rectangle 10"/>
              <p:cNvSpPr>
                <a:spLocks noChangeArrowheads="1"/>
              </p:cNvSpPr>
              <p:nvPr/>
            </p:nvSpPr>
            <p:spPr bwMode="auto">
              <a:xfrm>
                <a:off x="1512" y="822"/>
                <a:ext cx="1443" cy="17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8460" name="Line 11"/>
              <p:cNvSpPr>
                <a:spLocks noChangeShapeType="1"/>
              </p:cNvSpPr>
              <p:nvPr/>
            </p:nvSpPr>
            <p:spPr bwMode="auto">
              <a:xfrm>
                <a:off x="1839" y="1156"/>
                <a:ext cx="94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61" name="Line 12"/>
              <p:cNvSpPr>
                <a:spLocks noChangeShapeType="1"/>
              </p:cNvSpPr>
              <p:nvPr/>
            </p:nvSpPr>
            <p:spPr bwMode="auto">
              <a:xfrm>
                <a:off x="1839" y="2026"/>
                <a:ext cx="94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8462" name="Object 14"/>
              <p:cNvGraphicFramePr>
                <a:graphicFrameLocks noChangeAspect="1"/>
              </p:cNvGraphicFramePr>
              <p:nvPr/>
            </p:nvGraphicFramePr>
            <p:xfrm>
              <a:off x="1533" y="1827"/>
              <a:ext cx="288" cy="402"/>
            </p:xfrm>
            <a:graphic>
              <a:graphicData uri="http://schemas.openxmlformats.org/presentationml/2006/ole">
                <mc:AlternateContent xmlns:mc="http://schemas.openxmlformats.org/markup-compatibility/2006">
                  <mc:Choice xmlns:v="urn:schemas-microsoft-com:vml" Requires="v">
                    <p:oleObj spid="_x0000_s32858" name="Equation" r:id="rId3" imgW="190500" imgH="228600" progId="Equation.3">
                      <p:embed/>
                    </p:oleObj>
                  </mc:Choice>
                  <mc:Fallback>
                    <p:oleObj name="Equation" r:id="rId3" imgW="190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 y="1827"/>
                            <a:ext cx="288"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63" name="Object 15"/>
              <p:cNvGraphicFramePr>
                <a:graphicFrameLocks noChangeAspect="1"/>
              </p:cNvGraphicFramePr>
              <p:nvPr/>
            </p:nvGraphicFramePr>
            <p:xfrm>
              <a:off x="1581" y="963"/>
              <a:ext cx="300" cy="384"/>
            </p:xfrm>
            <a:graphic>
              <a:graphicData uri="http://schemas.openxmlformats.org/presentationml/2006/ole">
                <mc:AlternateContent xmlns:mc="http://schemas.openxmlformats.org/markup-compatibility/2006">
                  <mc:Choice xmlns:v="urn:schemas-microsoft-com:vml" Requires="v">
                    <p:oleObj spid="_x0000_s32859" name="Equation" r:id="rId5" imgW="215806" imgH="228501" progId="Equation.3">
                      <p:embed/>
                    </p:oleObj>
                  </mc:Choice>
                  <mc:Fallback>
                    <p:oleObj name="Equation" r:id="rId5" imgW="21580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1" y="963"/>
                            <a:ext cx="30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464" name="Group 31"/>
              <p:cNvGrpSpPr>
                <a:grpSpLocks/>
              </p:cNvGrpSpPr>
              <p:nvPr/>
            </p:nvGrpSpPr>
            <p:grpSpPr bwMode="auto">
              <a:xfrm>
                <a:off x="1872" y="1348"/>
                <a:ext cx="801" cy="332"/>
                <a:chOff x="2850" y="2788"/>
                <a:chExt cx="812" cy="332"/>
              </a:xfrm>
            </p:grpSpPr>
            <p:sp>
              <p:nvSpPr>
                <p:cNvPr id="18466" name="Freeform 32"/>
                <p:cNvSpPr>
                  <a:spLocks/>
                </p:cNvSpPr>
                <p:nvPr/>
              </p:nvSpPr>
              <p:spPr bwMode="auto">
                <a:xfrm>
                  <a:off x="2850" y="2958"/>
                  <a:ext cx="443" cy="141"/>
                </a:xfrm>
                <a:custGeom>
                  <a:avLst/>
                  <a:gdLst>
                    <a:gd name="T0" fmla="*/ 0 w 443"/>
                    <a:gd name="T1" fmla="*/ 138 h 141"/>
                    <a:gd name="T2" fmla="*/ 46 w 443"/>
                    <a:gd name="T3" fmla="*/ 5 h 141"/>
                    <a:gd name="T4" fmla="*/ 110 w 443"/>
                    <a:gd name="T5" fmla="*/ 140 h 141"/>
                    <a:gd name="T6" fmla="*/ 162 w 443"/>
                    <a:gd name="T7" fmla="*/ 1 h 141"/>
                    <a:gd name="T8" fmla="*/ 208 w 443"/>
                    <a:gd name="T9" fmla="*/ 132 h 141"/>
                    <a:gd name="T10" fmla="*/ 256 w 443"/>
                    <a:gd name="T11" fmla="*/ 58 h 141"/>
                    <a:gd name="T12" fmla="*/ 273 w 443"/>
                    <a:gd name="T13" fmla="*/ 55 h 141"/>
                    <a:gd name="T14" fmla="*/ 331 w 443"/>
                    <a:gd name="T15" fmla="*/ 58 h 141"/>
                    <a:gd name="T16" fmla="*/ 443 w 443"/>
                    <a:gd name="T17" fmla="*/ 49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3" h="141">
                      <a:moveTo>
                        <a:pt x="0" y="138"/>
                      </a:moveTo>
                      <a:cubicBezTo>
                        <a:pt x="8" y="117"/>
                        <a:pt x="28" y="5"/>
                        <a:pt x="46" y="5"/>
                      </a:cubicBezTo>
                      <a:cubicBezTo>
                        <a:pt x="64" y="5"/>
                        <a:pt x="91" y="141"/>
                        <a:pt x="110" y="140"/>
                      </a:cubicBezTo>
                      <a:cubicBezTo>
                        <a:pt x="129" y="139"/>
                        <a:pt x="146" y="2"/>
                        <a:pt x="162" y="1"/>
                      </a:cubicBezTo>
                      <a:cubicBezTo>
                        <a:pt x="179" y="0"/>
                        <a:pt x="192" y="122"/>
                        <a:pt x="208" y="132"/>
                      </a:cubicBezTo>
                      <a:cubicBezTo>
                        <a:pt x="224" y="141"/>
                        <a:pt x="245" y="71"/>
                        <a:pt x="256" y="58"/>
                      </a:cubicBezTo>
                      <a:cubicBezTo>
                        <a:pt x="267" y="46"/>
                        <a:pt x="261" y="55"/>
                        <a:pt x="273" y="55"/>
                      </a:cubicBezTo>
                      <a:cubicBezTo>
                        <a:pt x="286" y="55"/>
                        <a:pt x="303" y="59"/>
                        <a:pt x="331" y="58"/>
                      </a:cubicBezTo>
                      <a:cubicBezTo>
                        <a:pt x="359" y="57"/>
                        <a:pt x="420" y="51"/>
                        <a:pt x="443" y="49"/>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8467" name="Object 33"/>
                <p:cNvGraphicFramePr>
                  <a:graphicFrameLocks noChangeAspect="1"/>
                </p:cNvGraphicFramePr>
                <p:nvPr/>
              </p:nvGraphicFramePr>
              <p:xfrm>
                <a:off x="3274" y="2788"/>
                <a:ext cx="388" cy="332"/>
              </p:xfrm>
              <a:graphic>
                <a:graphicData uri="http://schemas.openxmlformats.org/presentationml/2006/ole">
                  <mc:AlternateContent xmlns:mc="http://schemas.openxmlformats.org/markup-compatibility/2006">
                    <mc:Choice xmlns:v="urn:schemas-microsoft-com:vml" Requires="v">
                      <p:oleObj spid="_x0000_s32860" name="Equation" r:id="rId7" imgW="241195" imgH="190417" progId="Equation.3">
                        <p:embed/>
                      </p:oleObj>
                    </mc:Choice>
                    <mc:Fallback>
                      <p:oleObj name="Equation" r:id="rId7" imgW="241195" imgH="19041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4" y="2788"/>
                              <a:ext cx="38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6411" name="Text Box 59"/>
              <p:cNvSpPr txBox="1">
                <a:spLocks noChangeArrowheads="1"/>
              </p:cNvSpPr>
              <p:nvPr/>
            </p:nvSpPr>
            <p:spPr bwMode="auto">
              <a:xfrm>
                <a:off x="1512" y="2232"/>
                <a:ext cx="1440"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a:solidFill>
                      <a:srgbClr val="1C1C1C"/>
                    </a:solidFill>
                    <a:latin typeface="Times New Roman" panose="02020603050405020304" pitchFamily="18" charset="0"/>
                    <a:ea typeface="宋体" panose="02010600030101010101" pitchFamily="2" charset="-122"/>
                  </a:rPr>
                  <a:t>发光前</a:t>
                </a:r>
              </a:p>
            </p:txBody>
          </p:sp>
        </p:grpSp>
        <p:sp>
          <p:nvSpPr>
            <p:cNvPr id="18458" name="Text Box 13"/>
            <p:cNvSpPr txBox="1">
              <a:spLocks noChangeArrowheads="1"/>
            </p:cNvSpPr>
            <p:nvPr/>
          </p:nvSpPr>
          <p:spPr bwMode="auto">
            <a:xfrm>
              <a:off x="2216" y="755"/>
              <a:ext cx="224"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5400" b="1">
                  <a:solidFill>
                    <a:srgbClr val="FF0000"/>
                  </a:solidFill>
                  <a:latin typeface="Times New Roman" panose="02020603050405020304" pitchFamily="18" charset="0"/>
                  <a:ea typeface="宋体" panose="02010600030101010101" pitchFamily="2" charset="-122"/>
                </a:rPr>
                <a:t>.</a:t>
              </a:r>
            </a:p>
          </p:txBody>
        </p:sp>
      </p:grpSp>
      <p:grpSp>
        <p:nvGrpSpPr>
          <p:cNvPr id="356420" name="Group 68"/>
          <p:cNvGrpSpPr>
            <a:grpSpLocks/>
          </p:cNvGrpSpPr>
          <p:nvPr/>
        </p:nvGrpSpPr>
        <p:grpSpPr bwMode="auto">
          <a:xfrm>
            <a:off x="6629401" y="539932"/>
            <a:ext cx="2671763" cy="2868613"/>
            <a:chOff x="3597" y="854"/>
            <a:chExt cx="1683" cy="1807"/>
          </a:xfrm>
        </p:grpSpPr>
        <p:sp>
          <p:nvSpPr>
            <p:cNvPr id="18441" name="Rectangle 66"/>
            <p:cNvSpPr>
              <a:spLocks noChangeArrowheads="1"/>
            </p:cNvSpPr>
            <p:nvPr/>
          </p:nvSpPr>
          <p:spPr bwMode="auto">
            <a:xfrm>
              <a:off x="3597" y="918"/>
              <a:ext cx="1683" cy="174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56419" name="Text Box 67"/>
            <p:cNvSpPr txBox="1">
              <a:spLocks noChangeArrowheads="1"/>
            </p:cNvSpPr>
            <p:nvPr/>
          </p:nvSpPr>
          <p:spPr bwMode="auto">
            <a:xfrm>
              <a:off x="3597" y="2328"/>
              <a:ext cx="1683" cy="333"/>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a:solidFill>
                    <a:srgbClr val="1C1C1C"/>
                  </a:solidFill>
                  <a:latin typeface="Times New Roman" panose="02020603050405020304" pitchFamily="18" charset="0"/>
                  <a:ea typeface="宋体" panose="02010600030101010101" pitchFamily="2" charset="-122"/>
                </a:rPr>
                <a:t>发光后</a:t>
              </a:r>
            </a:p>
          </p:txBody>
        </p:sp>
        <p:sp>
          <p:nvSpPr>
            <p:cNvPr id="18443" name="Line 16"/>
            <p:cNvSpPr>
              <a:spLocks noChangeShapeType="1"/>
            </p:cNvSpPr>
            <p:nvPr/>
          </p:nvSpPr>
          <p:spPr bwMode="auto">
            <a:xfrm>
              <a:off x="3984" y="2019"/>
              <a:ext cx="912"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4" name="Text Box 17"/>
            <p:cNvSpPr txBox="1">
              <a:spLocks noChangeArrowheads="1"/>
            </p:cNvSpPr>
            <p:nvPr/>
          </p:nvSpPr>
          <p:spPr bwMode="auto">
            <a:xfrm>
              <a:off x="4282" y="1611"/>
              <a:ext cx="224"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5400" b="1">
                  <a:solidFill>
                    <a:srgbClr val="FF0000"/>
                  </a:solidFill>
                  <a:latin typeface="Times New Roman" panose="02020603050405020304" pitchFamily="18" charset="0"/>
                  <a:ea typeface="宋体" panose="02010600030101010101" pitchFamily="2" charset="-122"/>
                </a:rPr>
                <a:t>.</a:t>
              </a:r>
            </a:p>
          </p:txBody>
        </p:sp>
        <p:sp>
          <p:nvSpPr>
            <p:cNvPr id="18445" name="Line 18"/>
            <p:cNvSpPr>
              <a:spLocks noChangeShapeType="1"/>
            </p:cNvSpPr>
            <p:nvPr/>
          </p:nvSpPr>
          <p:spPr bwMode="auto">
            <a:xfrm>
              <a:off x="3984" y="1155"/>
              <a:ext cx="402" cy="5"/>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6" name="Text Box 19"/>
            <p:cNvSpPr txBox="1">
              <a:spLocks noChangeArrowheads="1"/>
            </p:cNvSpPr>
            <p:nvPr/>
          </p:nvSpPr>
          <p:spPr bwMode="auto">
            <a:xfrm>
              <a:off x="4266" y="854"/>
              <a:ext cx="40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600" b="1">
                  <a:solidFill>
                    <a:srgbClr val="D60093"/>
                  </a:solidFill>
                  <a:latin typeface="Times New Roman" panose="02020603050405020304" pitchFamily="18" charset="0"/>
                  <a:ea typeface="宋体" panose="02010600030101010101" pitchFamily="2" charset="-122"/>
                </a:rPr>
                <a:t>。</a:t>
              </a:r>
            </a:p>
          </p:txBody>
        </p:sp>
        <p:sp>
          <p:nvSpPr>
            <p:cNvPr id="18447" name="Line 20"/>
            <p:cNvSpPr>
              <a:spLocks noChangeShapeType="1"/>
            </p:cNvSpPr>
            <p:nvPr/>
          </p:nvSpPr>
          <p:spPr bwMode="auto">
            <a:xfrm>
              <a:off x="4424" y="1160"/>
              <a:ext cx="526"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448" name="Line 21"/>
            <p:cNvSpPr>
              <a:spLocks noChangeShapeType="1"/>
            </p:cNvSpPr>
            <p:nvPr/>
          </p:nvSpPr>
          <p:spPr bwMode="auto">
            <a:xfrm>
              <a:off x="4397" y="1203"/>
              <a:ext cx="0" cy="797"/>
            </a:xfrm>
            <a:prstGeom prst="line">
              <a:avLst/>
            </a:prstGeom>
            <a:noFill/>
            <a:ln w="22225">
              <a:solidFill>
                <a:srgbClr val="008000"/>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8449" name="Object 22"/>
            <p:cNvGraphicFramePr>
              <a:graphicFrameLocks noChangeAspect="1"/>
            </p:cNvGraphicFramePr>
            <p:nvPr/>
          </p:nvGraphicFramePr>
          <p:xfrm>
            <a:off x="3648" y="963"/>
            <a:ext cx="377" cy="399"/>
          </p:xfrm>
          <a:graphic>
            <a:graphicData uri="http://schemas.openxmlformats.org/presentationml/2006/ole">
              <mc:AlternateContent xmlns:mc="http://schemas.openxmlformats.org/markup-compatibility/2006">
                <mc:Choice xmlns:v="urn:schemas-microsoft-com:vml" Requires="v">
                  <p:oleObj spid="_x0000_s32861" name="Equation" r:id="rId9" imgW="215806" imgH="228501" progId="Equation.3">
                    <p:embed/>
                  </p:oleObj>
                </mc:Choice>
                <mc:Fallback>
                  <p:oleObj name="Equation" r:id="rId9" imgW="21580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 y="963"/>
                          <a:ext cx="377" cy="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23"/>
            <p:cNvGraphicFramePr>
              <a:graphicFrameLocks noChangeAspect="1"/>
            </p:cNvGraphicFramePr>
            <p:nvPr/>
          </p:nvGraphicFramePr>
          <p:xfrm>
            <a:off x="3648" y="1827"/>
            <a:ext cx="336" cy="399"/>
          </p:xfrm>
          <a:graphic>
            <a:graphicData uri="http://schemas.openxmlformats.org/presentationml/2006/ole">
              <mc:AlternateContent xmlns:mc="http://schemas.openxmlformats.org/markup-compatibility/2006">
                <mc:Choice xmlns:v="urn:schemas-microsoft-com:vml" Requires="v">
                  <p:oleObj spid="_x0000_s32862" name="Equation" r:id="rId10" imgW="190500" imgH="228600" progId="Equation.3">
                    <p:embed/>
                  </p:oleObj>
                </mc:Choice>
                <mc:Fallback>
                  <p:oleObj name="Equation" r:id="rId10" imgW="1905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8" y="1827"/>
                          <a:ext cx="336" cy="3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451" name="Group 25"/>
            <p:cNvGrpSpPr>
              <a:grpSpLocks/>
            </p:cNvGrpSpPr>
            <p:nvPr/>
          </p:nvGrpSpPr>
          <p:grpSpPr bwMode="auto">
            <a:xfrm>
              <a:off x="4480" y="1398"/>
              <a:ext cx="800" cy="332"/>
              <a:chOff x="2850" y="2788"/>
              <a:chExt cx="812" cy="332"/>
            </a:xfrm>
          </p:grpSpPr>
          <p:sp>
            <p:nvSpPr>
              <p:cNvPr id="18455" name="Freeform 26"/>
              <p:cNvSpPr>
                <a:spLocks/>
              </p:cNvSpPr>
              <p:nvPr/>
            </p:nvSpPr>
            <p:spPr bwMode="auto">
              <a:xfrm>
                <a:off x="2850" y="2958"/>
                <a:ext cx="443" cy="141"/>
              </a:xfrm>
              <a:custGeom>
                <a:avLst/>
                <a:gdLst>
                  <a:gd name="T0" fmla="*/ 0 w 443"/>
                  <a:gd name="T1" fmla="*/ 138 h 141"/>
                  <a:gd name="T2" fmla="*/ 46 w 443"/>
                  <a:gd name="T3" fmla="*/ 5 h 141"/>
                  <a:gd name="T4" fmla="*/ 110 w 443"/>
                  <a:gd name="T5" fmla="*/ 140 h 141"/>
                  <a:gd name="T6" fmla="*/ 162 w 443"/>
                  <a:gd name="T7" fmla="*/ 1 h 141"/>
                  <a:gd name="T8" fmla="*/ 208 w 443"/>
                  <a:gd name="T9" fmla="*/ 132 h 141"/>
                  <a:gd name="T10" fmla="*/ 256 w 443"/>
                  <a:gd name="T11" fmla="*/ 58 h 141"/>
                  <a:gd name="T12" fmla="*/ 273 w 443"/>
                  <a:gd name="T13" fmla="*/ 55 h 141"/>
                  <a:gd name="T14" fmla="*/ 331 w 443"/>
                  <a:gd name="T15" fmla="*/ 58 h 141"/>
                  <a:gd name="T16" fmla="*/ 443 w 443"/>
                  <a:gd name="T17" fmla="*/ 49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3" h="141">
                    <a:moveTo>
                      <a:pt x="0" y="138"/>
                    </a:moveTo>
                    <a:cubicBezTo>
                      <a:pt x="8" y="117"/>
                      <a:pt x="28" y="5"/>
                      <a:pt x="46" y="5"/>
                    </a:cubicBezTo>
                    <a:cubicBezTo>
                      <a:pt x="64" y="5"/>
                      <a:pt x="91" y="141"/>
                      <a:pt x="110" y="140"/>
                    </a:cubicBezTo>
                    <a:cubicBezTo>
                      <a:pt x="129" y="139"/>
                      <a:pt x="146" y="2"/>
                      <a:pt x="162" y="1"/>
                    </a:cubicBezTo>
                    <a:cubicBezTo>
                      <a:pt x="179" y="0"/>
                      <a:pt x="192" y="122"/>
                      <a:pt x="208" y="132"/>
                    </a:cubicBezTo>
                    <a:cubicBezTo>
                      <a:pt x="224" y="141"/>
                      <a:pt x="245" y="71"/>
                      <a:pt x="256" y="58"/>
                    </a:cubicBezTo>
                    <a:cubicBezTo>
                      <a:pt x="267" y="46"/>
                      <a:pt x="261" y="55"/>
                      <a:pt x="273" y="55"/>
                    </a:cubicBezTo>
                    <a:cubicBezTo>
                      <a:pt x="286" y="55"/>
                      <a:pt x="303" y="59"/>
                      <a:pt x="331" y="58"/>
                    </a:cubicBezTo>
                    <a:cubicBezTo>
                      <a:pt x="359" y="57"/>
                      <a:pt x="420" y="51"/>
                      <a:pt x="443" y="49"/>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8456" name="Object 27"/>
              <p:cNvGraphicFramePr>
                <a:graphicFrameLocks noChangeAspect="1"/>
              </p:cNvGraphicFramePr>
              <p:nvPr/>
            </p:nvGraphicFramePr>
            <p:xfrm>
              <a:off x="3274" y="2788"/>
              <a:ext cx="388" cy="332"/>
            </p:xfrm>
            <a:graphic>
              <a:graphicData uri="http://schemas.openxmlformats.org/presentationml/2006/ole">
                <mc:AlternateContent xmlns:mc="http://schemas.openxmlformats.org/markup-compatibility/2006">
                  <mc:Choice xmlns:v="urn:schemas-microsoft-com:vml" Requires="v">
                    <p:oleObj spid="_x0000_s32863" name="Equation" r:id="rId12" imgW="241195" imgH="190417" progId="Equation.3">
                      <p:embed/>
                    </p:oleObj>
                  </mc:Choice>
                  <mc:Fallback>
                    <p:oleObj name="Equation" r:id="rId12" imgW="241195" imgH="19041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4" y="2788"/>
                            <a:ext cx="38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452" name="Group 28"/>
            <p:cNvGrpSpPr>
              <a:grpSpLocks/>
            </p:cNvGrpSpPr>
            <p:nvPr/>
          </p:nvGrpSpPr>
          <p:grpSpPr bwMode="auto">
            <a:xfrm>
              <a:off x="4480" y="1158"/>
              <a:ext cx="800" cy="332"/>
              <a:chOff x="2850" y="2788"/>
              <a:chExt cx="812" cy="332"/>
            </a:xfrm>
          </p:grpSpPr>
          <p:sp>
            <p:nvSpPr>
              <p:cNvPr id="18453" name="Freeform 29"/>
              <p:cNvSpPr>
                <a:spLocks/>
              </p:cNvSpPr>
              <p:nvPr/>
            </p:nvSpPr>
            <p:spPr bwMode="auto">
              <a:xfrm>
                <a:off x="2850" y="2958"/>
                <a:ext cx="443" cy="141"/>
              </a:xfrm>
              <a:custGeom>
                <a:avLst/>
                <a:gdLst>
                  <a:gd name="T0" fmla="*/ 0 w 443"/>
                  <a:gd name="T1" fmla="*/ 138 h 141"/>
                  <a:gd name="T2" fmla="*/ 46 w 443"/>
                  <a:gd name="T3" fmla="*/ 5 h 141"/>
                  <a:gd name="T4" fmla="*/ 110 w 443"/>
                  <a:gd name="T5" fmla="*/ 140 h 141"/>
                  <a:gd name="T6" fmla="*/ 162 w 443"/>
                  <a:gd name="T7" fmla="*/ 1 h 141"/>
                  <a:gd name="T8" fmla="*/ 208 w 443"/>
                  <a:gd name="T9" fmla="*/ 132 h 141"/>
                  <a:gd name="T10" fmla="*/ 256 w 443"/>
                  <a:gd name="T11" fmla="*/ 58 h 141"/>
                  <a:gd name="T12" fmla="*/ 273 w 443"/>
                  <a:gd name="T13" fmla="*/ 55 h 141"/>
                  <a:gd name="T14" fmla="*/ 331 w 443"/>
                  <a:gd name="T15" fmla="*/ 58 h 141"/>
                  <a:gd name="T16" fmla="*/ 443 w 443"/>
                  <a:gd name="T17" fmla="*/ 49 h 1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43" h="141">
                    <a:moveTo>
                      <a:pt x="0" y="138"/>
                    </a:moveTo>
                    <a:cubicBezTo>
                      <a:pt x="8" y="117"/>
                      <a:pt x="28" y="5"/>
                      <a:pt x="46" y="5"/>
                    </a:cubicBezTo>
                    <a:cubicBezTo>
                      <a:pt x="64" y="5"/>
                      <a:pt x="91" y="141"/>
                      <a:pt x="110" y="140"/>
                    </a:cubicBezTo>
                    <a:cubicBezTo>
                      <a:pt x="129" y="139"/>
                      <a:pt x="146" y="2"/>
                      <a:pt x="162" y="1"/>
                    </a:cubicBezTo>
                    <a:cubicBezTo>
                      <a:pt x="179" y="0"/>
                      <a:pt x="192" y="122"/>
                      <a:pt x="208" y="132"/>
                    </a:cubicBezTo>
                    <a:cubicBezTo>
                      <a:pt x="224" y="141"/>
                      <a:pt x="245" y="71"/>
                      <a:pt x="256" y="58"/>
                    </a:cubicBezTo>
                    <a:cubicBezTo>
                      <a:pt x="267" y="46"/>
                      <a:pt x="261" y="55"/>
                      <a:pt x="273" y="55"/>
                    </a:cubicBezTo>
                    <a:cubicBezTo>
                      <a:pt x="286" y="55"/>
                      <a:pt x="303" y="59"/>
                      <a:pt x="331" y="58"/>
                    </a:cubicBezTo>
                    <a:cubicBezTo>
                      <a:pt x="359" y="57"/>
                      <a:pt x="420" y="51"/>
                      <a:pt x="443" y="49"/>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8454" name="Object 30"/>
              <p:cNvGraphicFramePr>
                <a:graphicFrameLocks noChangeAspect="1"/>
              </p:cNvGraphicFramePr>
              <p:nvPr/>
            </p:nvGraphicFramePr>
            <p:xfrm>
              <a:off x="3274" y="2788"/>
              <a:ext cx="388" cy="332"/>
            </p:xfrm>
            <a:graphic>
              <a:graphicData uri="http://schemas.openxmlformats.org/presentationml/2006/ole">
                <mc:AlternateContent xmlns:mc="http://schemas.openxmlformats.org/markup-compatibility/2006">
                  <mc:Choice xmlns:v="urn:schemas-microsoft-com:vml" Requires="v">
                    <p:oleObj spid="_x0000_s32864" name="Equation" r:id="rId13" imgW="241195" imgH="190417" progId="Equation.3">
                      <p:embed/>
                    </p:oleObj>
                  </mc:Choice>
                  <mc:Fallback>
                    <p:oleObj name="Equation" r:id="rId13" imgW="241195" imgH="19041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4" y="2788"/>
                            <a:ext cx="388"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356405" name="Text Box 53"/>
          <p:cNvSpPr txBox="1">
            <a:spLocks noChangeArrowheads="1"/>
          </p:cNvSpPr>
          <p:nvPr/>
        </p:nvSpPr>
        <p:spPr bwMode="auto">
          <a:xfrm>
            <a:off x="3032126" y="1059044"/>
            <a:ext cx="549275" cy="1809750"/>
          </a:xfrm>
          <a:prstGeom prst="rect">
            <a:avLst/>
          </a:prstGeom>
          <a:gradFill rotWithShape="0">
            <a:gsLst>
              <a:gs pos="0">
                <a:schemeClr val="accent1"/>
              </a:gs>
              <a:gs pos="50000">
                <a:schemeClr val="bg1"/>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1C1C1C"/>
                </a:solidFill>
                <a:latin typeface="Times New Roman" panose="02020603050405020304" pitchFamily="18" charset="0"/>
                <a:ea typeface="宋体" panose="02010600030101010101" pitchFamily="2" charset="-122"/>
              </a:rPr>
              <a:t>受激辐射</a:t>
            </a:r>
          </a:p>
        </p:txBody>
      </p:sp>
      <p:grpSp>
        <p:nvGrpSpPr>
          <p:cNvPr id="356427" name="Group 75"/>
          <p:cNvGrpSpPr>
            <a:grpSpLocks/>
          </p:cNvGrpSpPr>
          <p:nvPr/>
        </p:nvGrpSpPr>
        <p:grpSpPr bwMode="auto">
          <a:xfrm>
            <a:off x="1828800" y="4045132"/>
            <a:ext cx="8610600" cy="1800225"/>
            <a:chOff x="192" y="2976"/>
            <a:chExt cx="5424" cy="1134"/>
          </a:xfrm>
        </p:grpSpPr>
        <p:sp>
          <p:nvSpPr>
            <p:cNvPr id="18439" name="Text Box 73"/>
            <p:cNvSpPr txBox="1">
              <a:spLocks noChangeArrowheads="1"/>
            </p:cNvSpPr>
            <p:nvPr/>
          </p:nvSpPr>
          <p:spPr bwMode="auto">
            <a:xfrm>
              <a:off x="192" y="2976"/>
              <a:ext cx="5424"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1C1C1C"/>
                  </a:solidFill>
                  <a:latin typeface="Times New Roman" panose="02020603050405020304" pitchFamily="18" charset="0"/>
                  <a:ea typeface="宋体" panose="02010600030101010101" pitchFamily="2" charset="-122"/>
                </a:rPr>
                <a:t>        处于高能态</a:t>
              </a:r>
              <a:r>
                <a:rPr lang="en-US" altLang="zh-CN" b="1">
                  <a:solidFill>
                    <a:srgbClr val="1C1C1C"/>
                  </a:solidFill>
                  <a:latin typeface="Times New Roman" panose="02020603050405020304" pitchFamily="18" charset="0"/>
                  <a:ea typeface="宋体" panose="02010600030101010101" pitchFamily="2" charset="-122"/>
                </a:rPr>
                <a:t>E</a:t>
              </a:r>
              <a:r>
                <a:rPr lang="en-US" altLang="zh-CN" b="1" baseline="-25000">
                  <a:solidFill>
                    <a:srgbClr val="1C1C1C"/>
                  </a:solidFill>
                  <a:latin typeface="Times New Roman" panose="02020603050405020304" pitchFamily="18" charset="0"/>
                  <a:ea typeface="宋体" panose="02010600030101010101" pitchFamily="2" charset="-122"/>
                </a:rPr>
                <a:t>2</a:t>
              </a:r>
              <a:r>
                <a:rPr lang="zh-CN" altLang="en-US" b="1">
                  <a:solidFill>
                    <a:srgbClr val="1C1C1C"/>
                  </a:solidFill>
                  <a:latin typeface="Times New Roman" panose="02020603050405020304" pitchFamily="18" charset="0"/>
                  <a:ea typeface="宋体" panose="02010600030101010101" pitchFamily="2" charset="-122"/>
                </a:rPr>
                <a:t>的一个原子</a:t>
              </a:r>
              <a:r>
                <a:rPr lang="en-US" altLang="zh-CN" b="1">
                  <a:solidFill>
                    <a:srgbClr val="1C1C1C"/>
                  </a:solidFill>
                  <a:latin typeface="Times New Roman" panose="02020603050405020304" pitchFamily="18" charset="0"/>
                  <a:ea typeface="宋体" panose="02010600030101010101" pitchFamily="2" charset="-122"/>
                </a:rPr>
                <a:t>,</a:t>
              </a:r>
              <a:r>
                <a:rPr lang="zh-CN" altLang="en-US" b="1">
                  <a:solidFill>
                    <a:srgbClr val="1C1C1C"/>
                  </a:solidFill>
                  <a:latin typeface="Times New Roman" panose="02020603050405020304" pitchFamily="18" charset="0"/>
                  <a:ea typeface="宋体" panose="02010600030101010101" pitchFamily="2" charset="-122"/>
                </a:rPr>
                <a:t>在频率为</a:t>
              </a:r>
              <a:r>
                <a:rPr lang="el-GR" altLang="zh-CN" b="1" i="1">
                  <a:solidFill>
                    <a:srgbClr val="990099"/>
                  </a:solidFill>
                  <a:latin typeface="GreekS" pitchFamily="2" charset="0"/>
                  <a:ea typeface="宋体" panose="02010600030101010101" pitchFamily="2" charset="-122"/>
                  <a:cs typeface="Times New Roman" panose="02020603050405020304" pitchFamily="18" charset="0"/>
                </a:rPr>
                <a:t>ν</a:t>
              </a:r>
              <a:r>
                <a:rPr lang="en-US" altLang="zh-CN" b="1">
                  <a:solidFill>
                    <a:srgbClr val="1C1C1C"/>
                  </a:solidFill>
                  <a:latin typeface="Times New Roman" panose="02020603050405020304" pitchFamily="18" charset="0"/>
                  <a:ea typeface="宋体" panose="02010600030101010101" pitchFamily="2" charset="-122"/>
                </a:rPr>
                <a:t> </a:t>
              </a:r>
              <a:r>
                <a:rPr lang="zh-CN" altLang="en-US" b="1">
                  <a:solidFill>
                    <a:srgbClr val="1C1C1C"/>
                  </a:solidFill>
                  <a:latin typeface="Times New Roman" panose="02020603050405020304" pitchFamily="18" charset="0"/>
                  <a:ea typeface="宋体" panose="02010600030101010101" pitchFamily="2" charset="-122"/>
                </a:rPr>
                <a:t>的辐射场作用（激励）下，跃迁至低能态</a:t>
              </a:r>
              <a:r>
                <a:rPr lang="en-US" altLang="zh-CN" b="1">
                  <a:solidFill>
                    <a:srgbClr val="1C1C1C"/>
                  </a:solidFill>
                  <a:latin typeface="Times New Roman" panose="02020603050405020304" pitchFamily="18" charset="0"/>
                  <a:ea typeface="宋体" panose="02010600030101010101" pitchFamily="2" charset="-122"/>
                </a:rPr>
                <a:t>E</a:t>
              </a:r>
              <a:r>
                <a:rPr lang="en-US" altLang="zh-CN" b="1" baseline="-25000">
                  <a:solidFill>
                    <a:srgbClr val="1C1C1C"/>
                  </a:solidFill>
                  <a:latin typeface="Times New Roman" panose="02020603050405020304" pitchFamily="18" charset="0"/>
                  <a:ea typeface="宋体" panose="02010600030101010101" pitchFamily="2" charset="-122"/>
                </a:rPr>
                <a:t>1</a:t>
              </a:r>
              <a:r>
                <a:rPr lang="zh-CN" altLang="en-US" b="1">
                  <a:solidFill>
                    <a:srgbClr val="1C1C1C"/>
                  </a:solidFill>
                  <a:latin typeface="Times New Roman" panose="02020603050405020304" pitchFamily="18" charset="0"/>
                  <a:ea typeface="宋体" panose="02010600030101010101" pitchFamily="2" charset="-122"/>
                </a:rPr>
                <a:t>，并辐射一个能量为</a:t>
              </a:r>
            </a:p>
            <a:p>
              <a:pPr eaLnBrk="1" hangingPunct="1">
                <a:spcBef>
                  <a:spcPct val="0"/>
                </a:spcBef>
                <a:buClrTx/>
                <a:buFontTx/>
                <a:buNone/>
              </a:pPr>
              <a:r>
                <a:rPr lang="zh-CN" altLang="en-US" b="1">
                  <a:solidFill>
                    <a:srgbClr val="1C1C1C"/>
                  </a:solidFill>
                  <a:latin typeface="Times New Roman" panose="02020603050405020304" pitchFamily="18" charset="0"/>
                  <a:ea typeface="宋体" panose="02010600030101010101" pitchFamily="2" charset="-122"/>
                </a:rPr>
                <a:t>      的光子。这种过程称为</a:t>
              </a:r>
              <a:r>
                <a:rPr lang="zh-CN" altLang="en-US" b="1">
                  <a:solidFill>
                    <a:srgbClr val="FF0000"/>
                  </a:solidFill>
                  <a:latin typeface="Times New Roman" panose="02020603050405020304" pitchFamily="18" charset="0"/>
                  <a:ea typeface="黑体" panose="02010609060101010101" pitchFamily="49" charset="-122"/>
                </a:rPr>
                <a:t>受激辐射</a:t>
              </a:r>
              <a:r>
                <a:rPr lang="zh-CN" altLang="en-US" b="1">
                  <a:solidFill>
                    <a:srgbClr val="1C1C1C"/>
                  </a:solidFill>
                  <a:latin typeface="Times New Roman" panose="02020603050405020304" pitchFamily="18" charset="0"/>
                  <a:ea typeface="宋体" panose="02010600030101010101" pitchFamily="2" charset="-122"/>
                </a:rPr>
                <a:t>跃迁，发出的光子称为受激辐射。</a:t>
              </a:r>
              <a:endParaRPr lang="en-US" altLang="zh-CN" b="1">
                <a:solidFill>
                  <a:srgbClr val="1C1C1C"/>
                </a:solidFill>
                <a:latin typeface="Times New Roman" panose="02020603050405020304" pitchFamily="18" charset="0"/>
                <a:ea typeface="宋体" panose="02010600030101010101" pitchFamily="2" charset="-122"/>
              </a:endParaRPr>
            </a:p>
          </p:txBody>
        </p:sp>
        <p:graphicFrame>
          <p:nvGraphicFramePr>
            <p:cNvPr id="18440" name="Object 74"/>
            <p:cNvGraphicFramePr>
              <a:graphicFrameLocks noChangeAspect="1"/>
            </p:cNvGraphicFramePr>
            <p:nvPr/>
          </p:nvGraphicFramePr>
          <p:xfrm>
            <a:off x="240" y="3546"/>
            <a:ext cx="336" cy="294"/>
          </p:xfrm>
          <a:graphic>
            <a:graphicData uri="http://schemas.openxmlformats.org/presentationml/2006/ole">
              <mc:AlternateContent xmlns:mc="http://schemas.openxmlformats.org/markup-compatibility/2006">
                <mc:Choice xmlns:v="urn:schemas-microsoft-com:vml" Requires="v">
                  <p:oleObj spid="_x0000_s32865" name="Equation" r:id="rId14" imgW="202936" imgH="177569" progId="Equation.DSMT4">
                    <p:embed/>
                  </p:oleObj>
                </mc:Choice>
                <mc:Fallback>
                  <p:oleObj name="Equation" r:id="rId14" imgW="202936" imgH="17756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0" y="3546"/>
                          <a:ext cx="336"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88315128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56420"/>
                                        </p:tgtEl>
                                        <p:attrNameLst>
                                          <p:attrName>style.visibility</p:attrName>
                                        </p:attrNameLst>
                                      </p:cBhvr>
                                      <p:to>
                                        <p:strVal val="visible"/>
                                      </p:to>
                                    </p:set>
                                    <p:anim calcmode="lin" valueType="num">
                                      <p:cBhvr additive="base">
                                        <p:cTn id="7" dur="500" fill="hold"/>
                                        <p:tgtEl>
                                          <p:spTgt spid="356420"/>
                                        </p:tgtEl>
                                        <p:attrNameLst>
                                          <p:attrName>ppt_x</p:attrName>
                                        </p:attrNameLst>
                                      </p:cBhvr>
                                      <p:tavLst>
                                        <p:tav tm="0">
                                          <p:val>
                                            <p:strVal val="1+#ppt_w/2"/>
                                          </p:val>
                                        </p:tav>
                                        <p:tav tm="100000">
                                          <p:val>
                                            <p:strVal val="#ppt_x"/>
                                          </p:val>
                                        </p:tav>
                                      </p:tavLst>
                                    </p:anim>
                                    <p:anim calcmode="lin" valueType="num">
                                      <p:cBhvr additive="base">
                                        <p:cTn id="8" dur="500" fill="hold"/>
                                        <p:tgtEl>
                                          <p:spTgt spid="3564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6405"/>
                                        </p:tgtEl>
                                        <p:attrNameLst>
                                          <p:attrName>style.visibility</p:attrName>
                                        </p:attrNameLst>
                                      </p:cBhvr>
                                      <p:to>
                                        <p:strVal val="visible"/>
                                      </p:to>
                                    </p:set>
                                    <p:anim calcmode="lin" valueType="num">
                                      <p:cBhvr additive="base">
                                        <p:cTn id="13" dur="500" fill="hold"/>
                                        <p:tgtEl>
                                          <p:spTgt spid="356405"/>
                                        </p:tgtEl>
                                        <p:attrNameLst>
                                          <p:attrName>ppt_x</p:attrName>
                                        </p:attrNameLst>
                                      </p:cBhvr>
                                      <p:tavLst>
                                        <p:tav tm="0">
                                          <p:val>
                                            <p:strVal val="0-#ppt_w/2"/>
                                          </p:val>
                                        </p:tav>
                                        <p:tav tm="100000">
                                          <p:val>
                                            <p:strVal val="#ppt_x"/>
                                          </p:val>
                                        </p:tav>
                                      </p:tavLst>
                                    </p:anim>
                                    <p:anim calcmode="lin" valueType="num">
                                      <p:cBhvr additive="base">
                                        <p:cTn id="14" dur="500" fill="hold"/>
                                        <p:tgtEl>
                                          <p:spTgt spid="35640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6427"/>
                                        </p:tgtEl>
                                        <p:attrNameLst>
                                          <p:attrName>style.visibility</p:attrName>
                                        </p:attrNameLst>
                                      </p:cBhvr>
                                      <p:to>
                                        <p:strVal val="visible"/>
                                      </p:to>
                                    </p:set>
                                    <p:anim calcmode="lin" valueType="num">
                                      <p:cBhvr additive="base">
                                        <p:cTn id="19" dur="500" fill="hold"/>
                                        <p:tgtEl>
                                          <p:spTgt spid="356427"/>
                                        </p:tgtEl>
                                        <p:attrNameLst>
                                          <p:attrName>ppt_x</p:attrName>
                                        </p:attrNameLst>
                                      </p:cBhvr>
                                      <p:tavLst>
                                        <p:tav tm="0">
                                          <p:val>
                                            <p:strVal val="#ppt_x"/>
                                          </p:val>
                                        </p:tav>
                                        <p:tav tm="100000">
                                          <p:val>
                                            <p:strVal val="#ppt_x"/>
                                          </p:val>
                                        </p:tav>
                                      </p:tavLst>
                                    </p:anim>
                                    <p:anim calcmode="lin" valueType="num">
                                      <p:cBhvr additive="base">
                                        <p:cTn id="20" dur="500" fill="hold"/>
                                        <p:tgtEl>
                                          <p:spTgt spid="3564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40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512" name="Text Box 16"/>
          <p:cNvSpPr txBox="1">
            <a:spLocks noChangeArrowheads="1"/>
          </p:cNvSpPr>
          <p:nvPr/>
        </p:nvSpPr>
        <p:spPr bwMode="auto">
          <a:xfrm>
            <a:off x="5465038" y="700089"/>
            <a:ext cx="4745037" cy="48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defRPr/>
            </a:pPr>
            <a:r>
              <a:rPr kumimoji="1" lang="zh-CN" altLang="en-US"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外来光场中频率   的能量密度 </a:t>
            </a:r>
          </a:p>
        </p:txBody>
      </p:sp>
      <p:graphicFrame>
        <p:nvGraphicFramePr>
          <p:cNvPr id="19459" name="Object 17"/>
          <p:cNvGraphicFramePr>
            <a:graphicFrameLocks noChangeAspect="1"/>
          </p:cNvGraphicFramePr>
          <p:nvPr>
            <p:extLst>
              <p:ext uri="{D42A27DB-BD31-4B8C-83A1-F6EECF244321}">
                <p14:modId xmlns:p14="http://schemas.microsoft.com/office/powerpoint/2010/main" val="83686371"/>
              </p:ext>
            </p:extLst>
          </p:nvPr>
        </p:nvGraphicFramePr>
        <p:xfrm>
          <a:off x="7989163" y="704852"/>
          <a:ext cx="346075" cy="398462"/>
        </p:xfrm>
        <a:graphic>
          <a:graphicData uri="http://schemas.openxmlformats.org/presentationml/2006/ole">
            <mc:AlternateContent xmlns:mc="http://schemas.openxmlformats.org/markup-compatibility/2006">
              <mc:Choice xmlns:v="urn:schemas-microsoft-com:vml" Requires="v">
                <p:oleObj spid="_x0000_s33948" name="Equation" r:id="rId3" imgW="126835" imgH="139518" progId="Equation.DSMT4">
                  <p:embed/>
                </p:oleObj>
              </mc:Choice>
              <mc:Fallback>
                <p:oleObj name="Equation" r:id="rId3" imgW="126835" imgH="13951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163" y="704852"/>
                        <a:ext cx="346075"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0" name="Object 18"/>
          <p:cNvGraphicFramePr>
            <a:graphicFrameLocks noChangeAspect="1"/>
          </p:cNvGraphicFramePr>
          <p:nvPr>
            <p:extLst>
              <p:ext uri="{D42A27DB-BD31-4B8C-83A1-F6EECF244321}">
                <p14:modId xmlns:p14="http://schemas.microsoft.com/office/powerpoint/2010/main" val="3321018122"/>
              </p:ext>
            </p:extLst>
          </p:nvPr>
        </p:nvGraphicFramePr>
        <p:xfrm>
          <a:off x="4345850" y="649290"/>
          <a:ext cx="1084263" cy="582613"/>
        </p:xfrm>
        <a:graphic>
          <a:graphicData uri="http://schemas.openxmlformats.org/presentationml/2006/ole">
            <mc:AlternateContent xmlns:mc="http://schemas.openxmlformats.org/markup-compatibility/2006">
              <mc:Choice xmlns:v="urn:schemas-microsoft-com:vml" Requires="v">
                <p:oleObj spid="_x0000_s33949" name="Equation" r:id="rId5" imgW="393529" imgH="203112" progId="Equation.DSMT4">
                  <p:embed/>
                </p:oleObj>
              </mc:Choice>
              <mc:Fallback>
                <p:oleObj name="Equation" r:id="rId5" imgW="393529"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5850" y="649290"/>
                        <a:ext cx="1084263"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2533" name="Group 37"/>
          <p:cNvGrpSpPr>
            <a:grpSpLocks/>
          </p:cNvGrpSpPr>
          <p:nvPr/>
        </p:nvGrpSpPr>
        <p:grpSpPr bwMode="auto">
          <a:xfrm>
            <a:off x="4261712" y="1493839"/>
            <a:ext cx="5465762" cy="1676400"/>
            <a:chOff x="1933" y="1488"/>
            <a:chExt cx="3443" cy="1056"/>
          </a:xfrm>
        </p:grpSpPr>
        <p:graphicFrame>
          <p:nvGraphicFramePr>
            <p:cNvPr id="19498" name="Object 11"/>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3950" name="公式" r:id="rId7" imgW="114151" imgH="215619" progId="Equation.3">
                    <p:embed/>
                  </p:oleObj>
                </mc:Choice>
                <mc:Fallback>
                  <p:oleObj name="公式" r:id="rId7"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99" name="Object 12"/>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3951" name="公式" r:id="rId9" imgW="114151" imgH="215619" progId="Equation.3">
                    <p:embed/>
                  </p:oleObj>
                </mc:Choice>
                <mc:Fallback>
                  <p:oleObj name="公式" r:id="rId9"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00" name="Object 13"/>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3952" name="公式" r:id="rId10" imgW="114151" imgH="215619" progId="Equation.3">
                    <p:embed/>
                  </p:oleObj>
                </mc:Choice>
                <mc:Fallback>
                  <p:oleObj name="公式" r:id="rId10"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01" name="Object 14"/>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3953" name="公式" r:id="rId11" imgW="114151" imgH="215619" progId="Equation.3">
                    <p:embed/>
                  </p:oleObj>
                </mc:Choice>
                <mc:Fallback>
                  <p:oleObj name="公式" r:id="rId11"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02" name="Object 15"/>
            <p:cNvGraphicFramePr>
              <a:graphicFrameLocks noChangeAspect="1"/>
            </p:cNvGraphicFramePr>
            <p:nvPr/>
          </p:nvGraphicFramePr>
          <p:xfrm>
            <a:off x="2844" y="2044"/>
            <a:ext cx="71" cy="135"/>
          </p:xfrm>
          <a:graphic>
            <a:graphicData uri="http://schemas.openxmlformats.org/presentationml/2006/ole">
              <mc:AlternateContent xmlns:mc="http://schemas.openxmlformats.org/markup-compatibility/2006">
                <mc:Choice xmlns:v="urn:schemas-microsoft-com:vml" Requires="v">
                  <p:oleObj spid="_x0000_s33954" name="公式" r:id="rId12" imgW="114151" imgH="215619" progId="Equation.3">
                    <p:embed/>
                  </p:oleObj>
                </mc:Choice>
                <mc:Fallback>
                  <p:oleObj name="公式" r:id="rId12" imgW="114151" imgH="21561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4" y="2044"/>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03" name="AutoShape 19"/>
            <p:cNvSpPr>
              <a:spLocks noChangeArrowheads="1"/>
            </p:cNvSpPr>
            <p:nvPr/>
          </p:nvSpPr>
          <p:spPr bwMode="auto">
            <a:xfrm flipV="1">
              <a:off x="3216" y="2208"/>
              <a:ext cx="2112" cy="336"/>
            </a:xfrm>
            <a:prstGeom prst="wedgeRoundRectCallout">
              <a:avLst>
                <a:gd name="adj1" fmla="val -4264"/>
                <a:gd name="adj2" fmla="val 167856"/>
                <a:gd name="adj3" fmla="val 16667"/>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2516" name="Text Box 20"/>
            <p:cNvSpPr txBox="1">
              <a:spLocks noChangeArrowheads="1"/>
            </p:cNvSpPr>
            <p:nvPr/>
          </p:nvSpPr>
          <p:spPr bwMode="auto">
            <a:xfrm>
              <a:off x="3168" y="2208"/>
              <a:ext cx="2208" cy="28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defRPr/>
              </a:pPr>
              <a:r>
                <a:rPr kumimoji="1" lang="zh-CN" altLang="en-US" sz="2400" b="1">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受激辐射爱因斯坦系数</a:t>
              </a:r>
              <a:endParaRPr kumimoji="1" lang="zh-CN" altLang="en-US" sz="2400" b="1">
                <a:latin typeface="Times New Roman" panose="02020603050405020304" pitchFamily="18" charset="0"/>
                <a:ea typeface="宋体" panose="02010600030101010101" pitchFamily="2" charset="-122"/>
              </a:endParaRPr>
            </a:p>
          </p:txBody>
        </p:sp>
        <p:sp>
          <p:nvSpPr>
            <p:cNvPr id="362517" name="Text Box 21"/>
            <p:cNvSpPr txBox="1">
              <a:spLocks noChangeArrowheads="1"/>
            </p:cNvSpPr>
            <p:nvPr/>
          </p:nvSpPr>
          <p:spPr bwMode="auto">
            <a:xfrm>
              <a:off x="3600" y="1488"/>
              <a:ext cx="1776"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W</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12</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B</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21 </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endParaRPr kumimoji="1" lang="en-US" altLang="zh-CN" sz="26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362518" name="Text Box 22"/>
            <p:cNvSpPr txBox="1">
              <a:spLocks noChangeArrowheads="1"/>
            </p:cNvSpPr>
            <p:nvPr/>
          </p:nvSpPr>
          <p:spPr bwMode="auto">
            <a:xfrm>
              <a:off x="1933" y="1516"/>
              <a:ext cx="1477" cy="30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受激辐射概率</a:t>
              </a:r>
              <a:r>
                <a:rPr kumimoji="1" lang="en-US" altLang="zh-CN"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a:t>
              </a:r>
            </a:p>
          </p:txBody>
        </p:sp>
      </p:grpSp>
      <p:grpSp>
        <p:nvGrpSpPr>
          <p:cNvPr id="19462" name="Group 36"/>
          <p:cNvGrpSpPr>
            <a:grpSpLocks/>
          </p:cNvGrpSpPr>
          <p:nvPr/>
        </p:nvGrpSpPr>
        <p:grpSpPr bwMode="auto">
          <a:xfrm>
            <a:off x="1497874" y="1112839"/>
            <a:ext cx="2667000" cy="2336800"/>
            <a:chOff x="192" y="1360"/>
            <a:chExt cx="1680" cy="1472"/>
          </a:xfrm>
        </p:grpSpPr>
        <p:sp>
          <p:nvSpPr>
            <p:cNvPr id="19488" name="Rectangle 24"/>
            <p:cNvSpPr>
              <a:spLocks noChangeArrowheads="1"/>
            </p:cNvSpPr>
            <p:nvPr/>
          </p:nvSpPr>
          <p:spPr bwMode="auto">
            <a:xfrm>
              <a:off x="192" y="1652"/>
              <a:ext cx="1680" cy="11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19489" name="Group 25"/>
            <p:cNvGrpSpPr>
              <a:grpSpLocks/>
            </p:cNvGrpSpPr>
            <p:nvPr/>
          </p:nvGrpSpPr>
          <p:grpSpPr bwMode="auto">
            <a:xfrm>
              <a:off x="686" y="1996"/>
              <a:ext cx="939" cy="328"/>
              <a:chOff x="4176" y="1984"/>
              <a:chExt cx="912" cy="320"/>
            </a:xfrm>
          </p:grpSpPr>
          <p:sp>
            <p:nvSpPr>
              <p:cNvPr id="19496" name="Freeform 26"/>
              <p:cNvSpPr>
                <a:spLocks/>
              </p:cNvSpPr>
              <p:nvPr/>
            </p:nvSpPr>
            <p:spPr bwMode="auto">
              <a:xfrm>
                <a:off x="4176" y="2145"/>
                <a:ext cx="532" cy="139"/>
              </a:xfrm>
              <a:custGeom>
                <a:avLst/>
                <a:gdLst>
                  <a:gd name="T0" fmla="*/ 0 w 532"/>
                  <a:gd name="T1" fmla="*/ 88 h 139"/>
                  <a:gd name="T2" fmla="*/ 32 w 532"/>
                  <a:gd name="T3" fmla="*/ 8 h 139"/>
                  <a:gd name="T4" fmla="*/ 112 w 532"/>
                  <a:gd name="T5" fmla="*/ 138 h 139"/>
                  <a:gd name="T6" fmla="*/ 178 w 532"/>
                  <a:gd name="T7" fmla="*/ 4 h 139"/>
                  <a:gd name="T8" fmla="*/ 236 w 532"/>
                  <a:gd name="T9" fmla="*/ 130 h 139"/>
                  <a:gd name="T10" fmla="*/ 296 w 532"/>
                  <a:gd name="T11" fmla="*/ 59 h 139"/>
                  <a:gd name="T12" fmla="*/ 318 w 532"/>
                  <a:gd name="T13" fmla="*/ 56 h 139"/>
                  <a:gd name="T14" fmla="*/ 391 w 532"/>
                  <a:gd name="T15" fmla="*/ 59 h 139"/>
                  <a:gd name="T16" fmla="*/ 532 w 532"/>
                  <a:gd name="T17" fmla="*/ 50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139">
                    <a:moveTo>
                      <a:pt x="0" y="88"/>
                    </a:moveTo>
                    <a:cubicBezTo>
                      <a:pt x="5" y="75"/>
                      <a:pt x="13" y="0"/>
                      <a:pt x="32" y="8"/>
                    </a:cubicBezTo>
                    <a:cubicBezTo>
                      <a:pt x="51" y="16"/>
                      <a:pt x="88" y="139"/>
                      <a:pt x="112" y="138"/>
                    </a:cubicBezTo>
                    <a:cubicBezTo>
                      <a:pt x="136" y="137"/>
                      <a:pt x="157" y="5"/>
                      <a:pt x="178" y="4"/>
                    </a:cubicBezTo>
                    <a:cubicBezTo>
                      <a:pt x="199" y="3"/>
                      <a:pt x="216" y="121"/>
                      <a:pt x="236" y="130"/>
                    </a:cubicBezTo>
                    <a:cubicBezTo>
                      <a:pt x="256" y="139"/>
                      <a:pt x="283" y="71"/>
                      <a:pt x="296" y="59"/>
                    </a:cubicBezTo>
                    <a:cubicBezTo>
                      <a:pt x="310" y="47"/>
                      <a:pt x="303" y="56"/>
                      <a:pt x="318" y="56"/>
                    </a:cubicBezTo>
                    <a:cubicBezTo>
                      <a:pt x="334" y="56"/>
                      <a:pt x="355" y="60"/>
                      <a:pt x="391" y="59"/>
                    </a:cubicBezTo>
                    <a:cubicBezTo>
                      <a:pt x="426" y="58"/>
                      <a:pt x="503" y="52"/>
                      <a:pt x="532" y="50"/>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9497" name="Object 27"/>
              <p:cNvGraphicFramePr>
                <a:graphicFrameLocks noChangeAspect="1"/>
              </p:cNvGraphicFramePr>
              <p:nvPr/>
            </p:nvGraphicFramePr>
            <p:xfrm>
              <a:off x="4683" y="1984"/>
              <a:ext cx="405" cy="320"/>
            </p:xfrm>
            <a:graphic>
              <a:graphicData uri="http://schemas.openxmlformats.org/presentationml/2006/ole">
                <mc:AlternateContent xmlns:mc="http://schemas.openxmlformats.org/markup-compatibility/2006">
                  <mc:Choice xmlns:v="urn:schemas-microsoft-com:vml" Requires="v">
                    <p:oleObj spid="_x0000_s33955" name="Equation" r:id="rId14" imgW="241195" imgH="190417" progId="Equation.3">
                      <p:embed/>
                    </p:oleObj>
                  </mc:Choice>
                  <mc:Fallback>
                    <p:oleObj name="Equation" r:id="rId14" imgW="241195" imgH="190417"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3" y="1984"/>
                            <a:ext cx="40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90" name="Group 35"/>
            <p:cNvGrpSpPr>
              <a:grpSpLocks/>
            </p:cNvGrpSpPr>
            <p:nvPr/>
          </p:nvGrpSpPr>
          <p:grpSpPr bwMode="auto">
            <a:xfrm>
              <a:off x="273" y="1360"/>
              <a:ext cx="1510" cy="1472"/>
              <a:chOff x="273" y="1360"/>
              <a:chExt cx="1510" cy="1472"/>
            </a:xfrm>
          </p:grpSpPr>
          <p:sp>
            <p:nvSpPr>
              <p:cNvPr id="19491" name="Line 29"/>
              <p:cNvSpPr>
                <a:spLocks noChangeShapeType="1"/>
              </p:cNvSpPr>
              <p:nvPr/>
            </p:nvSpPr>
            <p:spPr bwMode="auto">
              <a:xfrm>
                <a:off x="548" y="1826"/>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92" name="Line 30"/>
              <p:cNvSpPr>
                <a:spLocks noChangeShapeType="1"/>
              </p:cNvSpPr>
              <p:nvPr/>
            </p:nvSpPr>
            <p:spPr bwMode="auto">
              <a:xfrm>
                <a:off x="548" y="2586"/>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93" name="Text Box 31"/>
              <p:cNvSpPr txBox="1">
                <a:spLocks noChangeArrowheads="1"/>
              </p:cNvSpPr>
              <p:nvPr/>
            </p:nvSpPr>
            <p:spPr bwMode="auto">
              <a:xfrm>
                <a:off x="1042" y="1360"/>
                <a:ext cx="2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6000" b="1">
                    <a:solidFill>
                      <a:srgbClr val="FF0000"/>
                    </a:solidFill>
                    <a:latin typeface="Times New Roman" panose="02020603050405020304" pitchFamily="18" charset="0"/>
                    <a:ea typeface="宋体" panose="02010600030101010101" pitchFamily="2" charset="-122"/>
                  </a:rPr>
                  <a:t>.</a:t>
                </a:r>
              </a:p>
            </p:txBody>
          </p:sp>
          <p:graphicFrame>
            <p:nvGraphicFramePr>
              <p:cNvPr id="19494" name="Object 32"/>
              <p:cNvGraphicFramePr>
                <a:graphicFrameLocks noChangeAspect="1"/>
              </p:cNvGraphicFramePr>
              <p:nvPr/>
            </p:nvGraphicFramePr>
            <p:xfrm>
              <a:off x="301" y="2439"/>
              <a:ext cx="329" cy="393"/>
            </p:xfrm>
            <a:graphic>
              <a:graphicData uri="http://schemas.openxmlformats.org/presentationml/2006/ole">
                <mc:AlternateContent xmlns:mc="http://schemas.openxmlformats.org/markup-compatibility/2006">
                  <mc:Choice xmlns:v="urn:schemas-microsoft-com:vml" Requires="v">
                    <p:oleObj spid="_x0000_s33956" name="Equation" r:id="rId16" imgW="190500" imgH="228600" progId="Equation.3">
                      <p:embed/>
                    </p:oleObj>
                  </mc:Choice>
                  <mc:Fallback>
                    <p:oleObj name="Equation" r:id="rId16" imgW="1905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 y="2439"/>
                            <a:ext cx="32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95" name="Object 33"/>
              <p:cNvGraphicFramePr>
                <a:graphicFrameLocks noChangeAspect="1"/>
              </p:cNvGraphicFramePr>
              <p:nvPr/>
            </p:nvGraphicFramePr>
            <p:xfrm>
              <a:off x="273" y="1701"/>
              <a:ext cx="374" cy="393"/>
            </p:xfrm>
            <a:graphic>
              <a:graphicData uri="http://schemas.openxmlformats.org/presentationml/2006/ole">
                <mc:AlternateContent xmlns:mc="http://schemas.openxmlformats.org/markup-compatibility/2006">
                  <mc:Choice xmlns:v="urn:schemas-microsoft-com:vml" Requires="v">
                    <p:oleObj spid="_x0000_s33957" name="Equation" r:id="rId18" imgW="215806" imgH="228501" progId="Equation.3">
                      <p:embed/>
                    </p:oleObj>
                  </mc:Choice>
                  <mc:Fallback>
                    <p:oleObj name="Equation" r:id="rId18" imgW="215806" imgH="22850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3" y="1701"/>
                            <a:ext cx="374"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9463" name="Rectangle 34"/>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b="1">
                <a:solidFill>
                  <a:schemeClr val="bg1"/>
                </a:solidFill>
                <a:latin typeface="Arial" panose="020B0604020202020204" pitchFamily="34" charset="0"/>
                <a:ea typeface="宋体" panose="02010600030101010101" pitchFamily="2" charset="-122"/>
              </a:rPr>
              <a:t>受激辐射</a:t>
            </a:r>
          </a:p>
        </p:txBody>
      </p:sp>
      <p:grpSp>
        <p:nvGrpSpPr>
          <p:cNvPr id="362558" name="Group 62"/>
          <p:cNvGrpSpPr>
            <a:grpSpLocks/>
          </p:cNvGrpSpPr>
          <p:nvPr/>
        </p:nvGrpSpPr>
        <p:grpSpPr bwMode="auto">
          <a:xfrm>
            <a:off x="1497874" y="3627439"/>
            <a:ext cx="8693150" cy="2089150"/>
            <a:chOff x="192" y="2832"/>
            <a:chExt cx="5476" cy="1316"/>
          </a:xfrm>
        </p:grpSpPr>
        <p:sp>
          <p:nvSpPr>
            <p:cNvPr id="19465" name="AutoShape 2"/>
            <p:cNvSpPr>
              <a:spLocks noChangeArrowheads="1"/>
            </p:cNvSpPr>
            <p:nvPr/>
          </p:nvSpPr>
          <p:spPr bwMode="auto">
            <a:xfrm>
              <a:off x="1863" y="2880"/>
              <a:ext cx="576" cy="384"/>
            </a:xfrm>
            <a:prstGeom prst="wedgeRoundRectCallout">
              <a:avLst>
                <a:gd name="adj1" fmla="val -43750"/>
                <a:gd name="adj2" fmla="val 70000"/>
                <a:gd name="adj3" fmla="val 16667"/>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19466" name="AutoShape 3"/>
            <p:cNvSpPr>
              <a:spLocks noChangeArrowheads="1"/>
            </p:cNvSpPr>
            <p:nvPr/>
          </p:nvSpPr>
          <p:spPr bwMode="auto">
            <a:xfrm>
              <a:off x="903" y="2976"/>
              <a:ext cx="2256" cy="528"/>
            </a:xfrm>
            <a:prstGeom prst="wedgeRoundRectCallout">
              <a:avLst>
                <a:gd name="adj1" fmla="val -12454"/>
                <a:gd name="adj2" fmla="val -108903"/>
                <a:gd name="adj3" fmla="val 16667"/>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2535" name="Text Box 39"/>
            <p:cNvSpPr txBox="1">
              <a:spLocks noChangeArrowheads="1"/>
            </p:cNvSpPr>
            <p:nvPr/>
          </p:nvSpPr>
          <p:spPr bwMode="auto">
            <a:xfrm>
              <a:off x="1999" y="2832"/>
              <a:ext cx="3669" cy="30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6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粒子体系在单位时间受激辐射的光子数</a:t>
              </a:r>
            </a:p>
          </p:txBody>
        </p:sp>
        <p:sp>
          <p:nvSpPr>
            <p:cNvPr id="362536" name="Text Box 40"/>
            <p:cNvSpPr txBox="1">
              <a:spLocks noChangeArrowheads="1"/>
            </p:cNvSpPr>
            <p:nvPr/>
          </p:nvSpPr>
          <p:spPr bwMode="auto">
            <a:xfrm>
              <a:off x="2256" y="3188"/>
              <a:ext cx="2304"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B</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21</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a:t>
              </a:r>
              <a:endParaRPr kumimoji="1" lang="en-US" altLang="zh-CN" sz="26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grpSp>
          <p:nvGrpSpPr>
            <p:cNvPr id="19469" name="Group 41"/>
            <p:cNvGrpSpPr>
              <a:grpSpLocks/>
            </p:cNvGrpSpPr>
            <p:nvPr/>
          </p:nvGrpSpPr>
          <p:grpSpPr bwMode="auto">
            <a:xfrm>
              <a:off x="3360" y="3812"/>
              <a:ext cx="2112" cy="336"/>
              <a:chOff x="2967" y="3936"/>
              <a:chExt cx="2112" cy="336"/>
            </a:xfrm>
          </p:grpSpPr>
          <p:sp>
            <p:nvSpPr>
              <p:cNvPr id="19486" name="AutoShape 42"/>
              <p:cNvSpPr>
                <a:spLocks noChangeArrowheads="1"/>
              </p:cNvSpPr>
              <p:nvPr/>
            </p:nvSpPr>
            <p:spPr bwMode="auto">
              <a:xfrm flipV="1">
                <a:off x="2967" y="3936"/>
                <a:ext cx="2112" cy="336"/>
              </a:xfrm>
              <a:prstGeom prst="wedgeRoundRectCallout">
                <a:avLst>
                  <a:gd name="adj1" fmla="val -40815"/>
                  <a:gd name="adj2" fmla="val 131546"/>
                  <a:gd name="adj3" fmla="val 16667"/>
                </a:avLst>
              </a:prstGeom>
              <a:solidFill>
                <a:schemeClr val="bg1"/>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2539" name="Text Box 43"/>
              <p:cNvSpPr txBox="1">
                <a:spLocks noChangeArrowheads="1"/>
              </p:cNvSpPr>
              <p:nvPr/>
            </p:nvSpPr>
            <p:spPr bwMode="auto">
              <a:xfrm>
                <a:off x="3144" y="3949"/>
                <a:ext cx="1660" cy="28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4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高能级</a:t>
                </a:r>
                <a:r>
                  <a:rPr kumimoji="1" lang="en-US" altLang="zh-CN" sz="2400" b="1" i="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rPr>
                  <a:t>E</a:t>
                </a:r>
                <a:r>
                  <a:rPr kumimoji="1" lang="en-US" altLang="zh-CN" sz="2400" b="1" baseline="-25000">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2</a:t>
                </a:r>
                <a:r>
                  <a:rPr kumimoji="1" lang="zh-CN" altLang="en-US" sz="2400" b="1">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的粒子数</a:t>
                </a:r>
                <a:endParaRPr kumimoji="1" lang="zh-CN" altLang="en-US" sz="2400" b="1" baseline="-25000">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19470" name="Group 61"/>
            <p:cNvGrpSpPr>
              <a:grpSpLocks/>
            </p:cNvGrpSpPr>
            <p:nvPr/>
          </p:nvGrpSpPr>
          <p:grpSpPr bwMode="auto">
            <a:xfrm>
              <a:off x="192" y="2852"/>
              <a:ext cx="1680" cy="1180"/>
              <a:chOff x="192" y="2852"/>
              <a:chExt cx="1680" cy="1180"/>
            </a:xfrm>
          </p:grpSpPr>
          <p:sp>
            <p:nvSpPr>
              <p:cNvPr id="19471" name="Rectangle 46"/>
              <p:cNvSpPr>
                <a:spLocks noChangeArrowheads="1"/>
              </p:cNvSpPr>
              <p:nvPr/>
            </p:nvSpPr>
            <p:spPr bwMode="auto">
              <a:xfrm>
                <a:off x="192" y="2852"/>
                <a:ext cx="1680" cy="11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9472" name="Line 47"/>
              <p:cNvSpPr>
                <a:spLocks noChangeShapeType="1"/>
              </p:cNvSpPr>
              <p:nvPr/>
            </p:nvSpPr>
            <p:spPr bwMode="auto">
              <a:xfrm>
                <a:off x="548" y="3026"/>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73" name="Line 48"/>
              <p:cNvSpPr>
                <a:spLocks noChangeShapeType="1"/>
              </p:cNvSpPr>
              <p:nvPr/>
            </p:nvSpPr>
            <p:spPr bwMode="auto">
              <a:xfrm>
                <a:off x="548" y="3786"/>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9474" name="Object 49"/>
              <p:cNvGraphicFramePr>
                <a:graphicFrameLocks noChangeAspect="1"/>
              </p:cNvGraphicFramePr>
              <p:nvPr/>
            </p:nvGraphicFramePr>
            <p:xfrm>
              <a:off x="301" y="3639"/>
              <a:ext cx="329" cy="393"/>
            </p:xfrm>
            <a:graphic>
              <a:graphicData uri="http://schemas.openxmlformats.org/presentationml/2006/ole">
                <mc:AlternateContent xmlns:mc="http://schemas.openxmlformats.org/markup-compatibility/2006">
                  <mc:Choice xmlns:v="urn:schemas-microsoft-com:vml" Requires="v">
                    <p:oleObj spid="_x0000_s33958" name="Equation" r:id="rId20" imgW="190500" imgH="228600" progId="Equation.3">
                      <p:embed/>
                    </p:oleObj>
                  </mc:Choice>
                  <mc:Fallback>
                    <p:oleObj name="Equation" r:id="rId20" imgW="1905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 y="3639"/>
                            <a:ext cx="32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5" name="Object 50"/>
              <p:cNvGraphicFramePr>
                <a:graphicFrameLocks noChangeAspect="1"/>
              </p:cNvGraphicFramePr>
              <p:nvPr/>
            </p:nvGraphicFramePr>
            <p:xfrm>
              <a:off x="273" y="2901"/>
              <a:ext cx="374" cy="393"/>
            </p:xfrm>
            <a:graphic>
              <a:graphicData uri="http://schemas.openxmlformats.org/presentationml/2006/ole">
                <mc:AlternateContent xmlns:mc="http://schemas.openxmlformats.org/markup-compatibility/2006">
                  <mc:Choice xmlns:v="urn:schemas-microsoft-com:vml" Requires="v">
                    <p:oleObj spid="_x0000_s33959" name="Equation" r:id="rId21" imgW="215806" imgH="228501" progId="Equation.3">
                      <p:embed/>
                    </p:oleObj>
                  </mc:Choice>
                  <mc:Fallback>
                    <p:oleObj name="Equation" r:id="rId21" imgW="215806" imgH="22850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3" y="2901"/>
                            <a:ext cx="374"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6" name="Oval 51"/>
              <p:cNvSpPr>
                <a:spLocks noChangeAspect="1" noChangeArrowheads="1"/>
              </p:cNvSpPr>
              <p:nvPr/>
            </p:nvSpPr>
            <p:spPr bwMode="auto">
              <a:xfrm>
                <a:off x="1056" y="2984"/>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9477" name="Oval 52"/>
              <p:cNvSpPr>
                <a:spLocks noChangeAspect="1" noChangeArrowheads="1"/>
              </p:cNvSpPr>
              <p:nvPr/>
            </p:nvSpPr>
            <p:spPr bwMode="auto">
              <a:xfrm>
                <a:off x="1152" y="2984"/>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9478" name="Oval 53"/>
              <p:cNvSpPr>
                <a:spLocks noChangeAspect="1" noChangeArrowheads="1"/>
              </p:cNvSpPr>
              <p:nvPr/>
            </p:nvSpPr>
            <p:spPr bwMode="auto">
              <a:xfrm>
                <a:off x="1264" y="2984"/>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9479" name="Oval 54"/>
              <p:cNvSpPr>
                <a:spLocks noChangeAspect="1" noChangeArrowheads="1"/>
              </p:cNvSpPr>
              <p:nvPr/>
            </p:nvSpPr>
            <p:spPr bwMode="auto">
              <a:xfrm>
                <a:off x="952" y="2992"/>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9480" name="Oval 55"/>
              <p:cNvSpPr>
                <a:spLocks noChangeAspect="1" noChangeArrowheads="1"/>
              </p:cNvSpPr>
              <p:nvPr/>
            </p:nvSpPr>
            <p:spPr bwMode="auto">
              <a:xfrm>
                <a:off x="849" y="2993"/>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9481" name="Oval 56"/>
              <p:cNvSpPr>
                <a:spLocks noChangeAspect="1" noChangeArrowheads="1"/>
              </p:cNvSpPr>
              <p:nvPr/>
            </p:nvSpPr>
            <p:spPr bwMode="auto">
              <a:xfrm>
                <a:off x="1361" y="2984"/>
                <a:ext cx="79" cy="79"/>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aphicFrame>
            <p:nvGraphicFramePr>
              <p:cNvPr id="19482" name="Object 57"/>
              <p:cNvGraphicFramePr>
                <a:graphicFrameLocks noChangeAspect="1"/>
              </p:cNvGraphicFramePr>
              <p:nvPr/>
            </p:nvGraphicFramePr>
            <p:xfrm>
              <a:off x="1445" y="3024"/>
              <a:ext cx="283" cy="297"/>
            </p:xfrm>
            <a:graphic>
              <a:graphicData uri="http://schemas.openxmlformats.org/presentationml/2006/ole">
                <mc:AlternateContent xmlns:mc="http://schemas.openxmlformats.org/markup-compatibility/2006">
                  <mc:Choice xmlns:v="urn:schemas-microsoft-com:vml" Requires="v">
                    <p:oleObj spid="_x0000_s33960" name="Equation" r:id="rId22" imgW="215806" imgH="228501" progId="Equation.DSMT4">
                      <p:embed/>
                    </p:oleObj>
                  </mc:Choice>
                  <mc:Fallback>
                    <p:oleObj name="Equation" r:id="rId22" imgW="215806" imgH="228501"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45" y="3024"/>
                            <a:ext cx="283"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83" name="Group 58"/>
              <p:cNvGrpSpPr>
                <a:grpSpLocks/>
              </p:cNvGrpSpPr>
              <p:nvPr/>
            </p:nvGrpSpPr>
            <p:grpSpPr bwMode="auto">
              <a:xfrm>
                <a:off x="693" y="3196"/>
                <a:ext cx="939" cy="328"/>
                <a:chOff x="4176" y="1984"/>
                <a:chExt cx="912" cy="320"/>
              </a:xfrm>
            </p:grpSpPr>
            <p:sp>
              <p:nvSpPr>
                <p:cNvPr id="19484" name="Freeform 59"/>
                <p:cNvSpPr>
                  <a:spLocks/>
                </p:cNvSpPr>
                <p:nvPr/>
              </p:nvSpPr>
              <p:spPr bwMode="auto">
                <a:xfrm>
                  <a:off x="4176" y="2145"/>
                  <a:ext cx="532" cy="139"/>
                </a:xfrm>
                <a:custGeom>
                  <a:avLst/>
                  <a:gdLst>
                    <a:gd name="T0" fmla="*/ 0 w 532"/>
                    <a:gd name="T1" fmla="*/ 88 h 139"/>
                    <a:gd name="T2" fmla="*/ 32 w 532"/>
                    <a:gd name="T3" fmla="*/ 8 h 139"/>
                    <a:gd name="T4" fmla="*/ 112 w 532"/>
                    <a:gd name="T5" fmla="*/ 138 h 139"/>
                    <a:gd name="T6" fmla="*/ 178 w 532"/>
                    <a:gd name="T7" fmla="*/ 4 h 139"/>
                    <a:gd name="T8" fmla="*/ 236 w 532"/>
                    <a:gd name="T9" fmla="*/ 130 h 139"/>
                    <a:gd name="T10" fmla="*/ 296 w 532"/>
                    <a:gd name="T11" fmla="*/ 59 h 139"/>
                    <a:gd name="T12" fmla="*/ 318 w 532"/>
                    <a:gd name="T13" fmla="*/ 56 h 139"/>
                    <a:gd name="T14" fmla="*/ 391 w 532"/>
                    <a:gd name="T15" fmla="*/ 59 h 139"/>
                    <a:gd name="T16" fmla="*/ 532 w 532"/>
                    <a:gd name="T17" fmla="*/ 50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139">
                      <a:moveTo>
                        <a:pt x="0" y="88"/>
                      </a:moveTo>
                      <a:cubicBezTo>
                        <a:pt x="5" y="75"/>
                        <a:pt x="13" y="0"/>
                        <a:pt x="32" y="8"/>
                      </a:cubicBezTo>
                      <a:cubicBezTo>
                        <a:pt x="51" y="16"/>
                        <a:pt x="88" y="139"/>
                        <a:pt x="112" y="138"/>
                      </a:cubicBezTo>
                      <a:cubicBezTo>
                        <a:pt x="136" y="137"/>
                        <a:pt x="157" y="5"/>
                        <a:pt x="178" y="4"/>
                      </a:cubicBezTo>
                      <a:cubicBezTo>
                        <a:pt x="199" y="3"/>
                        <a:pt x="216" y="121"/>
                        <a:pt x="236" y="130"/>
                      </a:cubicBezTo>
                      <a:cubicBezTo>
                        <a:pt x="256" y="139"/>
                        <a:pt x="283" y="71"/>
                        <a:pt x="296" y="59"/>
                      </a:cubicBezTo>
                      <a:cubicBezTo>
                        <a:pt x="310" y="47"/>
                        <a:pt x="303" y="56"/>
                        <a:pt x="318" y="56"/>
                      </a:cubicBezTo>
                      <a:cubicBezTo>
                        <a:pt x="334" y="56"/>
                        <a:pt x="355" y="60"/>
                        <a:pt x="391" y="59"/>
                      </a:cubicBezTo>
                      <a:cubicBezTo>
                        <a:pt x="426" y="58"/>
                        <a:pt x="503" y="52"/>
                        <a:pt x="532" y="50"/>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9485" name="Object 60"/>
                <p:cNvGraphicFramePr>
                  <a:graphicFrameLocks noChangeAspect="1"/>
                </p:cNvGraphicFramePr>
                <p:nvPr/>
              </p:nvGraphicFramePr>
              <p:xfrm>
                <a:off x="4683" y="1984"/>
                <a:ext cx="405" cy="320"/>
              </p:xfrm>
              <a:graphic>
                <a:graphicData uri="http://schemas.openxmlformats.org/presentationml/2006/ole">
                  <mc:AlternateContent xmlns:mc="http://schemas.openxmlformats.org/markup-compatibility/2006">
                    <mc:Choice xmlns:v="urn:schemas-microsoft-com:vml" Requires="v">
                      <p:oleObj spid="_x0000_s33961" name="Equation" r:id="rId24" imgW="241195" imgH="190417" progId="Equation.3">
                        <p:embed/>
                      </p:oleObj>
                    </mc:Choice>
                    <mc:Fallback>
                      <p:oleObj name="Equation" r:id="rId24" imgW="241195" imgH="190417"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3" y="1984"/>
                              <a:ext cx="40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spTree>
    <p:extLst>
      <p:ext uri="{BB962C8B-B14F-4D97-AF65-F5344CB8AC3E}">
        <p14:creationId xmlns:p14="http://schemas.microsoft.com/office/powerpoint/2010/main" val="301852206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62533"/>
                                        </p:tgtEl>
                                        <p:attrNameLst>
                                          <p:attrName>style.visibility</p:attrName>
                                        </p:attrNameLst>
                                      </p:cBhvr>
                                      <p:to>
                                        <p:strVal val="visible"/>
                                      </p:to>
                                    </p:set>
                                    <p:anim calcmode="lin" valueType="num">
                                      <p:cBhvr additive="base">
                                        <p:cTn id="7" dur="500" fill="hold"/>
                                        <p:tgtEl>
                                          <p:spTgt spid="362533"/>
                                        </p:tgtEl>
                                        <p:attrNameLst>
                                          <p:attrName>ppt_x</p:attrName>
                                        </p:attrNameLst>
                                      </p:cBhvr>
                                      <p:tavLst>
                                        <p:tav tm="0">
                                          <p:val>
                                            <p:strVal val="1+#ppt_w/2"/>
                                          </p:val>
                                        </p:tav>
                                        <p:tav tm="100000">
                                          <p:val>
                                            <p:strVal val="#ppt_x"/>
                                          </p:val>
                                        </p:tav>
                                      </p:tavLst>
                                    </p:anim>
                                    <p:anim calcmode="lin" valueType="num">
                                      <p:cBhvr additive="base">
                                        <p:cTn id="8" dur="500" fill="hold"/>
                                        <p:tgtEl>
                                          <p:spTgt spid="3625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62558"/>
                                        </p:tgtEl>
                                        <p:attrNameLst>
                                          <p:attrName>style.visibility</p:attrName>
                                        </p:attrNameLst>
                                      </p:cBhvr>
                                      <p:to>
                                        <p:strVal val="visible"/>
                                      </p:to>
                                    </p:set>
                                    <p:anim calcmode="lin" valueType="num">
                                      <p:cBhvr additive="base">
                                        <p:cTn id="13" dur="500" fill="hold"/>
                                        <p:tgtEl>
                                          <p:spTgt spid="362558"/>
                                        </p:tgtEl>
                                        <p:attrNameLst>
                                          <p:attrName>ppt_x</p:attrName>
                                        </p:attrNameLst>
                                      </p:cBhvr>
                                      <p:tavLst>
                                        <p:tav tm="0">
                                          <p:val>
                                            <p:strVal val="1+#ppt_w/2"/>
                                          </p:val>
                                        </p:tav>
                                        <p:tav tm="100000">
                                          <p:val>
                                            <p:strVal val="#ppt_x"/>
                                          </p:val>
                                        </p:tav>
                                      </p:tavLst>
                                    </p:anim>
                                    <p:anim calcmode="lin" valueType="num">
                                      <p:cBhvr additive="base">
                                        <p:cTn id="14" dur="500" fill="hold"/>
                                        <p:tgtEl>
                                          <p:spTgt spid="3625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title"/>
          </p:nvPr>
        </p:nvSpPr>
        <p:spPr>
          <a:noFill/>
        </p:spPr>
        <p:txBody>
          <a:bodyPr/>
          <a:lstStyle/>
          <a:p>
            <a:pPr eaLnBrk="1" hangingPunct="1"/>
            <a:r>
              <a:rPr lang="zh-CN" altLang="en-US" sz="2400">
                <a:ea typeface="宋体" panose="02010600030101010101" pitchFamily="2" charset="-122"/>
              </a:rPr>
              <a:t>光与物质相互作用</a:t>
            </a:r>
          </a:p>
        </p:txBody>
      </p:sp>
      <p:grpSp>
        <p:nvGrpSpPr>
          <p:cNvPr id="20483" name="Group 30"/>
          <p:cNvGrpSpPr>
            <a:grpSpLocks/>
          </p:cNvGrpSpPr>
          <p:nvPr/>
        </p:nvGrpSpPr>
        <p:grpSpPr bwMode="auto">
          <a:xfrm>
            <a:off x="1905000" y="2362200"/>
            <a:ext cx="2667000" cy="1873250"/>
            <a:chOff x="192" y="1540"/>
            <a:chExt cx="1680" cy="1180"/>
          </a:xfrm>
        </p:grpSpPr>
        <p:sp>
          <p:nvSpPr>
            <p:cNvPr id="20522" name="Rectangle 6"/>
            <p:cNvSpPr>
              <a:spLocks noChangeArrowheads="1"/>
            </p:cNvSpPr>
            <p:nvPr/>
          </p:nvSpPr>
          <p:spPr bwMode="auto">
            <a:xfrm>
              <a:off x="192" y="1540"/>
              <a:ext cx="1680" cy="11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20523" name="Group 7"/>
            <p:cNvGrpSpPr>
              <a:grpSpLocks/>
            </p:cNvGrpSpPr>
            <p:nvPr/>
          </p:nvGrpSpPr>
          <p:grpSpPr bwMode="auto">
            <a:xfrm>
              <a:off x="686" y="1884"/>
              <a:ext cx="939" cy="328"/>
              <a:chOff x="4176" y="1984"/>
              <a:chExt cx="912" cy="320"/>
            </a:xfrm>
          </p:grpSpPr>
          <p:sp>
            <p:nvSpPr>
              <p:cNvPr id="20542" name="Freeform 8"/>
              <p:cNvSpPr>
                <a:spLocks/>
              </p:cNvSpPr>
              <p:nvPr/>
            </p:nvSpPr>
            <p:spPr bwMode="auto">
              <a:xfrm>
                <a:off x="4176" y="2145"/>
                <a:ext cx="532" cy="139"/>
              </a:xfrm>
              <a:custGeom>
                <a:avLst/>
                <a:gdLst>
                  <a:gd name="T0" fmla="*/ 0 w 532"/>
                  <a:gd name="T1" fmla="*/ 88 h 139"/>
                  <a:gd name="T2" fmla="*/ 32 w 532"/>
                  <a:gd name="T3" fmla="*/ 8 h 139"/>
                  <a:gd name="T4" fmla="*/ 112 w 532"/>
                  <a:gd name="T5" fmla="*/ 138 h 139"/>
                  <a:gd name="T6" fmla="*/ 178 w 532"/>
                  <a:gd name="T7" fmla="*/ 4 h 139"/>
                  <a:gd name="T8" fmla="*/ 236 w 532"/>
                  <a:gd name="T9" fmla="*/ 130 h 139"/>
                  <a:gd name="T10" fmla="*/ 296 w 532"/>
                  <a:gd name="T11" fmla="*/ 59 h 139"/>
                  <a:gd name="T12" fmla="*/ 318 w 532"/>
                  <a:gd name="T13" fmla="*/ 56 h 139"/>
                  <a:gd name="T14" fmla="*/ 391 w 532"/>
                  <a:gd name="T15" fmla="*/ 59 h 139"/>
                  <a:gd name="T16" fmla="*/ 532 w 532"/>
                  <a:gd name="T17" fmla="*/ 50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139">
                    <a:moveTo>
                      <a:pt x="0" y="88"/>
                    </a:moveTo>
                    <a:cubicBezTo>
                      <a:pt x="5" y="75"/>
                      <a:pt x="13" y="0"/>
                      <a:pt x="32" y="8"/>
                    </a:cubicBezTo>
                    <a:cubicBezTo>
                      <a:pt x="51" y="16"/>
                      <a:pt x="88" y="139"/>
                      <a:pt x="112" y="138"/>
                    </a:cubicBezTo>
                    <a:cubicBezTo>
                      <a:pt x="136" y="137"/>
                      <a:pt x="157" y="5"/>
                      <a:pt x="178" y="4"/>
                    </a:cubicBezTo>
                    <a:cubicBezTo>
                      <a:pt x="199" y="3"/>
                      <a:pt x="216" y="121"/>
                      <a:pt x="236" y="130"/>
                    </a:cubicBezTo>
                    <a:cubicBezTo>
                      <a:pt x="256" y="139"/>
                      <a:pt x="283" y="71"/>
                      <a:pt x="296" y="59"/>
                    </a:cubicBezTo>
                    <a:cubicBezTo>
                      <a:pt x="310" y="47"/>
                      <a:pt x="303" y="56"/>
                      <a:pt x="318" y="56"/>
                    </a:cubicBezTo>
                    <a:cubicBezTo>
                      <a:pt x="334" y="56"/>
                      <a:pt x="355" y="60"/>
                      <a:pt x="391" y="59"/>
                    </a:cubicBezTo>
                    <a:cubicBezTo>
                      <a:pt x="426" y="58"/>
                      <a:pt x="503" y="52"/>
                      <a:pt x="532" y="50"/>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0543" name="Object 9"/>
              <p:cNvGraphicFramePr>
                <a:graphicFrameLocks noChangeAspect="1"/>
              </p:cNvGraphicFramePr>
              <p:nvPr/>
            </p:nvGraphicFramePr>
            <p:xfrm>
              <a:off x="4683" y="1984"/>
              <a:ext cx="405" cy="320"/>
            </p:xfrm>
            <a:graphic>
              <a:graphicData uri="http://schemas.openxmlformats.org/presentationml/2006/ole">
                <mc:AlternateContent xmlns:mc="http://schemas.openxmlformats.org/markup-compatibility/2006">
                  <mc:Choice xmlns:v="urn:schemas-microsoft-com:vml" Requires="v">
                    <p:oleObj spid="_x0000_s34862" name="Equation" r:id="rId3" imgW="241195" imgH="190417" progId="Equation.3">
                      <p:embed/>
                    </p:oleObj>
                  </mc:Choice>
                  <mc:Fallback>
                    <p:oleObj name="Equation" r:id="rId3" imgW="241195"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 y="1984"/>
                            <a:ext cx="40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524" name="Line 11"/>
            <p:cNvSpPr>
              <a:spLocks noChangeShapeType="1"/>
            </p:cNvSpPr>
            <p:nvPr/>
          </p:nvSpPr>
          <p:spPr bwMode="auto">
            <a:xfrm>
              <a:off x="548" y="1714"/>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25" name="Line 12"/>
            <p:cNvSpPr>
              <a:spLocks noChangeShapeType="1"/>
            </p:cNvSpPr>
            <p:nvPr/>
          </p:nvSpPr>
          <p:spPr bwMode="auto">
            <a:xfrm>
              <a:off x="548" y="2474"/>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0526" name="Object 14"/>
            <p:cNvGraphicFramePr>
              <a:graphicFrameLocks noChangeAspect="1"/>
            </p:cNvGraphicFramePr>
            <p:nvPr/>
          </p:nvGraphicFramePr>
          <p:xfrm>
            <a:off x="192" y="2304"/>
            <a:ext cx="329" cy="393"/>
          </p:xfrm>
          <a:graphic>
            <a:graphicData uri="http://schemas.openxmlformats.org/presentationml/2006/ole">
              <mc:AlternateContent xmlns:mc="http://schemas.openxmlformats.org/markup-compatibility/2006">
                <mc:Choice xmlns:v="urn:schemas-microsoft-com:vml" Requires="v">
                  <p:oleObj spid="_x0000_s34863" name="Equation" r:id="rId5" imgW="190500" imgH="228600" progId="Equation.3">
                    <p:embed/>
                  </p:oleObj>
                </mc:Choice>
                <mc:Fallback>
                  <p:oleObj name="Equation" r:id="rId5" imgW="190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2304"/>
                          <a:ext cx="32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7" name="Object 15"/>
            <p:cNvGraphicFramePr>
              <a:graphicFrameLocks noChangeAspect="1"/>
            </p:cNvGraphicFramePr>
            <p:nvPr/>
          </p:nvGraphicFramePr>
          <p:xfrm>
            <a:off x="192" y="1575"/>
            <a:ext cx="374" cy="393"/>
          </p:xfrm>
          <a:graphic>
            <a:graphicData uri="http://schemas.openxmlformats.org/presentationml/2006/ole">
              <mc:AlternateContent xmlns:mc="http://schemas.openxmlformats.org/markup-compatibility/2006">
                <mc:Choice xmlns:v="urn:schemas-microsoft-com:vml" Requires="v">
                  <p:oleObj spid="_x0000_s34864" name="Equation" r:id="rId7" imgW="215806" imgH="228501" progId="Equation.3">
                    <p:embed/>
                  </p:oleObj>
                </mc:Choice>
                <mc:Fallback>
                  <p:oleObj name="Equation" r:id="rId7" imgW="215806"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 y="1575"/>
                          <a:ext cx="374"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8" name="Oval 16"/>
            <p:cNvSpPr>
              <a:spLocks noChangeAspect="1" noChangeArrowheads="1"/>
            </p:cNvSpPr>
            <p:nvPr/>
          </p:nvSpPr>
          <p:spPr bwMode="auto">
            <a:xfrm>
              <a:off x="960" y="1672"/>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29" name="Oval 17"/>
            <p:cNvSpPr>
              <a:spLocks noChangeAspect="1" noChangeArrowheads="1"/>
            </p:cNvSpPr>
            <p:nvPr/>
          </p:nvSpPr>
          <p:spPr bwMode="auto">
            <a:xfrm>
              <a:off x="1219" y="1672"/>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0" name="Oval 18"/>
            <p:cNvSpPr>
              <a:spLocks noChangeAspect="1" noChangeArrowheads="1"/>
            </p:cNvSpPr>
            <p:nvPr/>
          </p:nvSpPr>
          <p:spPr bwMode="auto">
            <a:xfrm>
              <a:off x="592"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1" name="Oval 19"/>
            <p:cNvSpPr>
              <a:spLocks noChangeAspect="1" noChangeArrowheads="1"/>
            </p:cNvSpPr>
            <p:nvPr/>
          </p:nvSpPr>
          <p:spPr bwMode="auto">
            <a:xfrm>
              <a:off x="680"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2" name="Oval 20"/>
            <p:cNvSpPr>
              <a:spLocks noChangeAspect="1" noChangeArrowheads="1"/>
            </p:cNvSpPr>
            <p:nvPr/>
          </p:nvSpPr>
          <p:spPr bwMode="auto">
            <a:xfrm>
              <a:off x="771"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3" name="Oval 21"/>
            <p:cNvSpPr>
              <a:spLocks noChangeAspect="1" noChangeArrowheads="1"/>
            </p:cNvSpPr>
            <p:nvPr/>
          </p:nvSpPr>
          <p:spPr bwMode="auto">
            <a:xfrm>
              <a:off x="864"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4" name="Oval 22"/>
            <p:cNvSpPr>
              <a:spLocks noChangeAspect="1" noChangeArrowheads="1"/>
            </p:cNvSpPr>
            <p:nvPr/>
          </p:nvSpPr>
          <p:spPr bwMode="auto">
            <a:xfrm>
              <a:off x="960"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5" name="Oval 23"/>
            <p:cNvSpPr>
              <a:spLocks noChangeAspect="1" noChangeArrowheads="1"/>
            </p:cNvSpPr>
            <p:nvPr/>
          </p:nvSpPr>
          <p:spPr bwMode="auto">
            <a:xfrm>
              <a:off x="1056"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6" name="Oval 24"/>
            <p:cNvSpPr>
              <a:spLocks noChangeAspect="1" noChangeArrowheads="1"/>
            </p:cNvSpPr>
            <p:nvPr/>
          </p:nvSpPr>
          <p:spPr bwMode="auto">
            <a:xfrm>
              <a:off x="1152"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7" name="Oval 25"/>
            <p:cNvSpPr>
              <a:spLocks noChangeAspect="1" noChangeArrowheads="1"/>
            </p:cNvSpPr>
            <p:nvPr/>
          </p:nvSpPr>
          <p:spPr bwMode="auto">
            <a:xfrm>
              <a:off x="1251"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8" name="Oval 26"/>
            <p:cNvSpPr>
              <a:spLocks noChangeAspect="1" noChangeArrowheads="1"/>
            </p:cNvSpPr>
            <p:nvPr/>
          </p:nvSpPr>
          <p:spPr bwMode="auto">
            <a:xfrm>
              <a:off x="1347"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39" name="Oval 27"/>
            <p:cNvSpPr>
              <a:spLocks noChangeAspect="1" noChangeArrowheads="1"/>
            </p:cNvSpPr>
            <p:nvPr/>
          </p:nvSpPr>
          <p:spPr bwMode="auto">
            <a:xfrm>
              <a:off x="1451"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40" name="Oval 28"/>
            <p:cNvSpPr>
              <a:spLocks noChangeAspect="1" noChangeArrowheads="1"/>
            </p:cNvSpPr>
            <p:nvPr/>
          </p:nvSpPr>
          <p:spPr bwMode="auto">
            <a:xfrm>
              <a:off x="1544"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41" name="Oval 29"/>
            <p:cNvSpPr>
              <a:spLocks noChangeAspect="1" noChangeArrowheads="1"/>
            </p:cNvSpPr>
            <p:nvPr/>
          </p:nvSpPr>
          <p:spPr bwMode="auto">
            <a:xfrm>
              <a:off x="1635" y="2435"/>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20484" name="AutoShape 42"/>
          <p:cNvSpPr>
            <a:spLocks noChangeArrowheads="1"/>
          </p:cNvSpPr>
          <p:nvPr/>
        </p:nvSpPr>
        <p:spPr bwMode="auto">
          <a:xfrm>
            <a:off x="4784725" y="1600200"/>
            <a:ext cx="914400" cy="609600"/>
          </a:xfrm>
          <a:prstGeom prst="wedgeRoundRectCallout">
            <a:avLst>
              <a:gd name="adj1" fmla="val -43750"/>
              <a:gd name="adj2" fmla="val 70000"/>
              <a:gd name="adj3" fmla="val 16667"/>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3563" name="Text Box 43"/>
          <p:cNvSpPr txBox="1">
            <a:spLocks noChangeArrowheads="1"/>
          </p:cNvSpPr>
          <p:nvPr/>
        </p:nvSpPr>
        <p:spPr bwMode="auto">
          <a:xfrm>
            <a:off x="4651376" y="1143000"/>
            <a:ext cx="3502025" cy="4889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600" b="1">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粒子体系在单位时间内</a:t>
            </a:r>
          </a:p>
        </p:txBody>
      </p:sp>
      <p:grpSp>
        <p:nvGrpSpPr>
          <p:cNvPr id="20486" name="Group 49"/>
          <p:cNvGrpSpPr>
            <a:grpSpLocks/>
          </p:cNvGrpSpPr>
          <p:nvPr/>
        </p:nvGrpSpPr>
        <p:grpSpPr bwMode="auto">
          <a:xfrm>
            <a:off x="4468813" y="1752601"/>
            <a:ext cx="3992563" cy="925513"/>
            <a:chOff x="1908" y="1405"/>
            <a:chExt cx="2515" cy="583"/>
          </a:xfrm>
        </p:grpSpPr>
        <p:sp>
          <p:nvSpPr>
            <p:cNvPr id="363564" name="Text Box 44"/>
            <p:cNvSpPr txBox="1">
              <a:spLocks noChangeArrowheads="1"/>
            </p:cNvSpPr>
            <p:nvPr/>
          </p:nvSpPr>
          <p:spPr bwMode="auto">
            <a:xfrm>
              <a:off x="2928" y="1680"/>
              <a:ext cx="1104"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A</a:t>
              </a:r>
              <a:r>
                <a:rPr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21</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  </a:t>
              </a:r>
              <a:endParaRPr kumimoji="1" lang="en-US" altLang="zh-CN" sz="26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20521" name="Rectangle 48"/>
            <p:cNvSpPr>
              <a:spLocks noChangeArrowheads="1"/>
            </p:cNvSpPr>
            <p:nvPr/>
          </p:nvSpPr>
          <p:spPr bwMode="auto">
            <a:xfrm>
              <a:off x="1908" y="1405"/>
              <a:ext cx="251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000000"/>
                  </a:solidFill>
                  <a:latin typeface="Arial" panose="020B0604020202020204" pitchFamily="34" charset="0"/>
                  <a:ea typeface="隶书" panose="02010509060101010101" pitchFamily="49" charset="-122"/>
                </a:rPr>
                <a:t>（</a:t>
              </a:r>
              <a:r>
                <a:rPr lang="en-US" altLang="zh-CN" b="1">
                  <a:solidFill>
                    <a:srgbClr val="000000"/>
                  </a:solidFill>
                  <a:latin typeface="Arial" panose="020B0604020202020204" pitchFamily="34" charset="0"/>
                  <a:ea typeface="隶书" panose="02010509060101010101" pitchFamily="49" charset="-122"/>
                </a:rPr>
                <a:t>1</a:t>
              </a:r>
              <a:r>
                <a:rPr lang="zh-CN" altLang="en-US" b="1">
                  <a:solidFill>
                    <a:srgbClr val="000000"/>
                  </a:solidFill>
                  <a:latin typeface="Arial" panose="020B0604020202020204" pitchFamily="34" charset="0"/>
                  <a:ea typeface="隶书" panose="02010509060101010101" pitchFamily="49" charset="-122"/>
                </a:rPr>
                <a:t>）自发辐</a:t>
              </a:r>
              <a:r>
                <a:rPr kumimoji="1" lang="zh-CN" altLang="en-US" b="1">
                  <a:solidFill>
                    <a:srgbClr val="000000"/>
                  </a:solidFill>
                  <a:latin typeface="Arial" panose="020B0604020202020204" pitchFamily="34" charset="0"/>
                  <a:ea typeface="隶书" panose="02010509060101010101" pitchFamily="49" charset="-122"/>
                </a:rPr>
                <a:t>射的光子数</a:t>
              </a:r>
            </a:p>
          </p:txBody>
        </p:sp>
      </p:grpSp>
      <p:grpSp>
        <p:nvGrpSpPr>
          <p:cNvPr id="20487" name="Group 53"/>
          <p:cNvGrpSpPr>
            <a:grpSpLocks/>
          </p:cNvGrpSpPr>
          <p:nvPr/>
        </p:nvGrpSpPr>
        <p:grpSpPr bwMode="auto">
          <a:xfrm>
            <a:off x="4479925" y="2743201"/>
            <a:ext cx="4130674" cy="925513"/>
            <a:chOff x="2102" y="2208"/>
            <a:chExt cx="2602" cy="583"/>
          </a:xfrm>
        </p:grpSpPr>
        <p:sp>
          <p:nvSpPr>
            <p:cNvPr id="363571" name="Text Box 51"/>
            <p:cNvSpPr txBox="1">
              <a:spLocks noChangeArrowheads="1"/>
            </p:cNvSpPr>
            <p:nvPr/>
          </p:nvSpPr>
          <p:spPr bwMode="auto">
            <a:xfrm>
              <a:off x="3120" y="2483"/>
              <a:ext cx="1584"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kumimoji="1" lang="en-US" altLang="zh-CN" sz="2600" b="1" i="1">
                  <a:solidFill>
                    <a:srgbClr val="FF0000"/>
                  </a:solidFill>
                  <a:latin typeface="Times New Roman" panose="02020603050405020304" pitchFamily="18" charset="0"/>
                  <a:ea typeface="宋体" panose="02010600030101010101" pitchFamily="2" charset="-122"/>
                </a:rPr>
                <a:t>B</a:t>
              </a:r>
              <a:r>
                <a:rPr kumimoji="1" lang="en-US" altLang="zh-CN" sz="2600" b="1" i="1" baseline="-25000">
                  <a:solidFill>
                    <a:srgbClr val="FF0000"/>
                  </a:solidFill>
                  <a:latin typeface="Times New Roman" panose="02020603050405020304" pitchFamily="18" charset="0"/>
                  <a:ea typeface="宋体" panose="02010600030101010101" pitchFamily="2" charset="-122"/>
                </a:rPr>
                <a:t>12</a:t>
              </a:r>
              <a:r>
                <a:rPr kumimoji="1" lang="en-US" altLang="zh-CN" sz="2600" b="1">
                  <a:solidFill>
                    <a:srgbClr val="FF0000"/>
                  </a:solidFill>
                  <a:latin typeface="Times New Roman" panose="02020603050405020304" pitchFamily="18" charset="0"/>
                  <a:ea typeface="宋体" panose="02010600030101010101" pitchFamily="2" charset="-122"/>
                </a:rPr>
                <a:t> · </a:t>
              </a:r>
              <a:r>
                <a:rPr kumimoji="1" lang="en-US" altLang="zh-CN" sz="2600" b="1" i="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latin typeface="Times New Roman" panose="02020603050405020304" pitchFamily="18" charset="0"/>
                  <a:ea typeface="宋体" panose="02010600030101010101" pitchFamily="2" charset="-122"/>
                </a:rPr>
                <a:t> (</a:t>
              </a:r>
              <a:r>
                <a:rPr kumimoji="1" lang="en-US" altLang="zh-CN" sz="26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latin typeface="Times New Roman" panose="02020603050405020304" pitchFamily="18" charset="0"/>
                  <a:ea typeface="宋体" panose="02010600030101010101" pitchFamily="2" charset="-122"/>
                </a:rPr>
                <a:t>) · </a:t>
              </a:r>
              <a:r>
                <a:rPr kumimoji="1" lang="en-US" altLang="zh-CN" sz="2600" b="1" i="1">
                  <a:solidFill>
                    <a:srgbClr val="FF0000"/>
                  </a:solidFill>
                  <a:latin typeface="Times New Roman" panose="02020603050405020304" pitchFamily="18" charset="0"/>
                  <a:ea typeface="宋体" panose="02010600030101010101" pitchFamily="2" charset="-122"/>
                </a:rPr>
                <a:t>N</a:t>
              </a:r>
              <a:r>
                <a:rPr kumimoji="1" lang="en-US" altLang="zh-CN" sz="2600" b="1" baseline="-25000">
                  <a:solidFill>
                    <a:srgbClr val="FF0000"/>
                  </a:solidFill>
                  <a:latin typeface="Times New Roman" panose="02020603050405020304" pitchFamily="18" charset="0"/>
                  <a:ea typeface="宋体" panose="02010600030101010101" pitchFamily="2" charset="-122"/>
                </a:rPr>
                <a:t>1</a:t>
              </a:r>
              <a:r>
                <a:rPr kumimoji="1" lang="en-US" altLang="zh-CN" sz="2600" b="1">
                  <a:solidFill>
                    <a:srgbClr val="FF0000"/>
                  </a:solidFill>
                  <a:effectLst>
                    <a:outerShdw blurRad="38100" dist="38100" dir="2700000" algn="tl">
                      <a:srgbClr val="C0C0C0"/>
                    </a:outerShdw>
                  </a:effectLst>
                  <a:ea typeface="宋体" panose="02010600030101010101" pitchFamily="2" charset="-122"/>
                </a:rPr>
                <a:t> </a:t>
              </a:r>
            </a:p>
          </p:txBody>
        </p:sp>
        <p:sp>
          <p:nvSpPr>
            <p:cNvPr id="20519" name="Rectangle 52"/>
            <p:cNvSpPr>
              <a:spLocks noChangeArrowheads="1"/>
            </p:cNvSpPr>
            <p:nvPr/>
          </p:nvSpPr>
          <p:spPr bwMode="auto">
            <a:xfrm>
              <a:off x="2102" y="2208"/>
              <a:ext cx="251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000000"/>
                  </a:solidFill>
                  <a:latin typeface="Arial" panose="020B0604020202020204" pitchFamily="34" charset="0"/>
                  <a:ea typeface="隶书" panose="02010509060101010101" pitchFamily="49" charset="-122"/>
                </a:rPr>
                <a:t>（</a:t>
              </a:r>
              <a:r>
                <a:rPr lang="en-US" altLang="zh-CN" b="1">
                  <a:solidFill>
                    <a:srgbClr val="000000"/>
                  </a:solidFill>
                  <a:latin typeface="Arial" panose="020B0604020202020204" pitchFamily="34" charset="0"/>
                  <a:ea typeface="隶书" panose="02010509060101010101" pitchFamily="49" charset="-122"/>
                </a:rPr>
                <a:t>2</a:t>
              </a:r>
              <a:r>
                <a:rPr lang="zh-CN" altLang="en-US" b="1">
                  <a:solidFill>
                    <a:srgbClr val="000000"/>
                  </a:solidFill>
                  <a:latin typeface="Arial" panose="020B0604020202020204" pitchFamily="34" charset="0"/>
                  <a:ea typeface="隶书" panose="02010509060101010101" pitchFamily="49" charset="-122"/>
                </a:rPr>
                <a:t>）受激吸收</a:t>
              </a:r>
              <a:r>
                <a:rPr kumimoji="1" lang="zh-CN" altLang="en-US" b="1">
                  <a:solidFill>
                    <a:srgbClr val="000000"/>
                  </a:solidFill>
                  <a:latin typeface="Arial" panose="020B0604020202020204" pitchFamily="34" charset="0"/>
                  <a:ea typeface="隶书" panose="02010509060101010101" pitchFamily="49" charset="-122"/>
                </a:rPr>
                <a:t>的光子数</a:t>
              </a:r>
            </a:p>
          </p:txBody>
        </p:sp>
      </p:grpSp>
      <p:grpSp>
        <p:nvGrpSpPr>
          <p:cNvPr id="20488" name="Group 55"/>
          <p:cNvGrpSpPr>
            <a:grpSpLocks/>
          </p:cNvGrpSpPr>
          <p:nvPr/>
        </p:nvGrpSpPr>
        <p:grpSpPr bwMode="auto">
          <a:xfrm>
            <a:off x="4519613" y="3798888"/>
            <a:ext cx="4129088" cy="925512"/>
            <a:chOff x="2103" y="2208"/>
            <a:chExt cx="2601" cy="583"/>
          </a:xfrm>
        </p:grpSpPr>
        <p:sp>
          <p:nvSpPr>
            <p:cNvPr id="363576" name="Text Box 56"/>
            <p:cNvSpPr txBox="1">
              <a:spLocks noChangeArrowheads="1"/>
            </p:cNvSpPr>
            <p:nvPr/>
          </p:nvSpPr>
          <p:spPr bwMode="auto">
            <a:xfrm>
              <a:off x="3120" y="2483"/>
              <a:ext cx="1584"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kumimoji="1" lang="en-US" altLang="zh-CN" sz="2600" b="1" i="1">
                  <a:solidFill>
                    <a:srgbClr val="FF0000"/>
                  </a:solidFill>
                  <a:latin typeface="Times New Roman" panose="02020603050405020304" pitchFamily="18" charset="0"/>
                  <a:ea typeface="宋体" panose="02010600030101010101" pitchFamily="2" charset="-122"/>
                </a:rPr>
                <a:t>B</a:t>
              </a:r>
              <a:r>
                <a:rPr kumimoji="1" lang="en-US" altLang="zh-CN" sz="2600" b="1" i="1" baseline="-25000">
                  <a:solidFill>
                    <a:srgbClr val="FF0000"/>
                  </a:solidFill>
                  <a:latin typeface="Times New Roman" panose="02020603050405020304" pitchFamily="18" charset="0"/>
                  <a:ea typeface="宋体" panose="02010600030101010101" pitchFamily="2" charset="-122"/>
                </a:rPr>
                <a:t>21</a:t>
              </a:r>
              <a:r>
                <a:rPr kumimoji="1" lang="en-US" altLang="zh-CN" sz="2600" b="1">
                  <a:solidFill>
                    <a:srgbClr val="FF0000"/>
                  </a:solidFill>
                  <a:latin typeface="Times New Roman" panose="02020603050405020304" pitchFamily="18" charset="0"/>
                  <a:ea typeface="宋体" panose="02010600030101010101" pitchFamily="2" charset="-122"/>
                </a:rPr>
                <a:t> · </a:t>
              </a:r>
              <a:r>
                <a:rPr kumimoji="1" lang="en-US" altLang="zh-CN" sz="2600" b="1" i="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latin typeface="Times New Roman" panose="02020603050405020304" pitchFamily="18" charset="0"/>
                  <a:ea typeface="宋体" panose="02010600030101010101" pitchFamily="2" charset="-122"/>
                </a:rPr>
                <a:t> (</a:t>
              </a:r>
              <a:r>
                <a:rPr kumimoji="1" lang="en-US" altLang="zh-CN" sz="26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latin typeface="Times New Roman" panose="02020603050405020304" pitchFamily="18" charset="0"/>
                  <a:ea typeface="宋体" panose="02010600030101010101" pitchFamily="2" charset="-122"/>
                </a:rPr>
                <a:t>) · </a:t>
              </a:r>
              <a:r>
                <a:rPr kumimoji="1" lang="en-US" altLang="zh-CN" sz="2600" b="1" i="1">
                  <a:solidFill>
                    <a:srgbClr val="FF0000"/>
                  </a:solidFill>
                  <a:latin typeface="Times New Roman" panose="02020603050405020304" pitchFamily="18" charset="0"/>
                  <a:ea typeface="宋体" panose="02010600030101010101" pitchFamily="2" charset="-122"/>
                </a:rPr>
                <a:t>N</a:t>
              </a:r>
              <a:r>
                <a:rPr kumimoji="1" lang="en-US" altLang="zh-CN" sz="2600" b="1" baseline="-25000">
                  <a:solidFill>
                    <a:srgbClr val="FF0000"/>
                  </a:solidFill>
                  <a:latin typeface="Times New Roman" panose="02020603050405020304" pitchFamily="18" charset="0"/>
                  <a:ea typeface="宋体" panose="02010600030101010101" pitchFamily="2" charset="-122"/>
                </a:rPr>
                <a:t>2</a:t>
              </a:r>
              <a:r>
                <a:rPr kumimoji="1" lang="en-US" altLang="zh-CN" sz="2600" b="1">
                  <a:solidFill>
                    <a:srgbClr val="FF0000"/>
                  </a:solidFill>
                  <a:effectLst>
                    <a:outerShdw blurRad="38100" dist="38100" dir="2700000" algn="tl">
                      <a:srgbClr val="C0C0C0"/>
                    </a:outerShdw>
                  </a:effectLst>
                  <a:ea typeface="宋体" panose="02010600030101010101" pitchFamily="2" charset="-122"/>
                </a:rPr>
                <a:t> </a:t>
              </a:r>
            </a:p>
          </p:txBody>
        </p:sp>
        <p:sp>
          <p:nvSpPr>
            <p:cNvPr id="20517" name="Rectangle 57"/>
            <p:cNvSpPr>
              <a:spLocks noChangeArrowheads="1"/>
            </p:cNvSpPr>
            <p:nvPr/>
          </p:nvSpPr>
          <p:spPr bwMode="auto">
            <a:xfrm>
              <a:off x="2103" y="2208"/>
              <a:ext cx="251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000000"/>
                  </a:solidFill>
                  <a:latin typeface="Arial" panose="020B0604020202020204" pitchFamily="34" charset="0"/>
                  <a:ea typeface="隶书" panose="02010509060101010101" pitchFamily="49" charset="-122"/>
                </a:rPr>
                <a:t>（</a:t>
              </a:r>
              <a:r>
                <a:rPr lang="en-US" altLang="zh-CN" b="1">
                  <a:solidFill>
                    <a:srgbClr val="000000"/>
                  </a:solidFill>
                  <a:latin typeface="Arial" panose="020B0604020202020204" pitchFamily="34" charset="0"/>
                  <a:ea typeface="隶书" panose="02010509060101010101" pitchFamily="49" charset="-122"/>
                </a:rPr>
                <a:t>3</a:t>
              </a:r>
              <a:r>
                <a:rPr lang="zh-CN" altLang="en-US" b="1">
                  <a:solidFill>
                    <a:srgbClr val="000000"/>
                  </a:solidFill>
                  <a:latin typeface="Arial" panose="020B0604020202020204" pitchFamily="34" charset="0"/>
                  <a:ea typeface="隶书" panose="02010509060101010101" pitchFamily="49" charset="-122"/>
                </a:rPr>
                <a:t>）受激辐射</a:t>
              </a:r>
              <a:r>
                <a:rPr kumimoji="1" lang="zh-CN" altLang="en-US" b="1">
                  <a:solidFill>
                    <a:srgbClr val="000000"/>
                  </a:solidFill>
                  <a:latin typeface="Arial" panose="020B0604020202020204" pitchFamily="34" charset="0"/>
                  <a:ea typeface="隶书" panose="02010509060101010101" pitchFamily="49" charset="-122"/>
                </a:rPr>
                <a:t>的光子数</a:t>
              </a:r>
            </a:p>
          </p:txBody>
        </p:sp>
      </p:grpSp>
      <p:grpSp>
        <p:nvGrpSpPr>
          <p:cNvPr id="363610" name="Group 90"/>
          <p:cNvGrpSpPr>
            <a:grpSpLocks/>
          </p:cNvGrpSpPr>
          <p:nvPr/>
        </p:nvGrpSpPr>
        <p:grpSpPr bwMode="auto">
          <a:xfrm>
            <a:off x="1905000" y="4724401"/>
            <a:ext cx="3276600" cy="1077913"/>
            <a:chOff x="240" y="2976"/>
            <a:chExt cx="2064" cy="679"/>
          </a:xfrm>
        </p:grpSpPr>
        <p:sp>
          <p:nvSpPr>
            <p:cNvPr id="20514" name="Text Box 60"/>
            <p:cNvSpPr txBox="1">
              <a:spLocks noChangeArrowheads="1"/>
            </p:cNvSpPr>
            <p:nvPr/>
          </p:nvSpPr>
          <p:spPr bwMode="auto">
            <a:xfrm>
              <a:off x="336" y="3347"/>
              <a:ext cx="1968"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kumimoji="1" lang="en-US" altLang="zh-CN" sz="2600" b="1" i="1">
                  <a:solidFill>
                    <a:srgbClr val="FF0000"/>
                  </a:solidFill>
                  <a:latin typeface="Times New Roman" panose="02020603050405020304" pitchFamily="18" charset="0"/>
                  <a:ea typeface="宋体" panose="02010600030101010101" pitchFamily="2" charset="-122"/>
                </a:rPr>
                <a:t>B</a:t>
              </a:r>
              <a:r>
                <a:rPr kumimoji="1" lang="en-US" altLang="zh-CN" sz="2600" b="1" i="1" baseline="-25000">
                  <a:solidFill>
                    <a:srgbClr val="FF0000"/>
                  </a:solidFill>
                  <a:latin typeface="Times New Roman" panose="02020603050405020304" pitchFamily="18" charset="0"/>
                  <a:ea typeface="宋体" panose="02010600030101010101" pitchFamily="2" charset="-122"/>
                </a:rPr>
                <a:t>12</a:t>
              </a:r>
              <a:r>
                <a:rPr kumimoji="1" lang="en-US" altLang="zh-CN" sz="2600" b="1" i="1">
                  <a:solidFill>
                    <a:srgbClr val="FF0000"/>
                  </a:solidFill>
                  <a:latin typeface="Times New Roman" panose="02020603050405020304" pitchFamily="18" charset="0"/>
                  <a:ea typeface="宋体" panose="02010600030101010101" pitchFamily="2" charset="-122"/>
                </a:rPr>
                <a:t> = B</a:t>
              </a:r>
              <a:r>
                <a:rPr kumimoji="1" lang="en-US" altLang="zh-CN" sz="2600" b="1" i="1" baseline="-25000">
                  <a:solidFill>
                    <a:srgbClr val="FF0000"/>
                  </a:solidFill>
                  <a:latin typeface="Times New Roman" panose="02020603050405020304" pitchFamily="18" charset="0"/>
                  <a:ea typeface="宋体" panose="02010600030101010101" pitchFamily="2" charset="-122"/>
                </a:rPr>
                <a:t>21 </a:t>
              </a:r>
              <a:r>
                <a:rPr kumimoji="1" lang="zh-CN" altLang="en-US" sz="2600" b="1">
                  <a:solidFill>
                    <a:srgbClr val="FF0000"/>
                  </a:solidFill>
                  <a:latin typeface="Times New Roman" panose="02020603050405020304" pitchFamily="18" charset="0"/>
                  <a:ea typeface="宋体" panose="02010600030101010101" pitchFamily="2" charset="-122"/>
                </a:rPr>
                <a:t>，</a:t>
              </a:r>
              <a:r>
                <a:rPr kumimoji="1" lang="en-US" altLang="zh-CN" sz="2600" b="1">
                  <a:solidFill>
                    <a:srgbClr val="FF0000"/>
                  </a:solidFill>
                  <a:latin typeface="Times New Roman" panose="02020603050405020304" pitchFamily="18" charset="0"/>
                  <a:ea typeface="宋体" panose="02010600030101010101" pitchFamily="2" charset="-122"/>
                </a:rPr>
                <a:t>N</a:t>
              </a:r>
              <a:r>
                <a:rPr kumimoji="1" lang="en-US" altLang="zh-CN" sz="2600" b="1" baseline="-25000">
                  <a:solidFill>
                    <a:srgbClr val="FF0000"/>
                  </a:solidFill>
                  <a:latin typeface="Times New Roman" panose="02020603050405020304" pitchFamily="18" charset="0"/>
                  <a:ea typeface="宋体" panose="02010600030101010101" pitchFamily="2" charset="-122"/>
                </a:rPr>
                <a:t>1 </a:t>
              </a:r>
              <a:r>
                <a:rPr kumimoji="1" lang="en-US" altLang="zh-CN" sz="2600" b="1">
                  <a:solidFill>
                    <a:srgbClr val="FF0000"/>
                  </a:solidFill>
                  <a:latin typeface="Times New Roman" panose="02020603050405020304" pitchFamily="18" charset="0"/>
                  <a:ea typeface="宋体" panose="02010600030101010101" pitchFamily="2" charset="-122"/>
                </a:rPr>
                <a:t>&gt;&gt;N</a:t>
              </a:r>
              <a:r>
                <a:rPr kumimoji="1" lang="en-US" altLang="zh-CN" sz="2600" b="1" baseline="-25000">
                  <a:solidFill>
                    <a:srgbClr val="FF0000"/>
                  </a:solidFill>
                  <a:latin typeface="Times New Roman" panose="02020603050405020304" pitchFamily="18" charset="0"/>
                  <a:ea typeface="宋体" panose="02010600030101010101" pitchFamily="2" charset="-122"/>
                </a:rPr>
                <a:t>2 </a:t>
              </a:r>
              <a:endParaRPr kumimoji="1" lang="en-US" altLang="zh-CN" sz="2600" b="1">
                <a:solidFill>
                  <a:srgbClr val="FF0000"/>
                </a:solidFill>
                <a:latin typeface="Times New Roman" panose="02020603050405020304" pitchFamily="18" charset="0"/>
                <a:ea typeface="宋体" panose="02010600030101010101" pitchFamily="2" charset="-122"/>
              </a:endParaRPr>
            </a:p>
          </p:txBody>
        </p:sp>
        <p:sp>
          <p:nvSpPr>
            <p:cNvPr id="363581" name="Rectangle 61"/>
            <p:cNvSpPr>
              <a:spLocks noChangeArrowheads="1"/>
            </p:cNvSpPr>
            <p:nvPr/>
          </p:nvSpPr>
          <p:spPr bwMode="auto">
            <a:xfrm>
              <a:off x="240" y="2976"/>
              <a:ext cx="116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600" b="1">
                  <a:solidFill>
                    <a:schemeClr val="tx2"/>
                  </a:solidFill>
                  <a:effectLst>
                    <a:outerShdw blurRad="38100" dist="38100" dir="2700000" algn="tl">
                      <a:srgbClr val="C0C0C0"/>
                    </a:outerShdw>
                  </a:effectLst>
                  <a:ea typeface="宋体" panose="02010600030101010101" pitchFamily="2" charset="-122"/>
                </a:rPr>
                <a:t>通常情况下</a:t>
              </a:r>
              <a:endParaRPr kumimoji="1" lang="en-US" altLang="zh-CN" sz="2600" b="1">
                <a:solidFill>
                  <a:schemeClr val="tx2"/>
                </a:solidFill>
                <a:effectLst>
                  <a:outerShdw blurRad="38100" dist="38100" dir="2700000" algn="tl">
                    <a:srgbClr val="C0C0C0"/>
                  </a:outerShdw>
                </a:effectLst>
                <a:ea typeface="宋体" panose="02010600030101010101" pitchFamily="2" charset="-122"/>
              </a:endParaRPr>
            </a:p>
          </p:txBody>
        </p:sp>
      </p:grpSp>
      <p:grpSp>
        <p:nvGrpSpPr>
          <p:cNvPr id="363611" name="Group 91"/>
          <p:cNvGrpSpPr>
            <a:grpSpLocks/>
          </p:cNvGrpSpPr>
          <p:nvPr/>
        </p:nvGrpSpPr>
        <p:grpSpPr bwMode="auto">
          <a:xfrm>
            <a:off x="1892300" y="6110288"/>
            <a:ext cx="5505450" cy="519112"/>
            <a:chOff x="232" y="3849"/>
            <a:chExt cx="3468" cy="327"/>
          </a:xfrm>
        </p:grpSpPr>
        <p:sp>
          <p:nvSpPr>
            <p:cNvPr id="20512" name="AutoShape 68"/>
            <p:cNvSpPr>
              <a:spLocks noChangeArrowheads="1"/>
            </p:cNvSpPr>
            <p:nvPr/>
          </p:nvSpPr>
          <p:spPr bwMode="auto">
            <a:xfrm>
              <a:off x="232" y="3954"/>
              <a:ext cx="488" cy="78"/>
            </a:xfrm>
            <a:prstGeom prst="rightArrow">
              <a:avLst>
                <a:gd name="adj1" fmla="val 50000"/>
                <a:gd name="adj2" fmla="val 15641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0513" name="Text Box 69"/>
            <p:cNvSpPr txBox="1">
              <a:spLocks noChangeArrowheads="1"/>
            </p:cNvSpPr>
            <p:nvPr/>
          </p:nvSpPr>
          <p:spPr bwMode="auto">
            <a:xfrm>
              <a:off x="672" y="3849"/>
              <a:ext cx="30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华文新魏" panose="02010800040101010101" pitchFamily="2" charset="-122"/>
                </a:rPr>
                <a:t>受激吸收过程远强于受激辐射</a:t>
              </a:r>
            </a:p>
          </p:txBody>
        </p:sp>
      </p:grpSp>
      <p:pic>
        <p:nvPicPr>
          <p:cNvPr id="20491" name="Picture 92" descr="爱因斯坦"/>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814" y="0"/>
            <a:ext cx="226218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3614" name="Group 94"/>
          <p:cNvGrpSpPr>
            <a:grpSpLocks/>
          </p:cNvGrpSpPr>
          <p:nvPr/>
        </p:nvGrpSpPr>
        <p:grpSpPr bwMode="auto">
          <a:xfrm>
            <a:off x="5638800" y="4495800"/>
            <a:ext cx="4800600" cy="2095500"/>
            <a:chOff x="2592" y="2832"/>
            <a:chExt cx="3024" cy="1320"/>
          </a:xfrm>
        </p:grpSpPr>
        <p:grpSp>
          <p:nvGrpSpPr>
            <p:cNvPr id="20493" name="Group 89"/>
            <p:cNvGrpSpPr>
              <a:grpSpLocks/>
            </p:cNvGrpSpPr>
            <p:nvPr/>
          </p:nvGrpSpPr>
          <p:grpSpPr bwMode="auto">
            <a:xfrm>
              <a:off x="2592" y="2832"/>
              <a:ext cx="3024" cy="1320"/>
              <a:chOff x="2496" y="2976"/>
              <a:chExt cx="3024" cy="1320"/>
            </a:xfrm>
          </p:grpSpPr>
          <p:graphicFrame>
            <p:nvGraphicFramePr>
              <p:cNvPr id="20495" name="Object 65"/>
              <p:cNvGraphicFramePr>
                <a:graphicFrameLocks noChangeAspect="1"/>
              </p:cNvGraphicFramePr>
              <p:nvPr/>
            </p:nvGraphicFramePr>
            <p:xfrm>
              <a:off x="2496" y="3173"/>
              <a:ext cx="1392" cy="619"/>
            </p:xfrm>
            <a:graphic>
              <a:graphicData uri="http://schemas.openxmlformats.org/presentationml/2006/ole">
                <mc:AlternateContent xmlns:mc="http://schemas.openxmlformats.org/markup-compatibility/2006">
                  <mc:Choice xmlns:v="urn:schemas-microsoft-com:vml" Requires="v">
                    <p:oleObj spid="_x0000_s34865" name="公式" r:id="rId10" imgW="965200" imgH="431800" progId="Equation.3">
                      <p:embed/>
                    </p:oleObj>
                  </mc:Choice>
                  <mc:Fallback>
                    <p:oleObj name="公式" r:id="rId10" imgW="965200" imgH="431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96" y="3173"/>
                            <a:ext cx="1392" cy="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496" name="Group 87"/>
              <p:cNvGrpSpPr>
                <a:grpSpLocks/>
              </p:cNvGrpSpPr>
              <p:nvPr/>
            </p:nvGrpSpPr>
            <p:grpSpPr bwMode="auto">
              <a:xfrm>
                <a:off x="3972" y="2976"/>
                <a:ext cx="1548" cy="1104"/>
                <a:chOff x="3972" y="2928"/>
                <a:chExt cx="1548" cy="1104"/>
              </a:xfrm>
            </p:grpSpPr>
            <p:sp>
              <p:nvSpPr>
                <p:cNvPr id="20498" name="Line 72"/>
                <p:cNvSpPr>
                  <a:spLocks noChangeShapeType="1"/>
                </p:cNvSpPr>
                <p:nvPr/>
              </p:nvSpPr>
              <p:spPr bwMode="auto">
                <a:xfrm>
                  <a:off x="4268" y="3729"/>
                  <a:ext cx="102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499" name="Group 73"/>
                <p:cNvGrpSpPr>
                  <a:grpSpLocks/>
                </p:cNvGrpSpPr>
                <p:nvPr/>
              </p:nvGrpSpPr>
              <p:grpSpPr bwMode="auto">
                <a:xfrm>
                  <a:off x="4268" y="3255"/>
                  <a:ext cx="629" cy="474"/>
                  <a:chOff x="3408" y="1728"/>
                  <a:chExt cx="1152" cy="1488"/>
                </a:xfrm>
              </p:grpSpPr>
              <p:sp>
                <p:nvSpPr>
                  <p:cNvPr id="20510" name="Line 74"/>
                  <p:cNvSpPr>
                    <a:spLocks noChangeShapeType="1"/>
                  </p:cNvSpPr>
                  <p:nvPr/>
                </p:nvSpPr>
                <p:spPr bwMode="auto">
                  <a:xfrm>
                    <a:off x="4032" y="1728"/>
                    <a:ext cx="0" cy="1488"/>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1" name="Line 75"/>
                  <p:cNvSpPr>
                    <a:spLocks noChangeShapeType="1"/>
                  </p:cNvSpPr>
                  <p:nvPr/>
                </p:nvSpPr>
                <p:spPr bwMode="auto">
                  <a:xfrm>
                    <a:off x="3408" y="2592"/>
                    <a:ext cx="1152"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500" name="Line 77"/>
                <p:cNvSpPr>
                  <a:spLocks noChangeShapeType="1"/>
                </p:cNvSpPr>
                <p:nvPr/>
              </p:nvSpPr>
              <p:spPr bwMode="auto">
                <a:xfrm flipH="1" flipV="1">
                  <a:off x="4268" y="3148"/>
                  <a:ext cx="0" cy="58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1" name="Text Box 78"/>
                <p:cNvSpPr txBox="1">
                  <a:spLocks noChangeArrowheads="1"/>
                </p:cNvSpPr>
                <p:nvPr/>
              </p:nvSpPr>
              <p:spPr bwMode="auto">
                <a:xfrm>
                  <a:off x="4128" y="292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400" b="1" i="1">
                      <a:latin typeface="Times New Roman" panose="02020603050405020304" pitchFamily="18" charset="0"/>
                      <a:ea typeface="宋体" panose="02010600030101010101" pitchFamily="2" charset="-122"/>
                    </a:rPr>
                    <a:t>E</a:t>
                  </a:r>
                  <a:endParaRPr kumimoji="1" lang="en-US" altLang="zh-CN" sz="2400" i="1">
                    <a:latin typeface="Times New Roman" panose="02020603050405020304" pitchFamily="18" charset="0"/>
                    <a:ea typeface="宋体" panose="02010600030101010101" pitchFamily="2" charset="-122"/>
                  </a:endParaRPr>
                </a:p>
              </p:txBody>
            </p:sp>
            <p:sp>
              <p:nvSpPr>
                <p:cNvPr id="20502" name="Text Box 79"/>
                <p:cNvSpPr txBox="1">
                  <a:spLocks noChangeArrowheads="1"/>
                </p:cNvSpPr>
                <p:nvPr/>
              </p:nvSpPr>
              <p:spPr bwMode="auto">
                <a:xfrm>
                  <a:off x="5265" y="3744"/>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400" b="1" i="1">
                      <a:latin typeface="Times New Roman" panose="02020603050405020304" pitchFamily="18" charset="0"/>
                      <a:ea typeface="宋体" panose="02010600030101010101" pitchFamily="2" charset="-122"/>
                    </a:rPr>
                    <a:t>N</a:t>
                  </a:r>
                  <a:endParaRPr kumimoji="1" lang="en-US" altLang="zh-CN" sz="2400" i="1">
                    <a:latin typeface="Times New Roman" panose="02020603050405020304" pitchFamily="18" charset="0"/>
                    <a:ea typeface="宋体" panose="02010600030101010101" pitchFamily="2" charset="-122"/>
                  </a:endParaRPr>
                </a:p>
              </p:txBody>
            </p:sp>
            <p:sp>
              <p:nvSpPr>
                <p:cNvPr id="20503" name="Text Box 80"/>
                <p:cNvSpPr txBox="1">
                  <a:spLocks noChangeArrowheads="1"/>
                </p:cNvSpPr>
                <p:nvPr/>
              </p:nvSpPr>
              <p:spPr bwMode="auto">
                <a:xfrm>
                  <a:off x="3972" y="3072"/>
                  <a:ext cx="3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400" b="1" i="1">
                      <a:latin typeface="Times New Roman" panose="02020603050405020304" pitchFamily="18" charset="0"/>
                      <a:ea typeface="宋体" panose="02010600030101010101" pitchFamily="2" charset="-122"/>
                    </a:rPr>
                    <a:t>E</a:t>
                  </a:r>
                  <a:r>
                    <a:rPr kumimoji="1" lang="en-US" altLang="zh-CN" sz="1400" b="1">
                      <a:latin typeface="Times New Roman" panose="02020603050405020304" pitchFamily="18" charset="0"/>
                      <a:ea typeface="宋体" panose="02010600030101010101" pitchFamily="2" charset="-122"/>
                    </a:rPr>
                    <a:t>2</a:t>
                  </a:r>
                  <a:endParaRPr kumimoji="1" lang="en-US" altLang="zh-CN" sz="2400">
                    <a:latin typeface="Times New Roman" panose="02020603050405020304" pitchFamily="18" charset="0"/>
                    <a:ea typeface="宋体" panose="02010600030101010101" pitchFamily="2" charset="-122"/>
                  </a:endParaRPr>
                </a:p>
              </p:txBody>
            </p:sp>
            <p:sp>
              <p:nvSpPr>
                <p:cNvPr id="20504" name="Text Box 81"/>
                <p:cNvSpPr txBox="1">
                  <a:spLocks noChangeArrowheads="1"/>
                </p:cNvSpPr>
                <p:nvPr/>
              </p:nvSpPr>
              <p:spPr bwMode="auto">
                <a:xfrm>
                  <a:off x="3972" y="3360"/>
                  <a:ext cx="3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400" b="1" i="1">
                      <a:latin typeface="Times New Roman" panose="02020603050405020304" pitchFamily="18" charset="0"/>
                      <a:ea typeface="宋体" panose="02010600030101010101" pitchFamily="2" charset="-122"/>
                    </a:rPr>
                    <a:t>E</a:t>
                  </a:r>
                  <a:r>
                    <a:rPr kumimoji="1" lang="en-US" altLang="zh-CN" sz="1400" b="1">
                      <a:latin typeface="Times New Roman" panose="02020603050405020304" pitchFamily="18" charset="0"/>
                      <a:ea typeface="宋体" panose="02010600030101010101" pitchFamily="2" charset="-122"/>
                    </a:rPr>
                    <a:t>1</a:t>
                  </a:r>
                  <a:endParaRPr kumimoji="1" lang="en-US" altLang="zh-CN" sz="2400" b="1">
                    <a:latin typeface="Times New Roman" panose="02020603050405020304" pitchFamily="18" charset="0"/>
                    <a:ea typeface="宋体" panose="02010600030101010101" pitchFamily="2" charset="-122"/>
                  </a:endParaRPr>
                </a:p>
              </p:txBody>
            </p:sp>
            <p:sp>
              <p:nvSpPr>
                <p:cNvPr id="20505" name="Text Box 82"/>
                <p:cNvSpPr txBox="1">
                  <a:spLocks noChangeArrowheads="1"/>
                </p:cNvSpPr>
                <p:nvPr/>
              </p:nvSpPr>
              <p:spPr bwMode="auto">
                <a:xfrm>
                  <a:off x="4871" y="3744"/>
                  <a:ext cx="3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400" b="1" i="1">
                      <a:latin typeface="Times New Roman" panose="02020603050405020304" pitchFamily="18" charset="0"/>
                      <a:ea typeface="宋体" panose="02010600030101010101" pitchFamily="2" charset="-122"/>
                    </a:rPr>
                    <a:t>N</a:t>
                  </a:r>
                  <a:r>
                    <a:rPr kumimoji="1" lang="en-US" altLang="zh-CN" sz="1400" b="1">
                      <a:latin typeface="Times New Roman" panose="02020603050405020304" pitchFamily="18" charset="0"/>
                      <a:ea typeface="宋体" panose="02010600030101010101" pitchFamily="2" charset="-122"/>
                    </a:rPr>
                    <a:t>2</a:t>
                  </a:r>
                  <a:endParaRPr kumimoji="1" lang="en-US" altLang="zh-CN" sz="2400" b="1">
                    <a:latin typeface="Times New Roman" panose="02020603050405020304" pitchFamily="18" charset="0"/>
                    <a:ea typeface="宋体" panose="02010600030101010101" pitchFamily="2" charset="-122"/>
                  </a:endParaRPr>
                </a:p>
              </p:txBody>
            </p:sp>
            <p:sp>
              <p:nvSpPr>
                <p:cNvPr id="20506" name="Text Box 83"/>
                <p:cNvSpPr txBox="1">
                  <a:spLocks noChangeArrowheads="1"/>
                </p:cNvSpPr>
                <p:nvPr/>
              </p:nvSpPr>
              <p:spPr bwMode="auto">
                <a:xfrm>
                  <a:off x="4530" y="3744"/>
                  <a:ext cx="31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kumimoji="1" lang="en-US" altLang="zh-CN" sz="2400" b="1" i="1">
                      <a:latin typeface="Times New Roman" panose="02020603050405020304" pitchFamily="18" charset="0"/>
                      <a:ea typeface="宋体" panose="02010600030101010101" pitchFamily="2" charset="-122"/>
                    </a:rPr>
                    <a:t>N</a:t>
                  </a:r>
                  <a:r>
                    <a:rPr kumimoji="1" lang="en-US" altLang="zh-CN" sz="1400" b="1">
                      <a:latin typeface="Times New Roman" panose="02020603050405020304" pitchFamily="18" charset="0"/>
                      <a:ea typeface="宋体" panose="02010600030101010101" pitchFamily="2" charset="-122"/>
                    </a:rPr>
                    <a:t>1</a:t>
                  </a:r>
                  <a:endParaRPr kumimoji="1" lang="en-US" altLang="zh-CN" sz="2400" b="1">
                    <a:latin typeface="Times New Roman" panose="02020603050405020304" pitchFamily="18" charset="0"/>
                    <a:ea typeface="宋体" panose="02010600030101010101" pitchFamily="2" charset="-122"/>
                  </a:endParaRPr>
                </a:p>
              </p:txBody>
            </p:sp>
            <p:sp>
              <p:nvSpPr>
                <p:cNvPr id="20507" name="Freeform 84"/>
                <p:cNvSpPr>
                  <a:spLocks/>
                </p:cNvSpPr>
                <p:nvPr/>
              </p:nvSpPr>
              <p:spPr bwMode="auto">
                <a:xfrm>
                  <a:off x="4609" y="3163"/>
                  <a:ext cx="498" cy="428"/>
                </a:xfrm>
                <a:custGeom>
                  <a:avLst/>
                  <a:gdLst>
                    <a:gd name="T0" fmla="*/ 0 w 912"/>
                    <a:gd name="T1" fmla="*/ 0 h 1488"/>
                    <a:gd name="T2" fmla="*/ 57 w 912"/>
                    <a:gd name="T3" fmla="*/ 75 h 1488"/>
                    <a:gd name="T4" fmla="*/ 272 w 912"/>
                    <a:gd name="T5" fmla="*/ 123 h 1488"/>
                    <a:gd name="T6" fmla="*/ 0 60000 65536"/>
                    <a:gd name="T7" fmla="*/ 0 60000 65536"/>
                    <a:gd name="T8" fmla="*/ 0 60000 65536"/>
                  </a:gdLst>
                  <a:ahLst/>
                  <a:cxnLst>
                    <a:cxn ang="T6">
                      <a:pos x="T0" y="T1"/>
                    </a:cxn>
                    <a:cxn ang="T7">
                      <a:pos x="T2" y="T3"/>
                    </a:cxn>
                    <a:cxn ang="T8">
                      <a:pos x="T4" y="T5"/>
                    </a:cxn>
                  </a:cxnLst>
                  <a:rect l="0" t="0" r="r" b="b"/>
                  <a:pathLst>
                    <a:path w="912" h="1488">
                      <a:moveTo>
                        <a:pt x="0" y="0"/>
                      </a:moveTo>
                      <a:cubicBezTo>
                        <a:pt x="20" y="332"/>
                        <a:pt x="40" y="664"/>
                        <a:pt x="192" y="912"/>
                      </a:cubicBezTo>
                      <a:cubicBezTo>
                        <a:pt x="344" y="1160"/>
                        <a:pt x="628" y="1324"/>
                        <a:pt x="912" y="1488"/>
                      </a:cubicBezTo>
                    </a:path>
                  </a:pathLst>
                </a:custGeom>
                <a:noFill/>
                <a:ln w="57150" cmpd="sng">
                  <a:solidFill>
                    <a:srgbClr val="FF33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20508" name="Line 85"/>
                <p:cNvSpPr>
                  <a:spLocks noChangeShapeType="1"/>
                </p:cNvSpPr>
                <p:nvPr/>
              </p:nvSpPr>
              <p:spPr bwMode="auto">
                <a:xfrm>
                  <a:off x="4268" y="3240"/>
                  <a:ext cx="341"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9" name="Line 86"/>
                <p:cNvSpPr>
                  <a:spLocks noChangeShapeType="1"/>
                </p:cNvSpPr>
                <p:nvPr/>
              </p:nvSpPr>
              <p:spPr bwMode="auto">
                <a:xfrm>
                  <a:off x="4924" y="3530"/>
                  <a:ext cx="0" cy="199"/>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497" name="Text Box 88"/>
              <p:cNvSpPr txBox="1">
                <a:spLocks noChangeArrowheads="1"/>
              </p:cNvSpPr>
              <p:nvPr/>
            </p:nvSpPr>
            <p:spPr bwMode="auto">
              <a:xfrm>
                <a:off x="4102" y="4008"/>
                <a:ext cx="12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990099"/>
                    </a:solidFill>
                    <a:latin typeface="Arial" panose="020B0604020202020204" pitchFamily="34" charset="0"/>
                    <a:ea typeface="宋体" panose="02010600030101010101" pitchFamily="2" charset="-122"/>
                  </a:rPr>
                  <a:t>玻耳兹曼分布</a:t>
                </a:r>
              </a:p>
            </p:txBody>
          </p:sp>
        </p:grpSp>
        <p:sp>
          <p:nvSpPr>
            <p:cNvPr id="20494" name="Text Box 93"/>
            <p:cNvSpPr txBox="1">
              <a:spLocks noChangeArrowheads="1"/>
            </p:cNvSpPr>
            <p:nvPr/>
          </p:nvSpPr>
          <p:spPr bwMode="auto">
            <a:xfrm>
              <a:off x="2628" y="3648"/>
              <a:ext cx="16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zh-CN" sz="1800">
                  <a:latin typeface="Arial" panose="020B0604020202020204" pitchFamily="34" charset="0"/>
                  <a:ea typeface="宋体" panose="02010600030101010101" pitchFamily="2" charset="-122"/>
                </a:rPr>
                <a:t>K=1.3806505×</a:t>
              </a:r>
              <a:r>
                <a:rPr lang="en-US" altLang="zh-CN" sz="1800" i="1">
                  <a:latin typeface="Arial" panose="020B0604020202020204" pitchFamily="34" charset="0"/>
                  <a:ea typeface="宋体" panose="02010600030101010101" pitchFamily="2" charset="-122"/>
                </a:rPr>
                <a:t>10</a:t>
              </a:r>
              <a:r>
                <a:rPr lang="en-US" altLang="zh-CN" sz="1800" i="1" baseline="30000">
                  <a:latin typeface="Arial" panose="020B0604020202020204" pitchFamily="34" charset="0"/>
                  <a:ea typeface="宋体" panose="02010600030101010101" pitchFamily="2" charset="-122"/>
                </a:rPr>
                <a:t>-23</a:t>
              </a:r>
              <a:r>
                <a:rPr lang="en-US" altLang="zh-CN" sz="1800" i="1">
                  <a:latin typeface="Arial" panose="020B0604020202020204" pitchFamily="34" charset="0"/>
                  <a:ea typeface="宋体" panose="02010600030101010101" pitchFamily="2" charset="-122"/>
                </a:rPr>
                <a:t>J</a:t>
              </a:r>
              <a:r>
                <a:rPr lang="en-US" altLang="zh-CN" sz="1800">
                  <a:latin typeface="Arial" panose="020B0604020202020204" pitchFamily="34" charset="0"/>
                  <a:ea typeface="宋体" panose="02010600030101010101" pitchFamily="2" charset="-122"/>
                </a:rPr>
                <a:t>/K </a:t>
              </a:r>
              <a:endParaRPr lang="zh-CN" altLang="en-US" sz="180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422929280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63614"/>
                                        </p:tgtEl>
                                        <p:attrNameLst>
                                          <p:attrName>style.visibility</p:attrName>
                                        </p:attrNameLst>
                                      </p:cBhvr>
                                      <p:to>
                                        <p:strVal val="visible"/>
                                      </p:to>
                                    </p:set>
                                    <p:anim calcmode="lin" valueType="num">
                                      <p:cBhvr additive="base">
                                        <p:cTn id="7" dur="500" fill="hold"/>
                                        <p:tgtEl>
                                          <p:spTgt spid="363614"/>
                                        </p:tgtEl>
                                        <p:attrNameLst>
                                          <p:attrName>ppt_x</p:attrName>
                                        </p:attrNameLst>
                                      </p:cBhvr>
                                      <p:tavLst>
                                        <p:tav tm="0">
                                          <p:val>
                                            <p:strVal val="1+#ppt_w/2"/>
                                          </p:val>
                                        </p:tav>
                                        <p:tav tm="100000">
                                          <p:val>
                                            <p:strVal val="#ppt_x"/>
                                          </p:val>
                                        </p:tav>
                                      </p:tavLst>
                                    </p:anim>
                                    <p:anim calcmode="lin" valueType="num">
                                      <p:cBhvr additive="base">
                                        <p:cTn id="8" dur="500" fill="hold"/>
                                        <p:tgtEl>
                                          <p:spTgt spid="3636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363610"/>
                                        </p:tgtEl>
                                        <p:attrNameLst>
                                          <p:attrName>style.visibility</p:attrName>
                                        </p:attrNameLst>
                                      </p:cBhvr>
                                      <p:to>
                                        <p:strVal val="visible"/>
                                      </p:to>
                                    </p:set>
                                    <p:animEffect transition="in" filter="dissolve">
                                      <p:cBhvr>
                                        <p:cTn id="13" dur="500"/>
                                        <p:tgtEl>
                                          <p:spTgt spid="3636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363611"/>
                                        </p:tgtEl>
                                        <p:attrNameLst>
                                          <p:attrName>style.visibility</p:attrName>
                                        </p:attrNameLst>
                                      </p:cBhvr>
                                      <p:to>
                                        <p:strVal val="visible"/>
                                      </p:to>
                                    </p:set>
                                    <p:anim calcmode="lin" valueType="num">
                                      <p:cBhvr additive="base">
                                        <p:cTn id="18" dur="500" fill="hold"/>
                                        <p:tgtEl>
                                          <p:spTgt spid="363611"/>
                                        </p:tgtEl>
                                        <p:attrNameLst>
                                          <p:attrName>ppt_x</p:attrName>
                                        </p:attrNameLst>
                                      </p:cBhvr>
                                      <p:tavLst>
                                        <p:tav tm="0">
                                          <p:val>
                                            <p:strVal val="#ppt_x"/>
                                          </p:val>
                                        </p:tav>
                                        <p:tav tm="100000">
                                          <p:val>
                                            <p:strVal val="#ppt_x"/>
                                          </p:val>
                                        </p:tav>
                                      </p:tavLst>
                                    </p:anim>
                                    <p:anim calcmode="lin" valueType="num">
                                      <p:cBhvr additive="base">
                                        <p:cTn id="19" dur="500" fill="hold"/>
                                        <p:tgtEl>
                                          <p:spTgt spid="3636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p:spPr>
        <p:txBody>
          <a:bodyPr/>
          <a:lstStyle/>
          <a:p>
            <a:pPr eaLnBrk="1" hangingPunct="1"/>
            <a:r>
              <a:rPr lang="zh-CN" altLang="en-US" sz="2400">
                <a:ea typeface="宋体" panose="02010600030101010101" pitchFamily="2" charset="-122"/>
              </a:rPr>
              <a:t>激光的形成原理</a:t>
            </a:r>
          </a:p>
        </p:txBody>
      </p:sp>
      <p:grpSp>
        <p:nvGrpSpPr>
          <p:cNvPr id="23555" name="Group 46"/>
          <p:cNvGrpSpPr>
            <a:grpSpLocks/>
          </p:cNvGrpSpPr>
          <p:nvPr/>
        </p:nvGrpSpPr>
        <p:grpSpPr bwMode="auto">
          <a:xfrm>
            <a:off x="1905000" y="2362200"/>
            <a:ext cx="2667000" cy="1873250"/>
            <a:chOff x="240" y="1488"/>
            <a:chExt cx="1680" cy="1180"/>
          </a:xfrm>
        </p:grpSpPr>
        <p:sp>
          <p:nvSpPr>
            <p:cNvPr id="23573" name="Rectangle 4"/>
            <p:cNvSpPr>
              <a:spLocks noChangeArrowheads="1"/>
            </p:cNvSpPr>
            <p:nvPr/>
          </p:nvSpPr>
          <p:spPr bwMode="auto">
            <a:xfrm>
              <a:off x="240" y="1488"/>
              <a:ext cx="1680" cy="11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23574" name="Group 5"/>
            <p:cNvGrpSpPr>
              <a:grpSpLocks/>
            </p:cNvGrpSpPr>
            <p:nvPr/>
          </p:nvGrpSpPr>
          <p:grpSpPr bwMode="auto">
            <a:xfrm>
              <a:off x="734" y="1832"/>
              <a:ext cx="939" cy="328"/>
              <a:chOff x="4176" y="1984"/>
              <a:chExt cx="912" cy="320"/>
            </a:xfrm>
          </p:grpSpPr>
          <p:sp>
            <p:nvSpPr>
              <p:cNvPr id="23593" name="Freeform 6"/>
              <p:cNvSpPr>
                <a:spLocks/>
              </p:cNvSpPr>
              <p:nvPr/>
            </p:nvSpPr>
            <p:spPr bwMode="auto">
              <a:xfrm>
                <a:off x="4176" y="2145"/>
                <a:ext cx="532" cy="139"/>
              </a:xfrm>
              <a:custGeom>
                <a:avLst/>
                <a:gdLst>
                  <a:gd name="T0" fmla="*/ 0 w 532"/>
                  <a:gd name="T1" fmla="*/ 88 h 139"/>
                  <a:gd name="T2" fmla="*/ 32 w 532"/>
                  <a:gd name="T3" fmla="*/ 8 h 139"/>
                  <a:gd name="T4" fmla="*/ 112 w 532"/>
                  <a:gd name="T5" fmla="*/ 138 h 139"/>
                  <a:gd name="T6" fmla="*/ 178 w 532"/>
                  <a:gd name="T7" fmla="*/ 4 h 139"/>
                  <a:gd name="T8" fmla="*/ 236 w 532"/>
                  <a:gd name="T9" fmla="*/ 130 h 139"/>
                  <a:gd name="T10" fmla="*/ 296 w 532"/>
                  <a:gd name="T11" fmla="*/ 59 h 139"/>
                  <a:gd name="T12" fmla="*/ 318 w 532"/>
                  <a:gd name="T13" fmla="*/ 56 h 139"/>
                  <a:gd name="T14" fmla="*/ 391 w 532"/>
                  <a:gd name="T15" fmla="*/ 59 h 139"/>
                  <a:gd name="T16" fmla="*/ 532 w 532"/>
                  <a:gd name="T17" fmla="*/ 50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139">
                    <a:moveTo>
                      <a:pt x="0" y="88"/>
                    </a:moveTo>
                    <a:cubicBezTo>
                      <a:pt x="5" y="75"/>
                      <a:pt x="13" y="0"/>
                      <a:pt x="32" y="8"/>
                    </a:cubicBezTo>
                    <a:cubicBezTo>
                      <a:pt x="51" y="16"/>
                      <a:pt x="88" y="139"/>
                      <a:pt x="112" y="138"/>
                    </a:cubicBezTo>
                    <a:cubicBezTo>
                      <a:pt x="136" y="137"/>
                      <a:pt x="157" y="5"/>
                      <a:pt x="178" y="4"/>
                    </a:cubicBezTo>
                    <a:cubicBezTo>
                      <a:pt x="199" y="3"/>
                      <a:pt x="216" y="121"/>
                      <a:pt x="236" y="130"/>
                    </a:cubicBezTo>
                    <a:cubicBezTo>
                      <a:pt x="256" y="139"/>
                      <a:pt x="283" y="71"/>
                      <a:pt x="296" y="59"/>
                    </a:cubicBezTo>
                    <a:cubicBezTo>
                      <a:pt x="310" y="47"/>
                      <a:pt x="303" y="56"/>
                      <a:pt x="318" y="56"/>
                    </a:cubicBezTo>
                    <a:cubicBezTo>
                      <a:pt x="334" y="56"/>
                      <a:pt x="355" y="60"/>
                      <a:pt x="391" y="59"/>
                    </a:cubicBezTo>
                    <a:cubicBezTo>
                      <a:pt x="426" y="58"/>
                      <a:pt x="503" y="52"/>
                      <a:pt x="532" y="50"/>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3594" name="Object 7"/>
              <p:cNvGraphicFramePr>
                <a:graphicFrameLocks noChangeAspect="1"/>
              </p:cNvGraphicFramePr>
              <p:nvPr/>
            </p:nvGraphicFramePr>
            <p:xfrm>
              <a:off x="4683" y="1984"/>
              <a:ext cx="405" cy="320"/>
            </p:xfrm>
            <a:graphic>
              <a:graphicData uri="http://schemas.openxmlformats.org/presentationml/2006/ole">
                <mc:AlternateContent xmlns:mc="http://schemas.openxmlformats.org/markup-compatibility/2006">
                  <mc:Choice xmlns:v="urn:schemas-microsoft-com:vml" Requires="v">
                    <p:oleObj spid="_x0000_s35875" name="Equation" r:id="rId3" imgW="241195" imgH="190417" progId="Equation.3">
                      <p:embed/>
                    </p:oleObj>
                  </mc:Choice>
                  <mc:Fallback>
                    <p:oleObj name="Equation" r:id="rId3" imgW="241195" imgH="19041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 y="1984"/>
                            <a:ext cx="40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575" name="Line 8"/>
            <p:cNvSpPr>
              <a:spLocks noChangeShapeType="1"/>
            </p:cNvSpPr>
            <p:nvPr/>
          </p:nvSpPr>
          <p:spPr bwMode="auto">
            <a:xfrm>
              <a:off x="596" y="1662"/>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576" name="Line 9"/>
            <p:cNvSpPr>
              <a:spLocks noChangeShapeType="1"/>
            </p:cNvSpPr>
            <p:nvPr/>
          </p:nvSpPr>
          <p:spPr bwMode="auto">
            <a:xfrm>
              <a:off x="596" y="2422"/>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3577" name="Object 10"/>
            <p:cNvGraphicFramePr>
              <a:graphicFrameLocks noChangeAspect="1"/>
            </p:cNvGraphicFramePr>
            <p:nvPr/>
          </p:nvGraphicFramePr>
          <p:xfrm>
            <a:off x="240" y="2252"/>
            <a:ext cx="329" cy="393"/>
          </p:xfrm>
          <a:graphic>
            <a:graphicData uri="http://schemas.openxmlformats.org/presentationml/2006/ole">
              <mc:AlternateContent xmlns:mc="http://schemas.openxmlformats.org/markup-compatibility/2006">
                <mc:Choice xmlns:v="urn:schemas-microsoft-com:vml" Requires="v">
                  <p:oleObj spid="_x0000_s35876" name="Equation" r:id="rId5" imgW="190500" imgH="228600" progId="Equation.3">
                    <p:embed/>
                  </p:oleObj>
                </mc:Choice>
                <mc:Fallback>
                  <p:oleObj name="Equation" r:id="rId5" imgW="190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2252"/>
                          <a:ext cx="32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78" name="Object 11"/>
            <p:cNvGraphicFramePr>
              <a:graphicFrameLocks noChangeAspect="1"/>
            </p:cNvGraphicFramePr>
            <p:nvPr/>
          </p:nvGraphicFramePr>
          <p:xfrm>
            <a:off x="240" y="1523"/>
            <a:ext cx="374" cy="393"/>
          </p:xfrm>
          <a:graphic>
            <a:graphicData uri="http://schemas.openxmlformats.org/presentationml/2006/ole">
              <mc:AlternateContent xmlns:mc="http://schemas.openxmlformats.org/markup-compatibility/2006">
                <mc:Choice xmlns:v="urn:schemas-microsoft-com:vml" Requires="v">
                  <p:oleObj spid="_x0000_s35877" name="Equation" r:id="rId7" imgW="215806" imgH="228501" progId="Equation.3">
                    <p:embed/>
                  </p:oleObj>
                </mc:Choice>
                <mc:Fallback>
                  <p:oleObj name="Equation" r:id="rId7" imgW="215806"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 y="1523"/>
                          <a:ext cx="374"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9" name="Oval 12"/>
            <p:cNvSpPr>
              <a:spLocks noChangeAspect="1" noChangeArrowheads="1"/>
            </p:cNvSpPr>
            <p:nvPr/>
          </p:nvSpPr>
          <p:spPr bwMode="auto">
            <a:xfrm>
              <a:off x="1008" y="2387"/>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0" name="Oval 13"/>
            <p:cNvSpPr>
              <a:spLocks noChangeAspect="1" noChangeArrowheads="1"/>
            </p:cNvSpPr>
            <p:nvPr/>
          </p:nvSpPr>
          <p:spPr bwMode="auto">
            <a:xfrm>
              <a:off x="1267" y="2387"/>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1" name="Oval 14"/>
            <p:cNvSpPr>
              <a:spLocks noChangeAspect="1" noChangeArrowheads="1"/>
            </p:cNvSpPr>
            <p:nvPr/>
          </p:nvSpPr>
          <p:spPr bwMode="auto">
            <a:xfrm>
              <a:off x="640"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2" name="Oval 15"/>
            <p:cNvSpPr>
              <a:spLocks noChangeAspect="1" noChangeArrowheads="1"/>
            </p:cNvSpPr>
            <p:nvPr/>
          </p:nvSpPr>
          <p:spPr bwMode="auto">
            <a:xfrm>
              <a:off x="728"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3" name="Oval 16"/>
            <p:cNvSpPr>
              <a:spLocks noChangeAspect="1" noChangeArrowheads="1"/>
            </p:cNvSpPr>
            <p:nvPr/>
          </p:nvSpPr>
          <p:spPr bwMode="auto">
            <a:xfrm>
              <a:off x="819"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4" name="Oval 17"/>
            <p:cNvSpPr>
              <a:spLocks noChangeAspect="1" noChangeArrowheads="1"/>
            </p:cNvSpPr>
            <p:nvPr/>
          </p:nvSpPr>
          <p:spPr bwMode="auto">
            <a:xfrm>
              <a:off x="912"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5" name="Oval 18"/>
            <p:cNvSpPr>
              <a:spLocks noChangeAspect="1" noChangeArrowheads="1"/>
            </p:cNvSpPr>
            <p:nvPr/>
          </p:nvSpPr>
          <p:spPr bwMode="auto">
            <a:xfrm>
              <a:off x="1008"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6" name="Oval 19"/>
            <p:cNvSpPr>
              <a:spLocks noChangeAspect="1" noChangeArrowheads="1"/>
            </p:cNvSpPr>
            <p:nvPr/>
          </p:nvSpPr>
          <p:spPr bwMode="auto">
            <a:xfrm>
              <a:off x="1104"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7" name="Oval 20"/>
            <p:cNvSpPr>
              <a:spLocks noChangeAspect="1" noChangeArrowheads="1"/>
            </p:cNvSpPr>
            <p:nvPr/>
          </p:nvSpPr>
          <p:spPr bwMode="auto">
            <a:xfrm>
              <a:off x="1200"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8" name="Oval 21"/>
            <p:cNvSpPr>
              <a:spLocks noChangeAspect="1" noChangeArrowheads="1"/>
            </p:cNvSpPr>
            <p:nvPr/>
          </p:nvSpPr>
          <p:spPr bwMode="auto">
            <a:xfrm>
              <a:off x="1299"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89" name="Oval 22"/>
            <p:cNvSpPr>
              <a:spLocks noChangeAspect="1" noChangeArrowheads="1"/>
            </p:cNvSpPr>
            <p:nvPr/>
          </p:nvSpPr>
          <p:spPr bwMode="auto">
            <a:xfrm>
              <a:off x="1395"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90" name="Oval 23"/>
            <p:cNvSpPr>
              <a:spLocks noChangeAspect="1" noChangeArrowheads="1"/>
            </p:cNvSpPr>
            <p:nvPr/>
          </p:nvSpPr>
          <p:spPr bwMode="auto">
            <a:xfrm>
              <a:off x="1499"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91" name="Oval 24"/>
            <p:cNvSpPr>
              <a:spLocks noChangeAspect="1" noChangeArrowheads="1"/>
            </p:cNvSpPr>
            <p:nvPr/>
          </p:nvSpPr>
          <p:spPr bwMode="auto">
            <a:xfrm>
              <a:off x="1592"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92" name="Oval 25"/>
            <p:cNvSpPr>
              <a:spLocks noChangeAspect="1" noChangeArrowheads="1"/>
            </p:cNvSpPr>
            <p:nvPr/>
          </p:nvSpPr>
          <p:spPr bwMode="auto">
            <a:xfrm>
              <a:off x="1683"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23556" name="AutoShape 26"/>
          <p:cNvSpPr>
            <a:spLocks noChangeArrowheads="1"/>
          </p:cNvSpPr>
          <p:nvPr/>
        </p:nvSpPr>
        <p:spPr bwMode="auto">
          <a:xfrm>
            <a:off x="4784725" y="1600200"/>
            <a:ext cx="914400" cy="609600"/>
          </a:xfrm>
          <a:prstGeom prst="wedgeRoundRectCallout">
            <a:avLst>
              <a:gd name="adj1" fmla="val -43750"/>
              <a:gd name="adj2" fmla="val 70000"/>
              <a:gd name="adj3" fmla="val 16667"/>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kumimoji="1" lang="zh-CN" altLang="en-US" sz="2400">
              <a:latin typeface="Times New Roman" panose="02020603050405020304" pitchFamily="18" charset="0"/>
              <a:ea typeface="宋体" panose="02010600030101010101" pitchFamily="2" charset="-122"/>
            </a:endParaRPr>
          </a:p>
        </p:txBody>
      </p:sp>
      <p:sp>
        <p:nvSpPr>
          <p:cNvPr id="367643" name="Text Box 27"/>
          <p:cNvSpPr txBox="1">
            <a:spLocks noChangeArrowheads="1"/>
          </p:cNvSpPr>
          <p:nvPr/>
        </p:nvSpPr>
        <p:spPr bwMode="auto">
          <a:xfrm>
            <a:off x="4651376" y="1143000"/>
            <a:ext cx="3502025" cy="4889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eaLnBrk="1" hangingPunct="1">
              <a:defRPr/>
            </a:pPr>
            <a:r>
              <a:rPr kumimoji="1" lang="zh-CN" altLang="en-US" sz="2600" b="1">
                <a:solidFill>
                  <a:schemeClr val="tx2"/>
                </a:solidFill>
                <a:effectLst>
                  <a:outerShdw blurRad="38100" dist="38100" dir="2700000" algn="tl">
                    <a:srgbClr val="C0C0C0"/>
                  </a:outerShdw>
                </a:effectLst>
                <a:latin typeface="宋体" panose="02010600030101010101" pitchFamily="2" charset="-122"/>
                <a:ea typeface="宋体" panose="02010600030101010101" pitchFamily="2" charset="-122"/>
              </a:rPr>
              <a:t>粒子体系在单位时间内</a:t>
            </a:r>
          </a:p>
        </p:txBody>
      </p:sp>
      <p:grpSp>
        <p:nvGrpSpPr>
          <p:cNvPr id="23558" name="Group 28"/>
          <p:cNvGrpSpPr>
            <a:grpSpLocks/>
          </p:cNvGrpSpPr>
          <p:nvPr/>
        </p:nvGrpSpPr>
        <p:grpSpPr bwMode="auto">
          <a:xfrm>
            <a:off x="4884738" y="1752601"/>
            <a:ext cx="3954462" cy="925513"/>
            <a:chOff x="1920" y="1405"/>
            <a:chExt cx="2491" cy="583"/>
          </a:xfrm>
        </p:grpSpPr>
        <p:sp>
          <p:nvSpPr>
            <p:cNvPr id="367645" name="Text Box 29"/>
            <p:cNvSpPr txBox="1">
              <a:spLocks noChangeArrowheads="1"/>
            </p:cNvSpPr>
            <p:nvPr/>
          </p:nvSpPr>
          <p:spPr bwMode="auto">
            <a:xfrm>
              <a:off x="2928" y="1680"/>
              <a:ext cx="1104"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A</a:t>
              </a:r>
              <a:r>
                <a:rPr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1</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1" lang="en-US" altLang="zh-CN" sz="2600" b="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 </a:t>
              </a:r>
              <a:r>
                <a:rPr kumimoji="1" lang="en-US" altLang="zh-CN" sz="2600" b="1" i="1">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N</a:t>
              </a:r>
              <a:r>
                <a:rPr kumimoji="1" lang="en-US" altLang="zh-CN" sz="2600" b="1" baseline="-2500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rPr>
                <a:t>2  </a:t>
              </a:r>
              <a:endParaRPr kumimoji="1" lang="en-US" altLang="zh-CN" sz="2600" b="1">
                <a:solidFill>
                  <a:srgbClr val="0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p:txBody>
        </p:sp>
        <p:sp>
          <p:nvSpPr>
            <p:cNvPr id="23572" name="Rectangle 30"/>
            <p:cNvSpPr>
              <a:spLocks noChangeArrowheads="1"/>
            </p:cNvSpPr>
            <p:nvPr/>
          </p:nvSpPr>
          <p:spPr bwMode="auto">
            <a:xfrm>
              <a:off x="1920" y="1405"/>
              <a:ext cx="24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000000"/>
                  </a:solidFill>
                  <a:latin typeface="Arial" panose="020B0604020202020204" pitchFamily="34" charset="0"/>
                  <a:ea typeface="隶书" panose="02010509060101010101" pitchFamily="49" charset="-122"/>
                </a:rPr>
                <a:t>（</a:t>
              </a:r>
              <a:r>
                <a:rPr lang="en-US" altLang="zh-CN" b="1">
                  <a:solidFill>
                    <a:srgbClr val="000000"/>
                  </a:solidFill>
                  <a:latin typeface="Arial" panose="020B0604020202020204" pitchFamily="34" charset="0"/>
                  <a:ea typeface="隶书" panose="02010509060101010101" pitchFamily="49" charset="-122"/>
                </a:rPr>
                <a:t>1</a:t>
              </a:r>
              <a:r>
                <a:rPr lang="zh-CN" altLang="en-US" b="1">
                  <a:solidFill>
                    <a:srgbClr val="000000"/>
                  </a:solidFill>
                  <a:latin typeface="Arial" panose="020B0604020202020204" pitchFamily="34" charset="0"/>
                  <a:ea typeface="隶书" panose="02010509060101010101" pitchFamily="49" charset="-122"/>
                </a:rPr>
                <a:t>）自发辐</a:t>
              </a:r>
              <a:r>
                <a:rPr kumimoji="1" lang="zh-CN" altLang="en-US" b="1">
                  <a:solidFill>
                    <a:srgbClr val="000000"/>
                  </a:solidFill>
                  <a:latin typeface="Arial" panose="020B0604020202020204" pitchFamily="34" charset="0"/>
                  <a:ea typeface="隶书" panose="02010509060101010101" pitchFamily="49" charset="-122"/>
                </a:rPr>
                <a:t>射的光子数</a:t>
              </a:r>
            </a:p>
          </p:txBody>
        </p:sp>
      </p:grpSp>
      <p:grpSp>
        <p:nvGrpSpPr>
          <p:cNvPr id="23559" name="Group 31"/>
          <p:cNvGrpSpPr>
            <a:grpSpLocks/>
          </p:cNvGrpSpPr>
          <p:nvPr/>
        </p:nvGrpSpPr>
        <p:grpSpPr bwMode="auto">
          <a:xfrm>
            <a:off x="4879976" y="2743201"/>
            <a:ext cx="4111625" cy="925513"/>
            <a:chOff x="2114" y="2208"/>
            <a:chExt cx="2590" cy="583"/>
          </a:xfrm>
        </p:grpSpPr>
        <p:sp>
          <p:nvSpPr>
            <p:cNvPr id="367648" name="Text Box 32"/>
            <p:cNvSpPr txBox="1">
              <a:spLocks noChangeArrowheads="1"/>
            </p:cNvSpPr>
            <p:nvPr/>
          </p:nvSpPr>
          <p:spPr bwMode="auto">
            <a:xfrm>
              <a:off x="3120" y="2483"/>
              <a:ext cx="1584"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kumimoji="1" lang="en-US" altLang="zh-CN" sz="2600" b="1" i="1">
                  <a:solidFill>
                    <a:srgbClr val="FF0000"/>
                  </a:solidFill>
                  <a:latin typeface="Times New Roman" panose="02020603050405020304" pitchFamily="18" charset="0"/>
                  <a:ea typeface="宋体" panose="02010600030101010101" pitchFamily="2" charset="-122"/>
                </a:rPr>
                <a:t>B</a:t>
              </a:r>
              <a:r>
                <a:rPr kumimoji="1" lang="en-US" altLang="zh-CN" sz="2600" b="1" i="1" baseline="-25000">
                  <a:solidFill>
                    <a:srgbClr val="FF0000"/>
                  </a:solidFill>
                  <a:latin typeface="Times New Roman" panose="02020603050405020304" pitchFamily="18" charset="0"/>
                  <a:ea typeface="宋体" panose="02010600030101010101" pitchFamily="2" charset="-122"/>
                </a:rPr>
                <a:t>12</a:t>
              </a:r>
              <a:r>
                <a:rPr kumimoji="1" lang="en-US" altLang="zh-CN" sz="2600" b="1">
                  <a:solidFill>
                    <a:srgbClr val="FF0000"/>
                  </a:solidFill>
                  <a:latin typeface="Times New Roman" panose="02020603050405020304" pitchFamily="18" charset="0"/>
                  <a:ea typeface="宋体" panose="02010600030101010101" pitchFamily="2" charset="-122"/>
                </a:rPr>
                <a:t> · </a:t>
              </a:r>
              <a:r>
                <a:rPr kumimoji="1" lang="en-US" altLang="zh-CN" sz="2600" b="1" i="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latin typeface="Times New Roman" panose="02020603050405020304" pitchFamily="18" charset="0"/>
                  <a:ea typeface="宋体" panose="02010600030101010101" pitchFamily="2" charset="-122"/>
                </a:rPr>
                <a:t> (</a:t>
              </a:r>
              <a:r>
                <a:rPr kumimoji="1" lang="en-US" altLang="zh-CN" sz="26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latin typeface="Times New Roman" panose="02020603050405020304" pitchFamily="18" charset="0"/>
                  <a:ea typeface="宋体" panose="02010600030101010101" pitchFamily="2" charset="-122"/>
                </a:rPr>
                <a:t>) · </a:t>
              </a:r>
              <a:r>
                <a:rPr kumimoji="1" lang="en-US" altLang="zh-CN" sz="2600" b="1" i="1">
                  <a:solidFill>
                    <a:srgbClr val="FF0000"/>
                  </a:solidFill>
                  <a:latin typeface="Times New Roman" panose="02020603050405020304" pitchFamily="18" charset="0"/>
                  <a:ea typeface="宋体" panose="02010600030101010101" pitchFamily="2" charset="-122"/>
                </a:rPr>
                <a:t>N</a:t>
              </a:r>
              <a:r>
                <a:rPr kumimoji="1" lang="en-US" altLang="zh-CN" sz="2600" b="1" baseline="-25000">
                  <a:solidFill>
                    <a:srgbClr val="FF0000"/>
                  </a:solidFill>
                  <a:latin typeface="Times New Roman" panose="02020603050405020304" pitchFamily="18" charset="0"/>
                  <a:ea typeface="宋体" panose="02010600030101010101" pitchFamily="2" charset="-122"/>
                </a:rPr>
                <a:t>1</a:t>
              </a:r>
              <a:r>
                <a:rPr kumimoji="1" lang="en-US" altLang="zh-CN" sz="2600" b="1">
                  <a:solidFill>
                    <a:srgbClr val="FF0000"/>
                  </a:solidFill>
                  <a:effectLst>
                    <a:outerShdw blurRad="38100" dist="38100" dir="2700000" algn="tl">
                      <a:srgbClr val="C0C0C0"/>
                    </a:outerShdw>
                  </a:effectLst>
                  <a:ea typeface="宋体" panose="02010600030101010101" pitchFamily="2" charset="-122"/>
                </a:rPr>
                <a:t> </a:t>
              </a:r>
            </a:p>
          </p:txBody>
        </p:sp>
        <p:sp>
          <p:nvSpPr>
            <p:cNvPr id="23570" name="Rectangle 33"/>
            <p:cNvSpPr>
              <a:spLocks noChangeArrowheads="1"/>
            </p:cNvSpPr>
            <p:nvPr/>
          </p:nvSpPr>
          <p:spPr bwMode="auto">
            <a:xfrm>
              <a:off x="2114" y="2208"/>
              <a:ext cx="24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000000"/>
                  </a:solidFill>
                  <a:latin typeface="Arial" panose="020B0604020202020204" pitchFamily="34" charset="0"/>
                  <a:ea typeface="隶书" panose="02010509060101010101" pitchFamily="49" charset="-122"/>
                </a:rPr>
                <a:t>（</a:t>
              </a:r>
              <a:r>
                <a:rPr lang="en-US" altLang="zh-CN" b="1">
                  <a:solidFill>
                    <a:srgbClr val="000000"/>
                  </a:solidFill>
                  <a:latin typeface="Arial" panose="020B0604020202020204" pitchFamily="34" charset="0"/>
                  <a:ea typeface="隶书" panose="02010509060101010101" pitchFamily="49" charset="-122"/>
                </a:rPr>
                <a:t>2</a:t>
              </a:r>
              <a:r>
                <a:rPr lang="zh-CN" altLang="en-US" b="1">
                  <a:solidFill>
                    <a:srgbClr val="000000"/>
                  </a:solidFill>
                  <a:latin typeface="Arial" panose="020B0604020202020204" pitchFamily="34" charset="0"/>
                  <a:ea typeface="隶书" panose="02010509060101010101" pitchFamily="49" charset="-122"/>
                </a:rPr>
                <a:t>）受激吸收</a:t>
              </a:r>
              <a:r>
                <a:rPr kumimoji="1" lang="zh-CN" altLang="en-US" b="1">
                  <a:solidFill>
                    <a:srgbClr val="000000"/>
                  </a:solidFill>
                  <a:latin typeface="Arial" panose="020B0604020202020204" pitchFamily="34" charset="0"/>
                  <a:ea typeface="隶书" panose="02010509060101010101" pitchFamily="49" charset="-122"/>
                </a:rPr>
                <a:t>的光子数</a:t>
              </a:r>
            </a:p>
          </p:txBody>
        </p:sp>
      </p:grpSp>
      <p:grpSp>
        <p:nvGrpSpPr>
          <p:cNvPr id="23560" name="Group 34"/>
          <p:cNvGrpSpPr>
            <a:grpSpLocks/>
          </p:cNvGrpSpPr>
          <p:nvPr/>
        </p:nvGrpSpPr>
        <p:grpSpPr bwMode="auto">
          <a:xfrm>
            <a:off x="4878389" y="3798888"/>
            <a:ext cx="4110037" cy="925512"/>
            <a:chOff x="2115" y="2208"/>
            <a:chExt cx="2589" cy="583"/>
          </a:xfrm>
        </p:grpSpPr>
        <p:sp>
          <p:nvSpPr>
            <p:cNvPr id="367651" name="Text Box 35"/>
            <p:cNvSpPr txBox="1">
              <a:spLocks noChangeArrowheads="1"/>
            </p:cNvSpPr>
            <p:nvPr/>
          </p:nvSpPr>
          <p:spPr bwMode="auto">
            <a:xfrm>
              <a:off x="3120" y="2483"/>
              <a:ext cx="1584"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kumimoji="1" lang="en-US" altLang="zh-CN" sz="2600" b="1" i="1">
                  <a:solidFill>
                    <a:srgbClr val="FF0000"/>
                  </a:solidFill>
                  <a:latin typeface="Times New Roman" panose="02020603050405020304" pitchFamily="18" charset="0"/>
                  <a:ea typeface="宋体" panose="02010600030101010101" pitchFamily="2" charset="-122"/>
                </a:rPr>
                <a:t>B</a:t>
              </a:r>
              <a:r>
                <a:rPr kumimoji="1" lang="en-US" altLang="zh-CN" sz="2600" b="1" i="1" baseline="-25000">
                  <a:solidFill>
                    <a:srgbClr val="FF0000"/>
                  </a:solidFill>
                  <a:latin typeface="Times New Roman" panose="02020603050405020304" pitchFamily="18" charset="0"/>
                  <a:ea typeface="宋体" panose="02010600030101010101" pitchFamily="2" charset="-122"/>
                </a:rPr>
                <a:t>21</a:t>
              </a:r>
              <a:r>
                <a:rPr kumimoji="1" lang="en-US" altLang="zh-CN" sz="2600" b="1">
                  <a:solidFill>
                    <a:srgbClr val="FF0000"/>
                  </a:solidFill>
                  <a:latin typeface="Times New Roman" panose="02020603050405020304" pitchFamily="18" charset="0"/>
                  <a:ea typeface="宋体" panose="02010600030101010101" pitchFamily="2" charset="-122"/>
                </a:rPr>
                <a:t> · </a:t>
              </a:r>
              <a:r>
                <a:rPr kumimoji="1" lang="en-US" altLang="zh-CN" sz="2600" b="1" i="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latin typeface="Times New Roman" panose="02020603050405020304" pitchFamily="18" charset="0"/>
                  <a:ea typeface="宋体" panose="02010600030101010101" pitchFamily="2" charset="-122"/>
                </a:rPr>
                <a:t> (</a:t>
              </a:r>
              <a:r>
                <a:rPr kumimoji="1" lang="en-US" altLang="zh-CN" sz="26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600" b="1">
                  <a:solidFill>
                    <a:srgbClr val="FF0000"/>
                  </a:solidFill>
                  <a:latin typeface="Times New Roman" panose="02020603050405020304" pitchFamily="18" charset="0"/>
                  <a:ea typeface="宋体" panose="02010600030101010101" pitchFamily="2" charset="-122"/>
                </a:rPr>
                <a:t>) · </a:t>
              </a:r>
              <a:r>
                <a:rPr kumimoji="1" lang="en-US" altLang="zh-CN" sz="2600" b="1" i="1">
                  <a:solidFill>
                    <a:srgbClr val="FF0000"/>
                  </a:solidFill>
                  <a:latin typeface="Times New Roman" panose="02020603050405020304" pitchFamily="18" charset="0"/>
                  <a:ea typeface="宋体" panose="02010600030101010101" pitchFamily="2" charset="-122"/>
                </a:rPr>
                <a:t>N</a:t>
              </a:r>
              <a:r>
                <a:rPr kumimoji="1" lang="en-US" altLang="zh-CN" sz="2600" b="1" baseline="-25000">
                  <a:solidFill>
                    <a:srgbClr val="FF0000"/>
                  </a:solidFill>
                  <a:latin typeface="Times New Roman" panose="02020603050405020304" pitchFamily="18" charset="0"/>
                  <a:ea typeface="宋体" panose="02010600030101010101" pitchFamily="2" charset="-122"/>
                </a:rPr>
                <a:t>2</a:t>
              </a:r>
              <a:r>
                <a:rPr kumimoji="1" lang="en-US" altLang="zh-CN" sz="2600" b="1">
                  <a:solidFill>
                    <a:srgbClr val="FF0000"/>
                  </a:solidFill>
                  <a:effectLst>
                    <a:outerShdw blurRad="38100" dist="38100" dir="2700000" algn="tl">
                      <a:srgbClr val="C0C0C0"/>
                    </a:outerShdw>
                  </a:effectLst>
                  <a:ea typeface="宋体" panose="02010600030101010101" pitchFamily="2" charset="-122"/>
                </a:rPr>
                <a:t> </a:t>
              </a:r>
            </a:p>
          </p:txBody>
        </p:sp>
        <p:sp>
          <p:nvSpPr>
            <p:cNvPr id="23568" name="Rectangle 36"/>
            <p:cNvSpPr>
              <a:spLocks noChangeArrowheads="1"/>
            </p:cNvSpPr>
            <p:nvPr/>
          </p:nvSpPr>
          <p:spPr bwMode="auto">
            <a:xfrm>
              <a:off x="2115" y="2208"/>
              <a:ext cx="24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000000"/>
                  </a:solidFill>
                  <a:latin typeface="Arial" panose="020B0604020202020204" pitchFamily="34" charset="0"/>
                  <a:ea typeface="隶书" panose="02010509060101010101" pitchFamily="49" charset="-122"/>
                </a:rPr>
                <a:t>（</a:t>
              </a:r>
              <a:r>
                <a:rPr lang="en-US" altLang="zh-CN" b="1">
                  <a:solidFill>
                    <a:srgbClr val="000000"/>
                  </a:solidFill>
                  <a:latin typeface="Arial" panose="020B0604020202020204" pitchFamily="34" charset="0"/>
                  <a:ea typeface="隶书" panose="02010509060101010101" pitchFamily="49" charset="-122"/>
                </a:rPr>
                <a:t>3</a:t>
              </a:r>
              <a:r>
                <a:rPr lang="zh-CN" altLang="en-US" b="1">
                  <a:solidFill>
                    <a:srgbClr val="000000"/>
                  </a:solidFill>
                  <a:latin typeface="Arial" panose="020B0604020202020204" pitchFamily="34" charset="0"/>
                  <a:ea typeface="隶书" panose="02010509060101010101" pitchFamily="49" charset="-122"/>
                </a:rPr>
                <a:t>）受激辐射</a:t>
              </a:r>
              <a:r>
                <a:rPr kumimoji="1" lang="zh-CN" altLang="en-US" b="1">
                  <a:solidFill>
                    <a:srgbClr val="000000"/>
                  </a:solidFill>
                  <a:latin typeface="Arial" panose="020B0604020202020204" pitchFamily="34" charset="0"/>
                  <a:ea typeface="隶书" panose="02010509060101010101" pitchFamily="49" charset="-122"/>
                </a:rPr>
                <a:t>的光子数</a:t>
              </a:r>
            </a:p>
          </p:txBody>
        </p:sp>
      </p:grpSp>
      <p:grpSp>
        <p:nvGrpSpPr>
          <p:cNvPr id="367666" name="Group 50"/>
          <p:cNvGrpSpPr>
            <a:grpSpLocks/>
          </p:cNvGrpSpPr>
          <p:nvPr/>
        </p:nvGrpSpPr>
        <p:grpSpPr bwMode="auto">
          <a:xfrm>
            <a:off x="1905000" y="4724401"/>
            <a:ext cx="4572000" cy="1077913"/>
            <a:chOff x="240" y="2976"/>
            <a:chExt cx="2880" cy="679"/>
          </a:xfrm>
        </p:grpSpPr>
        <p:sp>
          <p:nvSpPr>
            <p:cNvPr id="23565" name="Text Box 38"/>
            <p:cNvSpPr txBox="1">
              <a:spLocks noChangeArrowheads="1"/>
            </p:cNvSpPr>
            <p:nvPr/>
          </p:nvSpPr>
          <p:spPr bwMode="auto">
            <a:xfrm>
              <a:off x="1152" y="3347"/>
              <a:ext cx="1968" cy="30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ClrTx/>
                <a:buFontTx/>
                <a:buNone/>
              </a:pPr>
              <a:r>
                <a:rPr kumimoji="1" lang="en-US" altLang="zh-CN" sz="2600" b="1" i="1">
                  <a:solidFill>
                    <a:srgbClr val="FF0000"/>
                  </a:solidFill>
                  <a:latin typeface="Times New Roman" panose="02020603050405020304" pitchFamily="18" charset="0"/>
                  <a:ea typeface="宋体" panose="02010600030101010101" pitchFamily="2" charset="-122"/>
                </a:rPr>
                <a:t>B</a:t>
              </a:r>
              <a:r>
                <a:rPr kumimoji="1" lang="en-US" altLang="zh-CN" sz="2600" b="1" i="1" baseline="-25000">
                  <a:solidFill>
                    <a:srgbClr val="FF0000"/>
                  </a:solidFill>
                  <a:latin typeface="Times New Roman" panose="02020603050405020304" pitchFamily="18" charset="0"/>
                  <a:ea typeface="宋体" panose="02010600030101010101" pitchFamily="2" charset="-122"/>
                </a:rPr>
                <a:t>12</a:t>
              </a:r>
              <a:r>
                <a:rPr kumimoji="1" lang="en-US" altLang="zh-CN" sz="2600" b="1" i="1">
                  <a:solidFill>
                    <a:srgbClr val="FF0000"/>
                  </a:solidFill>
                  <a:latin typeface="Times New Roman" panose="02020603050405020304" pitchFamily="18" charset="0"/>
                  <a:ea typeface="宋体" panose="02010600030101010101" pitchFamily="2" charset="-122"/>
                </a:rPr>
                <a:t> = B</a:t>
              </a:r>
              <a:r>
                <a:rPr kumimoji="1" lang="en-US" altLang="zh-CN" sz="2600" b="1" i="1" baseline="-25000">
                  <a:solidFill>
                    <a:srgbClr val="FF0000"/>
                  </a:solidFill>
                  <a:latin typeface="Times New Roman" panose="02020603050405020304" pitchFamily="18" charset="0"/>
                  <a:ea typeface="宋体" panose="02010600030101010101" pitchFamily="2" charset="-122"/>
                </a:rPr>
                <a:t>21 </a:t>
              </a:r>
              <a:r>
                <a:rPr kumimoji="1" lang="zh-CN" altLang="en-US" sz="2600" b="1">
                  <a:solidFill>
                    <a:srgbClr val="FF0000"/>
                  </a:solidFill>
                  <a:latin typeface="Times New Roman" panose="02020603050405020304" pitchFamily="18" charset="0"/>
                  <a:ea typeface="宋体" panose="02010600030101010101" pitchFamily="2" charset="-122"/>
                </a:rPr>
                <a:t>，</a:t>
              </a:r>
              <a:r>
                <a:rPr kumimoji="1" lang="en-US" altLang="zh-CN" sz="2600" b="1">
                  <a:solidFill>
                    <a:srgbClr val="FF0000"/>
                  </a:solidFill>
                  <a:latin typeface="Times New Roman" panose="02020603050405020304" pitchFamily="18" charset="0"/>
                  <a:ea typeface="宋体" panose="02010600030101010101" pitchFamily="2" charset="-122"/>
                </a:rPr>
                <a:t>N</a:t>
              </a:r>
              <a:r>
                <a:rPr kumimoji="1" lang="en-US" altLang="zh-CN" sz="2600" b="1" baseline="-25000">
                  <a:solidFill>
                    <a:srgbClr val="FF0000"/>
                  </a:solidFill>
                  <a:latin typeface="Times New Roman" panose="02020603050405020304" pitchFamily="18" charset="0"/>
                  <a:ea typeface="宋体" panose="02010600030101010101" pitchFamily="2" charset="-122"/>
                </a:rPr>
                <a:t>2 </a:t>
              </a:r>
              <a:r>
                <a:rPr kumimoji="1" lang="en-US" altLang="zh-CN" sz="2600" b="1">
                  <a:solidFill>
                    <a:srgbClr val="FF0000"/>
                  </a:solidFill>
                  <a:latin typeface="Times New Roman" panose="02020603050405020304" pitchFamily="18" charset="0"/>
                  <a:ea typeface="宋体" panose="02010600030101010101" pitchFamily="2" charset="-122"/>
                </a:rPr>
                <a:t>&gt;&gt;N</a:t>
              </a:r>
              <a:r>
                <a:rPr kumimoji="1" lang="en-US" altLang="zh-CN" sz="2600" b="1" baseline="-25000">
                  <a:solidFill>
                    <a:srgbClr val="FF0000"/>
                  </a:solidFill>
                  <a:latin typeface="Times New Roman" panose="02020603050405020304" pitchFamily="18" charset="0"/>
                  <a:ea typeface="宋体" panose="02010600030101010101" pitchFamily="2" charset="-122"/>
                </a:rPr>
                <a:t>1 </a:t>
              </a:r>
              <a:endParaRPr kumimoji="1" lang="en-US" altLang="zh-CN" sz="2600" b="1">
                <a:solidFill>
                  <a:srgbClr val="FF0000"/>
                </a:solidFill>
                <a:latin typeface="Times New Roman" panose="02020603050405020304" pitchFamily="18" charset="0"/>
                <a:ea typeface="宋体" panose="02010600030101010101" pitchFamily="2" charset="-122"/>
              </a:endParaRPr>
            </a:p>
          </p:txBody>
        </p:sp>
        <p:sp>
          <p:nvSpPr>
            <p:cNvPr id="367655" name="Rectangle 39"/>
            <p:cNvSpPr>
              <a:spLocks noChangeArrowheads="1"/>
            </p:cNvSpPr>
            <p:nvPr/>
          </p:nvSpPr>
          <p:spPr bwMode="auto">
            <a:xfrm>
              <a:off x="240" y="2976"/>
              <a:ext cx="116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600" b="1">
                  <a:solidFill>
                    <a:schemeClr val="tx2"/>
                  </a:solidFill>
                  <a:effectLst>
                    <a:outerShdw blurRad="38100" dist="38100" dir="2700000" algn="tl">
                      <a:srgbClr val="C0C0C0"/>
                    </a:outerShdw>
                  </a:effectLst>
                  <a:ea typeface="宋体" panose="02010600030101010101" pitchFamily="2" charset="-122"/>
                </a:rPr>
                <a:t>粒子数反转</a:t>
              </a:r>
              <a:endParaRPr kumimoji="1" lang="zh-CN" altLang="en-US" sz="2600" b="1">
                <a:solidFill>
                  <a:schemeClr val="tx2"/>
                </a:solidFill>
                <a:effectLst>
                  <a:outerShdw blurRad="38100" dist="38100" dir="2700000" algn="tl">
                    <a:srgbClr val="C0C0C0"/>
                  </a:outerShdw>
                </a:effectLst>
                <a:ea typeface="宋体" panose="02010600030101010101" pitchFamily="2" charset="-122"/>
              </a:endParaRPr>
            </a:p>
          </p:txBody>
        </p:sp>
      </p:grpSp>
      <p:grpSp>
        <p:nvGrpSpPr>
          <p:cNvPr id="367663" name="Group 47"/>
          <p:cNvGrpSpPr>
            <a:grpSpLocks/>
          </p:cNvGrpSpPr>
          <p:nvPr/>
        </p:nvGrpSpPr>
        <p:grpSpPr bwMode="auto">
          <a:xfrm>
            <a:off x="2438400" y="6005513"/>
            <a:ext cx="5551488" cy="519112"/>
            <a:chOff x="576" y="3783"/>
            <a:chExt cx="3497" cy="327"/>
          </a:xfrm>
        </p:grpSpPr>
        <p:sp>
          <p:nvSpPr>
            <p:cNvPr id="23563" name="AutoShape 48"/>
            <p:cNvSpPr>
              <a:spLocks noChangeArrowheads="1"/>
            </p:cNvSpPr>
            <p:nvPr/>
          </p:nvSpPr>
          <p:spPr bwMode="auto">
            <a:xfrm>
              <a:off x="576" y="3888"/>
              <a:ext cx="672" cy="96"/>
            </a:xfrm>
            <a:prstGeom prst="rightArrow">
              <a:avLst>
                <a:gd name="adj1" fmla="val 50000"/>
                <a:gd name="adj2" fmla="val 1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3564" name="Text Box 49"/>
            <p:cNvSpPr txBox="1">
              <a:spLocks noChangeArrowheads="1"/>
            </p:cNvSpPr>
            <p:nvPr/>
          </p:nvSpPr>
          <p:spPr bwMode="auto">
            <a:xfrm>
              <a:off x="1493" y="3783"/>
              <a:ext cx="25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华文新魏" panose="02010800040101010101" pitchFamily="2" charset="-122"/>
                </a:rPr>
                <a:t>受激辐射远强于受激吸收</a:t>
              </a:r>
            </a:p>
          </p:txBody>
        </p:sp>
      </p:grpSp>
    </p:spTree>
    <p:extLst>
      <p:ext uri="{BB962C8B-B14F-4D97-AF65-F5344CB8AC3E}">
        <p14:creationId xmlns:p14="http://schemas.microsoft.com/office/powerpoint/2010/main" val="180870310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7666"/>
                                        </p:tgtEl>
                                        <p:attrNameLst>
                                          <p:attrName>style.visibility</p:attrName>
                                        </p:attrNameLst>
                                      </p:cBhvr>
                                      <p:to>
                                        <p:strVal val="visible"/>
                                      </p:to>
                                    </p:set>
                                    <p:animEffect transition="in" filter="dissolve">
                                      <p:cBhvr>
                                        <p:cTn id="7" dur="500"/>
                                        <p:tgtEl>
                                          <p:spTgt spid="367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67663"/>
                                        </p:tgtEl>
                                        <p:attrNameLst>
                                          <p:attrName>style.visibility</p:attrName>
                                        </p:attrNameLst>
                                      </p:cBhvr>
                                      <p:to>
                                        <p:strVal val="visible"/>
                                      </p:to>
                                    </p:set>
                                    <p:anim calcmode="lin" valueType="num">
                                      <p:cBhvr additive="base">
                                        <p:cTn id="12" dur="500" fill="hold"/>
                                        <p:tgtEl>
                                          <p:spTgt spid="367663"/>
                                        </p:tgtEl>
                                        <p:attrNameLst>
                                          <p:attrName>ppt_x</p:attrName>
                                        </p:attrNameLst>
                                      </p:cBhvr>
                                      <p:tavLst>
                                        <p:tav tm="0">
                                          <p:val>
                                            <p:strVal val="#ppt_x"/>
                                          </p:val>
                                        </p:tav>
                                        <p:tav tm="100000">
                                          <p:val>
                                            <p:strVal val="#ppt_x"/>
                                          </p:val>
                                        </p:tav>
                                      </p:tavLst>
                                    </p:anim>
                                    <p:anim calcmode="lin" valueType="num">
                                      <p:cBhvr additive="base">
                                        <p:cTn id="13" dur="500" fill="hold"/>
                                        <p:tgtEl>
                                          <p:spTgt spid="3676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z="2400">
                <a:ea typeface="宋体" panose="02010600030101010101" pitchFamily="2" charset="-122"/>
              </a:rPr>
              <a:t>激光的形成原理</a:t>
            </a:r>
            <a:endParaRPr lang="en-US" altLang="zh-CN" sz="2400">
              <a:ea typeface="宋体" panose="02010600030101010101" pitchFamily="2" charset="-122"/>
            </a:endParaRPr>
          </a:p>
        </p:txBody>
      </p:sp>
      <p:graphicFrame>
        <p:nvGraphicFramePr>
          <p:cNvPr id="24579" name="Object 51"/>
          <p:cNvGraphicFramePr>
            <a:graphicFrameLocks noGrp="1" noChangeAspect="1"/>
          </p:cNvGraphicFramePr>
          <p:nvPr>
            <p:ph sz="half" idx="1"/>
          </p:nvPr>
        </p:nvGraphicFramePr>
        <p:xfrm>
          <a:off x="3422650" y="3643313"/>
          <a:ext cx="1155700" cy="419100"/>
        </p:xfrm>
        <a:graphic>
          <a:graphicData uri="http://schemas.openxmlformats.org/presentationml/2006/ole">
            <mc:AlternateContent xmlns:mc="http://schemas.openxmlformats.org/markup-compatibility/2006">
              <mc:Choice xmlns:v="urn:schemas-microsoft-com:vml" Requires="v">
                <p:oleObj spid="_x0000_s36932" name="Equation" r:id="rId3" imgW="1133319" imgH="399965" progId="Equation.DSMT4">
                  <p:embed/>
                </p:oleObj>
              </mc:Choice>
              <mc:Fallback>
                <p:oleObj name="Equation" r:id="rId3" imgW="1133319" imgH="39996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650" y="3643313"/>
                        <a:ext cx="1155700" cy="4191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580" name="Group 25"/>
          <p:cNvGrpSpPr>
            <a:grpSpLocks/>
          </p:cNvGrpSpPr>
          <p:nvPr/>
        </p:nvGrpSpPr>
        <p:grpSpPr bwMode="auto">
          <a:xfrm>
            <a:off x="1600200" y="1981200"/>
            <a:ext cx="4343400" cy="3714750"/>
            <a:chOff x="-48" y="912"/>
            <a:chExt cx="2736" cy="2340"/>
          </a:xfrm>
        </p:grpSpPr>
        <p:grpSp>
          <p:nvGrpSpPr>
            <p:cNvPr id="24610" name="Group 4"/>
            <p:cNvGrpSpPr>
              <a:grpSpLocks/>
            </p:cNvGrpSpPr>
            <p:nvPr/>
          </p:nvGrpSpPr>
          <p:grpSpPr bwMode="auto">
            <a:xfrm>
              <a:off x="288" y="1392"/>
              <a:ext cx="1968" cy="1860"/>
              <a:chOff x="3504" y="2160"/>
              <a:chExt cx="1968" cy="1807"/>
            </a:xfrm>
          </p:grpSpPr>
          <p:sp>
            <p:nvSpPr>
              <p:cNvPr id="24613" name="Rectangle 5"/>
              <p:cNvSpPr>
                <a:spLocks noChangeArrowheads="1"/>
              </p:cNvSpPr>
              <p:nvPr/>
            </p:nvSpPr>
            <p:spPr bwMode="auto">
              <a:xfrm>
                <a:off x="3504" y="2160"/>
                <a:ext cx="1968" cy="124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4614" name="Freeform 6"/>
              <p:cNvSpPr>
                <a:spLocks/>
              </p:cNvSpPr>
              <p:nvPr/>
            </p:nvSpPr>
            <p:spPr bwMode="auto">
              <a:xfrm>
                <a:off x="3642" y="2640"/>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15" name="Freeform 7"/>
              <p:cNvSpPr>
                <a:spLocks/>
              </p:cNvSpPr>
              <p:nvPr/>
            </p:nvSpPr>
            <p:spPr bwMode="auto">
              <a:xfrm>
                <a:off x="3978" y="2832"/>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16" name="Freeform 8"/>
              <p:cNvSpPr>
                <a:spLocks/>
              </p:cNvSpPr>
              <p:nvPr/>
            </p:nvSpPr>
            <p:spPr bwMode="auto">
              <a:xfrm>
                <a:off x="3978" y="2352"/>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17" name="Freeform 9"/>
              <p:cNvSpPr>
                <a:spLocks/>
              </p:cNvSpPr>
              <p:nvPr/>
            </p:nvSpPr>
            <p:spPr bwMode="auto">
              <a:xfrm>
                <a:off x="4362" y="2256"/>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18" name="Freeform 10"/>
              <p:cNvSpPr>
                <a:spLocks/>
              </p:cNvSpPr>
              <p:nvPr/>
            </p:nvSpPr>
            <p:spPr bwMode="auto">
              <a:xfrm>
                <a:off x="4362" y="2544"/>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19" name="Freeform 11"/>
              <p:cNvSpPr>
                <a:spLocks/>
              </p:cNvSpPr>
              <p:nvPr/>
            </p:nvSpPr>
            <p:spPr bwMode="auto">
              <a:xfrm>
                <a:off x="4362" y="2784"/>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20" name="Freeform 12"/>
              <p:cNvSpPr>
                <a:spLocks/>
              </p:cNvSpPr>
              <p:nvPr/>
            </p:nvSpPr>
            <p:spPr bwMode="auto">
              <a:xfrm>
                <a:off x="4362" y="3024"/>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21" name="Freeform 13"/>
              <p:cNvSpPr>
                <a:spLocks/>
              </p:cNvSpPr>
              <p:nvPr/>
            </p:nvSpPr>
            <p:spPr bwMode="auto">
              <a:xfrm>
                <a:off x="4842" y="2208"/>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22" name="Freeform 14"/>
              <p:cNvSpPr>
                <a:spLocks/>
              </p:cNvSpPr>
              <p:nvPr/>
            </p:nvSpPr>
            <p:spPr bwMode="auto">
              <a:xfrm>
                <a:off x="4842" y="2352"/>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23" name="Freeform 15"/>
              <p:cNvSpPr>
                <a:spLocks/>
              </p:cNvSpPr>
              <p:nvPr/>
            </p:nvSpPr>
            <p:spPr bwMode="auto">
              <a:xfrm>
                <a:off x="4836" y="2496"/>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24" name="Freeform 16"/>
              <p:cNvSpPr>
                <a:spLocks/>
              </p:cNvSpPr>
              <p:nvPr/>
            </p:nvSpPr>
            <p:spPr bwMode="auto">
              <a:xfrm>
                <a:off x="4836" y="2640"/>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25" name="Freeform 17"/>
              <p:cNvSpPr>
                <a:spLocks/>
              </p:cNvSpPr>
              <p:nvPr/>
            </p:nvSpPr>
            <p:spPr bwMode="auto">
              <a:xfrm>
                <a:off x="4836" y="2784"/>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26" name="Freeform 18"/>
              <p:cNvSpPr>
                <a:spLocks/>
              </p:cNvSpPr>
              <p:nvPr/>
            </p:nvSpPr>
            <p:spPr bwMode="auto">
              <a:xfrm>
                <a:off x="4836" y="2928"/>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27" name="Freeform 19"/>
              <p:cNvSpPr>
                <a:spLocks/>
              </p:cNvSpPr>
              <p:nvPr/>
            </p:nvSpPr>
            <p:spPr bwMode="auto">
              <a:xfrm>
                <a:off x="4836" y="3072"/>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628" name="Freeform 20"/>
              <p:cNvSpPr>
                <a:spLocks/>
              </p:cNvSpPr>
              <p:nvPr/>
            </p:nvSpPr>
            <p:spPr bwMode="auto">
              <a:xfrm>
                <a:off x="4842" y="3216"/>
                <a:ext cx="390" cy="96"/>
              </a:xfrm>
              <a:custGeom>
                <a:avLst/>
                <a:gdLst>
                  <a:gd name="T0" fmla="*/ 0 w 390"/>
                  <a:gd name="T1" fmla="*/ 58 h 96"/>
                  <a:gd name="T2" fmla="*/ 41 w 390"/>
                  <a:gd name="T3" fmla="*/ 87 h 96"/>
                  <a:gd name="T4" fmla="*/ 76 w 390"/>
                  <a:gd name="T5" fmla="*/ 4 h 96"/>
                  <a:gd name="T6" fmla="*/ 120 w 390"/>
                  <a:gd name="T7" fmla="*/ 94 h 96"/>
                  <a:gd name="T8" fmla="*/ 155 w 390"/>
                  <a:gd name="T9" fmla="*/ 1 h 96"/>
                  <a:gd name="T10" fmla="*/ 203 w 390"/>
                  <a:gd name="T11" fmla="*/ 87 h 96"/>
                  <a:gd name="T12" fmla="*/ 235 w 390"/>
                  <a:gd name="T13" fmla="*/ 45 h 96"/>
                  <a:gd name="T14" fmla="*/ 250 w 390"/>
                  <a:gd name="T15" fmla="*/ 37 h 96"/>
                  <a:gd name="T16" fmla="*/ 272 w 390"/>
                  <a:gd name="T17" fmla="*/ 34 h 96"/>
                  <a:gd name="T18" fmla="*/ 390 w 390"/>
                  <a:gd name="T19" fmla="*/ 4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1493" name="Text Box 21"/>
              <p:cNvSpPr txBox="1">
                <a:spLocks noChangeArrowheads="1"/>
              </p:cNvSpPr>
              <p:nvPr/>
            </p:nvSpPr>
            <p:spPr bwMode="auto">
              <a:xfrm>
                <a:off x="3504" y="3382"/>
                <a:ext cx="1968" cy="585"/>
              </a:xfrm>
              <a:prstGeom prst="rect">
                <a:avLst/>
              </a:prstGeom>
              <a:gradFill rotWithShape="0">
                <a:gsLst>
                  <a:gs pos="0">
                    <a:schemeClr val="folHlink"/>
                  </a:gs>
                  <a:gs pos="50000">
                    <a:schemeClr val="bg1"/>
                  </a:gs>
                  <a:gs pos="100000">
                    <a:schemeClr val="folHlink"/>
                  </a:gs>
                </a:gsLst>
                <a:lin ang="5400000" scaled="1"/>
              </a:gradFill>
              <a:ln w="9525">
                <a:solidFill>
                  <a:srgbClr val="960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1C1C1C"/>
                    </a:solidFill>
                    <a:latin typeface="Times New Roman" panose="02020603050405020304" pitchFamily="18" charset="0"/>
                    <a:ea typeface="宋体" panose="02010600030101010101" pitchFamily="2" charset="-122"/>
                  </a:rPr>
                  <a:t>受激辐射的</a:t>
                </a:r>
              </a:p>
              <a:p>
                <a:pPr eaLnBrk="1" hangingPunct="1">
                  <a:defRPr/>
                </a:pPr>
                <a:r>
                  <a:rPr lang="zh-CN" altLang="en-US" sz="2800" b="1">
                    <a:solidFill>
                      <a:srgbClr val="1C1C1C"/>
                    </a:solidFill>
                    <a:latin typeface="Times New Roman" panose="02020603050405020304" pitchFamily="18" charset="0"/>
                    <a:ea typeface="宋体" panose="02010600030101010101" pitchFamily="2" charset="-122"/>
                  </a:rPr>
                  <a:t>光放大示意图</a:t>
                </a:r>
              </a:p>
            </p:txBody>
          </p:sp>
        </p:grpSp>
        <p:sp>
          <p:nvSpPr>
            <p:cNvPr id="24611" name="Rectangle 22"/>
            <p:cNvSpPr>
              <a:spLocks noChangeArrowheads="1"/>
            </p:cNvSpPr>
            <p:nvPr/>
          </p:nvSpPr>
          <p:spPr bwMode="auto">
            <a:xfrm>
              <a:off x="288" y="912"/>
              <a:ext cx="1986" cy="288"/>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4612" name="Line 23"/>
            <p:cNvSpPr>
              <a:spLocks noChangeShapeType="1"/>
            </p:cNvSpPr>
            <p:nvPr/>
          </p:nvSpPr>
          <p:spPr bwMode="auto">
            <a:xfrm>
              <a:off x="-48" y="1056"/>
              <a:ext cx="27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1499" name="Group 27"/>
          <p:cNvGrpSpPr>
            <a:grpSpLocks/>
          </p:cNvGrpSpPr>
          <p:nvPr/>
        </p:nvGrpSpPr>
        <p:grpSpPr bwMode="auto">
          <a:xfrm>
            <a:off x="5808664" y="4098926"/>
            <a:ext cx="5240337" cy="2530475"/>
            <a:chOff x="1056" y="2352"/>
            <a:chExt cx="3360" cy="1594"/>
          </a:xfrm>
        </p:grpSpPr>
        <p:grpSp>
          <p:nvGrpSpPr>
            <p:cNvPr id="24589" name="Group 28"/>
            <p:cNvGrpSpPr>
              <a:grpSpLocks/>
            </p:cNvGrpSpPr>
            <p:nvPr/>
          </p:nvGrpSpPr>
          <p:grpSpPr bwMode="auto">
            <a:xfrm>
              <a:off x="1056" y="2352"/>
              <a:ext cx="3360" cy="1575"/>
              <a:chOff x="960" y="2352"/>
              <a:chExt cx="3888" cy="1575"/>
            </a:xfrm>
          </p:grpSpPr>
          <p:sp>
            <p:nvSpPr>
              <p:cNvPr id="24606" name="Line 29"/>
              <p:cNvSpPr>
                <a:spLocks noChangeShapeType="1"/>
              </p:cNvSpPr>
              <p:nvPr/>
            </p:nvSpPr>
            <p:spPr bwMode="auto">
              <a:xfrm>
                <a:off x="1488" y="3696"/>
                <a:ext cx="288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7" name="Line 30"/>
              <p:cNvSpPr>
                <a:spLocks noChangeShapeType="1"/>
              </p:cNvSpPr>
              <p:nvPr/>
            </p:nvSpPr>
            <p:spPr bwMode="auto">
              <a:xfrm flipV="1">
                <a:off x="1488" y="2448"/>
                <a:ext cx="0" cy="124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608" name="Object 31"/>
              <p:cNvGraphicFramePr>
                <a:graphicFrameLocks noChangeAspect="1"/>
              </p:cNvGraphicFramePr>
              <p:nvPr/>
            </p:nvGraphicFramePr>
            <p:xfrm>
              <a:off x="960" y="2352"/>
              <a:ext cx="384" cy="244"/>
            </p:xfrm>
            <a:graphic>
              <a:graphicData uri="http://schemas.openxmlformats.org/presentationml/2006/ole">
                <mc:AlternateContent xmlns:mc="http://schemas.openxmlformats.org/markup-compatibility/2006">
                  <mc:Choice xmlns:v="urn:schemas-microsoft-com:vml" Requires="v">
                    <p:oleObj spid="_x0000_s36933" name="公式" r:id="rId5" imgW="418918" imgH="266584" progId="Equation.3">
                      <p:embed/>
                    </p:oleObj>
                  </mc:Choice>
                  <mc:Fallback>
                    <p:oleObj name="公式" r:id="rId5" imgW="418918" imgH="26658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2352"/>
                            <a:ext cx="384"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9" name="Text Box 32"/>
              <p:cNvSpPr txBox="1">
                <a:spLocks noChangeArrowheads="1"/>
              </p:cNvSpPr>
              <p:nvPr/>
            </p:nvSpPr>
            <p:spPr bwMode="auto">
              <a:xfrm>
                <a:off x="4368" y="3600"/>
                <a:ext cx="48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b="1" i="1">
                    <a:latin typeface="Times New Roman" panose="02020603050405020304" pitchFamily="18" charset="0"/>
                    <a:ea typeface="宋体" panose="02010600030101010101" pitchFamily="2" charset="-122"/>
                  </a:rPr>
                  <a:t>z</a:t>
                </a:r>
                <a:endParaRPr kumimoji="1" lang="en-US" altLang="zh-CN" sz="2400">
                  <a:latin typeface="Times New Roman" panose="02020603050405020304" pitchFamily="18" charset="0"/>
                  <a:ea typeface="宋体" panose="02010600030101010101" pitchFamily="2" charset="-122"/>
                </a:endParaRPr>
              </a:p>
            </p:txBody>
          </p:sp>
        </p:grpSp>
        <p:sp>
          <p:nvSpPr>
            <p:cNvPr id="24590" name="Freeform 33"/>
            <p:cNvSpPr>
              <a:spLocks/>
            </p:cNvSpPr>
            <p:nvPr/>
          </p:nvSpPr>
          <p:spPr bwMode="auto">
            <a:xfrm>
              <a:off x="1536" y="2736"/>
              <a:ext cx="1968" cy="672"/>
            </a:xfrm>
            <a:custGeom>
              <a:avLst/>
              <a:gdLst>
                <a:gd name="T0" fmla="*/ 0 w 2736"/>
                <a:gd name="T1" fmla="*/ 672 h 672"/>
                <a:gd name="T2" fmla="*/ 819 w 2736"/>
                <a:gd name="T3" fmla="*/ 528 h 672"/>
                <a:gd name="T4" fmla="*/ 1416 w 2736"/>
                <a:gd name="T5" fmla="*/ 0 h 672"/>
                <a:gd name="T6" fmla="*/ 0 60000 65536"/>
                <a:gd name="T7" fmla="*/ 0 60000 65536"/>
                <a:gd name="T8" fmla="*/ 0 60000 65536"/>
              </a:gdLst>
              <a:ahLst/>
              <a:cxnLst>
                <a:cxn ang="T6">
                  <a:pos x="T0" y="T1"/>
                </a:cxn>
                <a:cxn ang="T7">
                  <a:pos x="T2" y="T3"/>
                </a:cxn>
                <a:cxn ang="T8">
                  <a:pos x="T4" y="T5"/>
                </a:cxn>
              </a:cxnLst>
              <a:rect l="0" t="0" r="r" b="b"/>
              <a:pathLst>
                <a:path w="2736" h="672">
                  <a:moveTo>
                    <a:pt x="0" y="672"/>
                  </a:moveTo>
                  <a:cubicBezTo>
                    <a:pt x="564" y="656"/>
                    <a:pt x="1128" y="640"/>
                    <a:pt x="1584" y="528"/>
                  </a:cubicBezTo>
                  <a:cubicBezTo>
                    <a:pt x="2040" y="416"/>
                    <a:pt x="2388" y="208"/>
                    <a:pt x="2736" y="0"/>
                  </a:cubicBezTo>
                </a:path>
              </a:pathLst>
            </a:custGeom>
            <a:noFill/>
            <a:ln w="38100" cmpd="sng">
              <a:solidFill>
                <a:srgbClr val="FF505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24591" name="Group 34"/>
            <p:cNvGrpSpPr>
              <a:grpSpLocks/>
            </p:cNvGrpSpPr>
            <p:nvPr/>
          </p:nvGrpSpPr>
          <p:grpSpPr bwMode="auto">
            <a:xfrm>
              <a:off x="1488" y="2832"/>
              <a:ext cx="2256" cy="1104"/>
              <a:chOff x="1488" y="2832"/>
              <a:chExt cx="2608" cy="1104"/>
            </a:xfrm>
          </p:grpSpPr>
          <p:sp>
            <p:nvSpPr>
              <p:cNvPr id="24597" name="Line 35"/>
              <p:cNvSpPr>
                <a:spLocks noChangeShapeType="1"/>
              </p:cNvSpPr>
              <p:nvPr/>
            </p:nvSpPr>
            <p:spPr bwMode="auto">
              <a:xfrm>
                <a:off x="3024" y="3264"/>
                <a:ext cx="0" cy="43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8" name="Line 36"/>
              <p:cNvSpPr>
                <a:spLocks noChangeShapeType="1"/>
              </p:cNvSpPr>
              <p:nvPr/>
            </p:nvSpPr>
            <p:spPr bwMode="auto">
              <a:xfrm>
                <a:off x="2073" y="2880"/>
                <a:ext cx="0"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9" name="Line 37"/>
              <p:cNvSpPr>
                <a:spLocks noChangeShapeType="1"/>
              </p:cNvSpPr>
              <p:nvPr/>
            </p:nvSpPr>
            <p:spPr bwMode="auto">
              <a:xfrm flipV="1">
                <a:off x="2073" y="3216"/>
                <a:ext cx="0"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0" name="Text Box 38"/>
              <p:cNvSpPr txBox="1">
                <a:spLocks noChangeArrowheads="1"/>
              </p:cNvSpPr>
              <p:nvPr/>
            </p:nvSpPr>
            <p:spPr bwMode="auto">
              <a:xfrm>
                <a:off x="2199" y="2832"/>
                <a:ext cx="54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latin typeface="Times New Roman" panose="02020603050405020304" pitchFamily="18" charset="0"/>
                    <a:ea typeface="宋体" panose="02010600030101010101" pitchFamily="2" charset="-122"/>
                  </a:rPr>
                  <a:t>d</a:t>
                </a:r>
                <a:r>
                  <a:rPr kumimoji="1" lang="en-US" altLang="zh-CN" sz="2400" b="1" i="1">
                    <a:latin typeface="Times New Roman" panose="02020603050405020304" pitchFamily="18" charset="0"/>
                    <a:ea typeface="宋体" panose="02010600030101010101" pitchFamily="2" charset="-122"/>
                  </a:rPr>
                  <a:t>I(z)</a:t>
                </a:r>
              </a:p>
            </p:txBody>
          </p:sp>
          <p:sp>
            <p:nvSpPr>
              <p:cNvPr id="24601" name="Line 39"/>
              <p:cNvSpPr>
                <a:spLocks noChangeShapeType="1"/>
              </p:cNvSpPr>
              <p:nvPr/>
            </p:nvSpPr>
            <p:spPr bwMode="auto">
              <a:xfrm>
                <a:off x="1488" y="3216"/>
                <a:ext cx="1553"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2" name="Line 40"/>
              <p:cNvSpPr>
                <a:spLocks noChangeShapeType="1"/>
              </p:cNvSpPr>
              <p:nvPr/>
            </p:nvSpPr>
            <p:spPr bwMode="auto">
              <a:xfrm>
                <a:off x="1488" y="3120"/>
                <a:ext cx="1776"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3" name="Line 41"/>
              <p:cNvSpPr>
                <a:spLocks noChangeShapeType="1"/>
              </p:cNvSpPr>
              <p:nvPr/>
            </p:nvSpPr>
            <p:spPr bwMode="auto">
              <a:xfrm>
                <a:off x="3264" y="3168"/>
                <a:ext cx="0" cy="52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04" name="Text Box 42"/>
              <p:cNvSpPr txBox="1">
                <a:spLocks noChangeArrowheads="1"/>
              </p:cNvSpPr>
              <p:nvPr/>
            </p:nvSpPr>
            <p:spPr bwMode="auto">
              <a:xfrm>
                <a:off x="2880" y="3648"/>
                <a:ext cx="25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i="1">
                    <a:latin typeface="Times New Roman" panose="02020603050405020304" pitchFamily="18" charset="0"/>
                    <a:ea typeface="宋体" panose="02010600030101010101" pitchFamily="2" charset="-122"/>
                  </a:rPr>
                  <a:t>z</a:t>
                </a:r>
                <a:endParaRPr kumimoji="1" lang="en-US" altLang="zh-CN" sz="2400">
                  <a:latin typeface="Times New Roman" panose="02020603050405020304" pitchFamily="18" charset="0"/>
                  <a:ea typeface="宋体" panose="02010600030101010101" pitchFamily="2" charset="-122"/>
                </a:endParaRPr>
              </a:p>
            </p:txBody>
          </p:sp>
          <p:sp>
            <p:nvSpPr>
              <p:cNvPr id="24605" name="Rectangle 43"/>
              <p:cNvSpPr>
                <a:spLocks noChangeArrowheads="1"/>
              </p:cNvSpPr>
              <p:nvPr/>
            </p:nvSpPr>
            <p:spPr bwMode="auto">
              <a:xfrm>
                <a:off x="3072" y="3648"/>
                <a:ext cx="102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en-US" altLang="zh-CN" sz="2400" b="1" i="1">
                    <a:latin typeface="Times New Roman" panose="02020603050405020304" pitchFamily="18" charset="0"/>
                    <a:ea typeface="宋体" panose="02010600030101010101" pitchFamily="2" charset="-122"/>
                  </a:rPr>
                  <a:t>z+</a:t>
                </a:r>
                <a:r>
                  <a:rPr kumimoji="1" lang="en-US" altLang="zh-CN" sz="2400" b="1">
                    <a:latin typeface="Times New Roman" panose="02020603050405020304" pitchFamily="18" charset="0"/>
                    <a:ea typeface="宋体" panose="02010600030101010101" pitchFamily="2" charset="-122"/>
                  </a:rPr>
                  <a:t>d</a:t>
                </a:r>
                <a:r>
                  <a:rPr kumimoji="1" lang="en-US" altLang="zh-CN" sz="2400" b="1" i="1">
                    <a:latin typeface="Times New Roman" panose="02020603050405020304" pitchFamily="18" charset="0"/>
                    <a:ea typeface="宋体" panose="02010600030101010101" pitchFamily="2" charset="-122"/>
                  </a:rPr>
                  <a:t>z</a:t>
                </a:r>
                <a:endParaRPr kumimoji="1" lang="en-US" altLang="zh-CN" sz="1800" b="1" i="1">
                  <a:latin typeface="Times New Roman" panose="02020603050405020304" pitchFamily="18" charset="0"/>
                  <a:ea typeface="宋体" panose="02010600030101010101" pitchFamily="2" charset="-122"/>
                </a:endParaRPr>
              </a:p>
            </p:txBody>
          </p:sp>
        </p:grpSp>
        <p:grpSp>
          <p:nvGrpSpPr>
            <p:cNvPr id="24592" name="Group 44"/>
            <p:cNvGrpSpPr>
              <a:grpSpLocks/>
            </p:cNvGrpSpPr>
            <p:nvPr/>
          </p:nvGrpSpPr>
          <p:grpSpPr bwMode="auto">
            <a:xfrm>
              <a:off x="1056" y="2640"/>
              <a:ext cx="2976" cy="1306"/>
              <a:chOff x="960" y="2640"/>
              <a:chExt cx="3600" cy="1306"/>
            </a:xfrm>
          </p:grpSpPr>
          <p:sp>
            <p:nvSpPr>
              <p:cNvPr id="24593" name="Line 45"/>
              <p:cNvSpPr>
                <a:spLocks noChangeShapeType="1"/>
              </p:cNvSpPr>
              <p:nvPr/>
            </p:nvSpPr>
            <p:spPr bwMode="auto">
              <a:xfrm>
                <a:off x="3984" y="2736"/>
                <a:ext cx="0" cy="96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4594" name="Object 46"/>
              <p:cNvGraphicFramePr>
                <a:graphicFrameLocks noChangeAspect="1"/>
              </p:cNvGraphicFramePr>
              <p:nvPr/>
            </p:nvGraphicFramePr>
            <p:xfrm>
              <a:off x="960" y="2640"/>
              <a:ext cx="405" cy="244"/>
            </p:xfrm>
            <a:graphic>
              <a:graphicData uri="http://schemas.openxmlformats.org/presentationml/2006/ole">
                <mc:AlternateContent xmlns:mc="http://schemas.openxmlformats.org/markup-compatibility/2006">
                  <mc:Choice xmlns:v="urn:schemas-microsoft-com:vml" Requires="v">
                    <p:oleObj spid="_x0000_s36934" name="公式" r:id="rId7" imgW="444114" imgH="266469" progId="Equation.3">
                      <p:embed/>
                    </p:oleObj>
                  </mc:Choice>
                  <mc:Fallback>
                    <p:oleObj name="公式" r:id="rId7" imgW="444114" imgH="26646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 y="2640"/>
                            <a:ext cx="405"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5" name="Line 47"/>
              <p:cNvSpPr>
                <a:spLocks noChangeShapeType="1"/>
              </p:cNvSpPr>
              <p:nvPr/>
            </p:nvSpPr>
            <p:spPr bwMode="auto">
              <a:xfrm flipH="1">
                <a:off x="1488" y="2736"/>
                <a:ext cx="2496"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96" name="Text Box 48"/>
              <p:cNvSpPr txBox="1">
                <a:spLocks noChangeArrowheads="1"/>
              </p:cNvSpPr>
              <p:nvPr/>
            </p:nvSpPr>
            <p:spPr bwMode="auto">
              <a:xfrm>
                <a:off x="3920" y="3696"/>
                <a:ext cx="640"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i="1">
                    <a:latin typeface="Times New Roman" panose="02020603050405020304" pitchFamily="18" charset="0"/>
                    <a:ea typeface="宋体" panose="02010600030101010101" pitchFamily="2" charset="-122"/>
                  </a:rPr>
                  <a:t>L</a:t>
                </a:r>
                <a:endParaRPr kumimoji="1" lang="en-US" altLang="zh-CN" sz="2400">
                  <a:latin typeface="Times New Roman" panose="02020603050405020304" pitchFamily="18" charset="0"/>
                  <a:ea typeface="宋体" panose="02010600030101010101" pitchFamily="2" charset="-122"/>
                </a:endParaRPr>
              </a:p>
            </p:txBody>
          </p:sp>
        </p:grpSp>
      </p:grpSp>
      <p:grpSp>
        <p:nvGrpSpPr>
          <p:cNvPr id="361533" name="Group 61"/>
          <p:cNvGrpSpPr>
            <a:grpSpLocks/>
          </p:cNvGrpSpPr>
          <p:nvPr/>
        </p:nvGrpSpPr>
        <p:grpSpPr bwMode="auto">
          <a:xfrm>
            <a:off x="5853114" y="1219200"/>
            <a:ext cx="4510087" cy="1022350"/>
            <a:chOff x="2727" y="768"/>
            <a:chExt cx="2841" cy="644"/>
          </a:xfrm>
        </p:grpSpPr>
        <p:graphicFrame>
          <p:nvGraphicFramePr>
            <p:cNvPr id="24587" name="Object 57"/>
            <p:cNvGraphicFramePr>
              <a:graphicFrameLocks noChangeAspect="1"/>
            </p:cNvGraphicFramePr>
            <p:nvPr/>
          </p:nvGraphicFramePr>
          <p:xfrm>
            <a:off x="3792" y="768"/>
            <a:ext cx="1776" cy="644"/>
          </p:xfrm>
          <a:graphic>
            <a:graphicData uri="http://schemas.openxmlformats.org/presentationml/2006/ole">
              <mc:AlternateContent xmlns:mc="http://schemas.openxmlformats.org/markup-compatibility/2006">
                <mc:Choice xmlns:v="urn:schemas-microsoft-com:vml" Requires="v">
                  <p:oleObj spid="_x0000_s36935" name="Equation" r:id="rId9" imgW="1133319" imgH="399965" progId="Equation.DSMT4">
                    <p:embed/>
                  </p:oleObj>
                </mc:Choice>
                <mc:Fallback>
                  <p:oleObj name="Equation" r:id="rId9" imgW="1133319" imgH="39996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 y="768"/>
                          <a:ext cx="1776" cy="64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8" name="Text Box 53"/>
            <p:cNvSpPr txBox="1">
              <a:spLocks noChangeArrowheads="1"/>
            </p:cNvSpPr>
            <p:nvPr/>
          </p:nvSpPr>
          <p:spPr bwMode="auto">
            <a:xfrm>
              <a:off x="2727" y="892"/>
              <a:ext cx="116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600" b="1">
                  <a:solidFill>
                    <a:srgbClr val="990099"/>
                  </a:solidFill>
                  <a:latin typeface="Arial" panose="020B0604020202020204" pitchFamily="34" charset="0"/>
                  <a:ea typeface="宋体" panose="02010600030101010101" pitchFamily="2" charset="-122"/>
                </a:rPr>
                <a:t>增益系数：</a:t>
              </a:r>
            </a:p>
          </p:txBody>
        </p:sp>
      </p:grpSp>
      <p:grpSp>
        <p:nvGrpSpPr>
          <p:cNvPr id="361534" name="Group 62"/>
          <p:cNvGrpSpPr>
            <a:grpSpLocks/>
          </p:cNvGrpSpPr>
          <p:nvPr/>
        </p:nvGrpSpPr>
        <p:grpSpPr bwMode="auto">
          <a:xfrm>
            <a:off x="5907088" y="2438401"/>
            <a:ext cx="3897312" cy="1579563"/>
            <a:chOff x="2761" y="1536"/>
            <a:chExt cx="2455" cy="995"/>
          </a:xfrm>
        </p:grpSpPr>
        <p:graphicFrame>
          <p:nvGraphicFramePr>
            <p:cNvPr id="24584" name="Object 50"/>
            <p:cNvGraphicFramePr>
              <a:graphicFrameLocks noChangeAspect="1"/>
            </p:cNvGraphicFramePr>
            <p:nvPr/>
          </p:nvGraphicFramePr>
          <p:xfrm>
            <a:off x="3779" y="2084"/>
            <a:ext cx="1437" cy="447"/>
          </p:xfrm>
          <a:graphic>
            <a:graphicData uri="http://schemas.openxmlformats.org/presentationml/2006/ole">
              <mc:AlternateContent xmlns:mc="http://schemas.openxmlformats.org/markup-compatibility/2006">
                <mc:Choice xmlns:v="urn:schemas-microsoft-com:vml" Requires="v">
                  <p:oleObj spid="_x0000_s36936" name="Equation" r:id="rId11" imgW="828519" imgH="285579" progId="Equation.DSMT4">
                    <p:embed/>
                  </p:oleObj>
                </mc:Choice>
                <mc:Fallback>
                  <p:oleObj name="Equation" r:id="rId11" imgW="828519" imgH="28557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9" y="2084"/>
                          <a:ext cx="1437" cy="44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5" name="Text Box 54"/>
            <p:cNvSpPr txBox="1">
              <a:spLocks noChangeArrowheads="1"/>
            </p:cNvSpPr>
            <p:nvPr/>
          </p:nvSpPr>
          <p:spPr bwMode="auto">
            <a:xfrm>
              <a:off x="2761" y="1554"/>
              <a:ext cx="743"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600" b="1">
                  <a:solidFill>
                    <a:srgbClr val="990099"/>
                  </a:solidFill>
                  <a:latin typeface="Arial" panose="020B0604020202020204" pitchFamily="34" charset="0"/>
                  <a:ea typeface="宋体" panose="02010600030101010101" pitchFamily="2" charset="-122"/>
                </a:rPr>
                <a:t>假设：</a:t>
              </a:r>
            </a:p>
          </p:txBody>
        </p:sp>
        <p:graphicFrame>
          <p:nvGraphicFramePr>
            <p:cNvPr id="24586" name="Object 59"/>
            <p:cNvGraphicFramePr>
              <a:graphicFrameLocks noChangeAspect="1"/>
            </p:cNvGraphicFramePr>
            <p:nvPr/>
          </p:nvGraphicFramePr>
          <p:xfrm>
            <a:off x="3744" y="1536"/>
            <a:ext cx="1077" cy="422"/>
          </p:xfrm>
          <a:graphic>
            <a:graphicData uri="http://schemas.openxmlformats.org/presentationml/2006/ole">
              <mc:AlternateContent xmlns:mc="http://schemas.openxmlformats.org/markup-compatibility/2006">
                <mc:Choice xmlns:v="urn:schemas-microsoft-com:vml" Requires="v">
                  <p:oleObj spid="_x0000_s36937" name="Equation" r:id="rId13" imgW="628770" imgH="237983" progId="Equation.DSMT4">
                    <p:embed/>
                  </p:oleObj>
                </mc:Choice>
                <mc:Fallback>
                  <p:oleObj name="Equation" r:id="rId13" imgW="628770" imgH="237983"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44" y="1536"/>
                          <a:ext cx="1077" cy="42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99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1307483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61533"/>
                                        </p:tgtEl>
                                        <p:attrNameLst>
                                          <p:attrName>style.visibility</p:attrName>
                                        </p:attrNameLst>
                                      </p:cBhvr>
                                      <p:to>
                                        <p:strVal val="visible"/>
                                      </p:to>
                                    </p:set>
                                    <p:anim calcmode="lin" valueType="num">
                                      <p:cBhvr additive="base">
                                        <p:cTn id="7" dur="500" fill="hold"/>
                                        <p:tgtEl>
                                          <p:spTgt spid="361533"/>
                                        </p:tgtEl>
                                        <p:attrNameLst>
                                          <p:attrName>ppt_x</p:attrName>
                                        </p:attrNameLst>
                                      </p:cBhvr>
                                      <p:tavLst>
                                        <p:tav tm="0">
                                          <p:val>
                                            <p:strVal val="1+#ppt_w/2"/>
                                          </p:val>
                                        </p:tav>
                                        <p:tav tm="100000">
                                          <p:val>
                                            <p:strVal val="#ppt_x"/>
                                          </p:val>
                                        </p:tav>
                                      </p:tavLst>
                                    </p:anim>
                                    <p:anim calcmode="lin" valueType="num">
                                      <p:cBhvr additive="base">
                                        <p:cTn id="8" dur="500" fill="hold"/>
                                        <p:tgtEl>
                                          <p:spTgt spid="3615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61534"/>
                                        </p:tgtEl>
                                        <p:attrNameLst>
                                          <p:attrName>style.visibility</p:attrName>
                                        </p:attrNameLst>
                                      </p:cBhvr>
                                      <p:to>
                                        <p:strVal val="visible"/>
                                      </p:to>
                                    </p:set>
                                    <p:anim calcmode="lin" valueType="num">
                                      <p:cBhvr additive="base">
                                        <p:cTn id="13" dur="500" fill="hold"/>
                                        <p:tgtEl>
                                          <p:spTgt spid="361534"/>
                                        </p:tgtEl>
                                        <p:attrNameLst>
                                          <p:attrName>ppt_x</p:attrName>
                                        </p:attrNameLst>
                                      </p:cBhvr>
                                      <p:tavLst>
                                        <p:tav tm="0">
                                          <p:val>
                                            <p:strVal val="1+#ppt_w/2"/>
                                          </p:val>
                                        </p:tav>
                                        <p:tav tm="100000">
                                          <p:val>
                                            <p:strVal val="#ppt_x"/>
                                          </p:val>
                                        </p:tav>
                                      </p:tavLst>
                                    </p:anim>
                                    <p:anim calcmode="lin" valueType="num">
                                      <p:cBhvr additive="base">
                                        <p:cTn id="14" dur="500" fill="hold"/>
                                        <p:tgtEl>
                                          <p:spTgt spid="36153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361499"/>
                                        </p:tgtEl>
                                        <p:attrNameLst>
                                          <p:attrName>style.visibility</p:attrName>
                                        </p:attrNameLst>
                                      </p:cBhvr>
                                      <p:to>
                                        <p:strVal val="visible"/>
                                      </p:to>
                                    </p:set>
                                    <p:animEffect transition="in" filter="dissolve">
                                      <p:cBhvr>
                                        <p:cTn id="19" dur="500"/>
                                        <p:tgtEl>
                                          <p:spTgt spid="361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sz="2400">
                <a:ea typeface="宋体" panose="02010600030101010101" pitchFamily="2" charset="-122"/>
              </a:rPr>
              <a:t>增益饱和、增益曲线</a:t>
            </a:r>
          </a:p>
        </p:txBody>
      </p:sp>
      <p:grpSp>
        <p:nvGrpSpPr>
          <p:cNvPr id="25603" name="Group 28"/>
          <p:cNvGrpSpPr>
            <a:grpSpLocks/>
          </p:cNvGrpSpPr>
          <p:nvPr/>
        </p:nvGrpSpPr>
        <p:grpSpPr bwMode="auto">
          <a:xfrm>
            <a:off x="1752600" y="1219200"/>
            <a:ext cx="5715000" cy="1219200"/>
            <a:chOff x="48" y="992"/>
            <a:chExt cx="2768" cy="544"/>
          </a:xfrm>
        </p:grpSpPr>
        <p:sp>
          <p:nvSpPr>
            <p:cNvPr id="25634" name="Rectangle 23"/>
            <p:cNvSpPr>
              <a:spLocks noChangeArrowheads="1"/>
            </p:cNvSpPr>
            <p:nvPr/>
          </p:nvSpPr>
          <p:spPr bwMode="auto">
            <a:xfrm>
              <a:off x="384" y="1248"/>
              <a:ext cx="1986" cy="288"/>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35" name="Line 24"/>
            <p:cNvSpPr>
              <a:spLocks noChangeShapeType="1"/>
            </p:cNvSpPr>
            <p:nvPr/>
          </p:nvSpPr>
          <p:spPr bwMode="auto">
            <a:xfrm>
              <a:off x="48" y="1392"/>
              <a:ext cx="2736"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36" name="Line 25"/>
            <p:cNvSpPr>
              <a:spLocks noChangeShapeType="1"/>
            </p:cNvSpPr>
            <p:nvPr/>
          </p:nvSpPr>
          <p:spPr bwMode="auto">
            <a:xfrm>
              <a:off x="240" y="1104"/>
              <a:ext cx="235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5637" name="Object 26"/>
            <p:cNvGraphicFramePr>
              <a:graphicFrameLocks noChangeAspect="1"/>
            </p:cNvGraphicFramePr>
            <p:nvPr/>
          </p:nvGraphicFramePr>
          <p:xfrm>
            <a:off x="2592" y="992"/>
            <a:ext cx="224" cy="224"/>
          </p:xfrm>
          <a:graphic>
            <a:graphicData uri="http://schemas.openxmlformats.org/presentationml/2006/ole">
              <mc:AlternateContent xmlns:mc="http://schemas.openxmlformats.org/markup-compatibility/2006">
                <mc:Choice xmlns:v="urn:schemas-microsoft-com:vml" Requires="v">
                  <p:oleObj spid="_x0000_s37934" name="Equation" r:id="rId3" imgW="126725" imgH="126725" progId="Equation.DSMT4">
                    <p:embed/>
                  </p:oleObj>
                </mc:Choice>
                <mc:Fallback>
                  <p:oleObj name="Equation" r:id="rId3" imgW="126725" imgH="12672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992"/>
                          <a:ext cx="22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04" name="Text Box 29"/>
          <p:cNvSpPr txBox="1">
            <a:spLocks noChangeArrowheads="1"/>
          </p:cNvSpPr>
          <p:nvPr/>
        </p:nvSpPr>
        <p:spPr bwMode="auto">
          <a:xfrm>
            <a:off x="1828800" y="2714626"/>
            <a:ext cx="7315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05" name="Text Box 30"/>
          <p:cNvSpPr txBox="1">
            <a:spLocks noChangeArrowheads="1"/>
          </p:cNvSpPr>
          <p:nvPr/>
        </p:nvSpPr>
        <p:spPr bwMode="auto">
          <a:xfrm>
            <a:off x="1600201" y="2838451"/>
            <a:ext cx="626165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a:latin typeface="Arial" panose="020B0604020202020204" pitchFamily="34" charset="0"/>
                <a:ea typeface="宋体" panose="02010600030101010101" pitchFamily="2" charset="-122"/>
              </a:rPr>
              <a:t>在沿</a:t>
            </a:r>
            <a:r>
              <a:rPr lang="en-US" altLang="zh-CN" sz="2400">
                <a:latin typeface="Arial" panose="020B0604020202020204" pitchFamily="34" charset="0"/>
                <a:ea typeface="宋体" panose="02010600030101010101" pitchFamily="2" charset="-122"/>
              </a:rPr>
              <a:t>z</a:t>
            </a:r>
            <a:r>
              <a:rPr lang="zh-CN" altLang="en-US" sz="2400">
                <a:latin typeface="Arial" panose="020B0604020202020204" pitchFamily="34" charset="0"/>
                <a:ea typeface="宋体" panose="02010600030101010101" pitchFamily="2" charset="-122"/>
              </a:rPr>
              <a:t>方向传播的过程中，随着光的增强，</a:t>
            </a:r>
          </a:p>
          <a:p>
            <a:pPr eaLnBrk="1" hangingPunct="1">
              <a:spcBef>
                <a:spcPct val="0"/>
              </a:spcBef>
              <a:buClrTx/>
              <a:buFontTx/>
              <a:buNone/>
            </a:pPr>
            <a:r>
              <a:rPr lang="zh-CN" altLang="en-US" sz="2400">
                <a:latin typeface="Arial" panose="020B0604020202020204" pitchFamily="34" charset="0"/>
                <a:ea typeface="宋体" panose="02010600030101010101" pitchFamily="2" charset="-122"/>
              </a:rPr>
              <a:t>增益</a:t>
            </a:r>
            <a:r>
              <a:rPr lang="en-US" altLang="zh-CN" sz="2400">
                <a:latin typeface="Arial" panose="020B0604020202020204" pitchFamily="34" charset="0"/>
                <a:ea typeface="宋体" panose="02010600030101010101" pitchFamily="2" charset="-122"/>
              </a:rPr>
              <a:t>g(z)</a:t>
            </a:r>
            <a:r>
              <a:rPr lang="zh-CN" altLang="en-US" sz="2400">
                <a:latin typeface="Arial" panose="020B0604020202020204" pitchFamily="34" charset="0"/>
                <a:ea typeface="宋体" panose="02010600030101010101" pitchFamily="2" charset="-122"/>
              </a:rPr>
              <a:t>逐渐减小，这一现象称为</a:t>
            </a:r>
            <a:r>
              <a:rPr lang="zh-CN" altLang="en-US" sz="2400" b="1">
                <a:solidFill>
                  <a:srgbClr val="FF0000"/>
                </a:solidFill>
                <a:latin typeface="Arial" panose="020B0604020202020204" pitchFamily="34" charset="0"/>
                <a:ea typeface="宋体" panose="02010600030101010101" pitchFamily="2" charset="-122"/>
              </a:rPr>
              <a:t>增益饱和</a:t>
            </a:r>
            <a:r>
              <a:rPr lang="zh-CN" altLang="en-US" sz="2400">
                <a:latin typeface="Arial" panose="020B0604020202020204" pitchFamily="34" charset="0"/>
                <a:ea typeface="宋体" panose="02010600030101010101" pitchFamily="2" charset="-122"/>
              </a:rPr>
              <a:t>。</a:t>
            </a:r>
          </a:p>
        </p:txBody>
      </p:sp>
      <p:sp>
        <p:nvSpPr>
          <p:cNvPr id="433211" name="Text Box 59"/>
          <p:cNvSpPr txBox="1">
            <a:spLocks noChangeArrowheads="1"/>
          </p:cNvSpPr>
          <p:nvPr/>
        </p:nvSpPr>
        <p:spPr bwMode="auto">
          <a:xfrm>
            <a:off x="1666875" y="3860801"/>
            <a:ext cx="6017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a:latin typeface="Arial" panose="020B0604020202020204" pitchFamily="34" charset="0"/>
                <a:ea typeface="宋体" panose="02010600030101010101" pitchFamily="2" charset="-122"/>
              </a:rPr>
              <a:t>光强极小时的增益系数</a:t>
            </a:r>
            <a:r>
              <a:rPr lang="en-US" altLang="zh-CN" sz="2400">
                <a:solidFill>
                  <a:srgbClr val="990099"/>
                </a:solidFill>
                <a:latin typeface="Arial" panose="020B0604020202020204" pitchFamily="34" charset="0"/>
                <a:ea typeface="宋体" panose="02010600030101010101" pitchFamily="2" charset="-122"/>
              </a:rPr>
              <a:t>g</a:t>
            </a:r>
            <a:r>
              <a:rPr lang="en-US" altLang="zh-CN" sz="2400" baseline="30000">
                <a:solidFill>
                  <a:srgbClr val="990099"/>
                </a:solidFill>
                <a:latin typeface="Arial" panose="020B0604020202020204" pitchFamily="34" charset="0"/>
                <a:ea typeface="宋体" panose="02010600030101010101" pitchFamily="2" charset="-122"/>
              </a:rPr>
              <a:t>0</a:t>
            </a:r>
            <a:r>
              <a:rPr lang="zh-CN" altLang="en-US" sz="2400">
                <a:latin typeface="Arial" panose="020B0604020202020204" pitchFamily="34" charset="0"/>
                <a:ea typeface="宋体" panose="02010600030101010101" pitchFamily="2" charset="-122"/>
              </a:rPr>
              <a:t>称为</a:t>
            </a:r>
            <a:r>
              <a:rPr lang="zh-CN" altLang="en-US" sz="2400" b="1">
                <a:solidFill>
                  <a:srgbClr val="FF0000"/>
                </a:solidFill>
                <a:latin typeface="Arial" panose="020B0604020202020204" pitchFamily="34" charset="0"/>
                <a:ea typeface="宋体" panose="02010600030101010101" pitchFamily="2" charset="-122"/>
              </a:rPr>
              <a:t>小信号增益</a:t>
            </a:r>
            <a:r>
              <a:rPr lang="zh-CN" altLang="en-US" sz="2400">
                <a:latin typeface="Arial" panose="020B0604020202020204" pitchFamily="34" charset="0"/>
                <a:ea typeface="宋体" panose="02010600030101010101" pitchFamily="2" charset="-122"/>
              </a:rPr>
              <a:t>。</a:t>
            </a:r>
          </a:p>
        </p:txBody>
      </p:sp>
      <p:grpSp>
        <p:nvGrpSpPr>
          <p:cNvPr id="433238" name="Group 86"/>
          <p:cNvGrpSpPr>
            <a:grpSpLocks/>
          </p:cNvGrpSpPr>
          <p:nvPr/>
        </p:nvGrpSpPr>
        <p:grpSpPr bwMode="auto">
          <a:xfrm>
            <a:off x="2667000" y="4267200"/>
            <a:ext cx="7391400" cy="2438400"/>
            <a:chOff x="720" y="2688"/>
            <a:chExt cx="4656" cy="1536"/>
          </a:xfrm>
        </p:grpSpPr>
        <p:pic>
          <p:nvPicPr>
            <p:cNvPr id="25609" name="Picture 61" descr="x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6" y="2962"/>
              <a:ext cx="2400" cy="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10" name="Group 62"/>
            <p:cNvGrpSpPr>
              <a:grpSpLocks/>
            </p:cNvGrpSpPr>
            <p:nvPr/>
          </p:nvGrpSpPr>
          <p:grpSpPr bwMode="auto">
            <a:xfrm>
              <a:off x="720" y="2976"/>
              <a:ext cx="1680" cy="1180"/>
              <a:chOff x="240" y="1488"/>
              <a:chExt cx="1680" cy="1180"/>
            </a:xfrm>
          </p:grpSpPr>
          <p:sp>
            <p:nvSpPr>
              <p:cNvPr id="25612" name="Rectangle 63"/>
              <p:cNvSpPr>
                <a:spLocks noChangeArrowheads="1"/>
              </p:cNvSpPr>
              <p:nvPr/>
            </p:nvSpPr>
            <p:spPr bwMode="auto">
              <a:xfrm>
                <a:off x="240" y="1488"/>
                <a:ext cx="1680" cy="11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25613" name="Group 64"/>
              <p:cNvGrpSpPr>
                <a:grpSpLocks/>
              </p:cNvGrpSpPr>
              <p:nvPr/>
            </p:nvGrpSpPr>
            <p:grpSpPr bwMode="auto">
              <a:xfrm>
                <a:off x="734" y="1832"/>
                <a:ext cx="939" cy="328"/>
                <a:chOff x="4176" y="1984"/>
                <a:chExt cx="912" cy="320"/>
              </a:xfrm>
            </p:grpSpPr>
            <p:sp>
              <p:nvSpPr>
                <p:cNvPr id="25632" name="Freeform 65"/>
                <p:cNvSpPr>
                  <a:spLocks/>
                </p:cNvSpPr>
                <p:nvPr/>
              </p:nvSpPr>
              <p:spPr bwMode="auto">
                <a:xfrm>
                  <a:off x="4176" y="2145"/>
                  <a:ext cx="532" cy="139"/>
                </a:xfrm>
                <a:custGeom>
                  <a:avLst/>
                  <a:gdLst>
                    <a:gd name="T0" fmla="*/ 0 w 532"/>
                    <a:gd name="T1" fmla="*/ 88 h 139"/>
                    <a:gd name="T2" fmla="*/ 32 w 532"/>
                    <a:gd name="T3" fmla="*/ 8 h 139"/>
                    <a:gd name="T4" fmla="*/ 112 w 532"/>
                    <a:gd name="T5" fmla="*/ 138 h 139"/>
                    <a:gd name="T6" fmla="*/ 178 w 532"/>
                    <a:gd name="T7" fmla="*/ 4 h 139"/>
                    <a:gd name="T8" fmla="*/ 236 w 532"/>
                    <a:gd name="T9" fmla="*/ 130 h 139"/>
                    <a:gd name="T10" fmla="*/ 296 w 532"/>
                    <a:gd name="T11" fmla="*/ 59 h 139"/>
                    <a:gd name="T12" fmla="*/ 318 w 532"/>
                    <a:gd name="T13" fmla="*/ 56 h 139"/>
                    <a:gd name="T14" fmla="*/ 391 w 532"/>
                    <a:gd name="T15" fmla="*/ 59 h 139"/>
                    <a:gd name="T16" fmla="*/ 532 w 532"/>
                    <a:gd name="T17" fmla="*/ 50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2" h="139">
                      <a:moveTo>
                        <a:pt x="0" y="88"/>
                      </a:moveTo>
                      <a:cubicBezTo>
                        <a:pt x="5" y="75"/>
                        <a:pt x="13" y="0"/>
                        <a:pt x="32" y="8"/>
                      </a:cubicBezTo>
                      <a:cubicBezTo>
                        <a:pt x="51" y="16"/>
                        <a:pt x="88" y="139"/>
                        <a:pt x="112" y="138"/>
                      </a:cubicBezTo>
                      <a:cubicBezTo>
                        <a:pt x="136" y="137"/>
                        <a:pt x="157" y="5"/>
                        <a:pt x="178" y="4"/>
                      </a:cubicBezTo>
                      <a:cubicBezTo>
                        <a:pt x="199" y="3"/>
                        <a:pt x="216" y="121"/>
                        <a:pt x="236" y="130"/>
                      </a:cubicBezTo>
                      <a:cubicBezTo>
                        <a:pt x="256" y="139"/>
                        <a:pt x="283" y="71"/>
                        <a:pt x="296" y="59"/>
                      </a:cubicBezTo>
                      <a:cubicBezTo>
                        <a:pt x="310" y="47"/>
                        <a:pt x="303" y="56"/>
                        <a:pt x="318" y="56"/>
                      </a:cubicBezTo>
                      <a:cubicBezTo>
                        <a:pt x="334" y="56"/>
                        <a:pt x="355" y="60"/>
                        <a:pt x="391" y="59"/>
                      </a:cubicBezTo>
                      <a:cubicBezTo>
                        <a:pt x="426" y="58"/>
                        <a:pt x="503" y="52"/>
                        <a:pt x="532" y="50"/>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5633" name="Object 66"/>
                <p:cNvGraphicFramePr>
                  <a:graphicFrameLocks noChangeAspect="1"/>
                </p:cNvGraphicFramePr>
                <p:nvPr/>
              </p:nvGraphicFramePr>
              <p:xfrm>
                <a:off x="4683" y="1984"/>
                <a:ext cx="405" cy="320"/>
              </p:xfrm>
              <a:graphic>
                <a:graphicData uri="http://schemas.openxmlformats.org/presentationml/2006/ole">
                  <mc:AlternateContent xmlns:mc="http://schemas.openxmlformats.org/markup-compatibility/2006">
                    <mc:Choice xmlns:v="urn:schemas-microsoft-com:vml" Requires="v">
                      <p:oleObj spid="_x0000_s37935" name="Equation" r:id="rId6" imgW="241195" imgH="190417" progId="Equation.3">
                        <p:embed/>
                      </p:oleObj>
                    </mc:Choice>
                    <mc:Fallback>
                      <p:oleObj name="Equation" r:id="rId6" imgW="241195" imgH="19041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 y="1984"/>
                              <a:ext cx="405"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14" name="Line 67"/>
              <p:cNvSpPr>
                <a:spLocks noChangeShapeType="1"/>
              </p:cNvSpPr>
              <p:nvPr/>
            </p:nvSpPr>
            <p:spPr bwMode="auto">
              <a:xfrm>
                <a:off x="596" y="1662"/>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5" name="Line 68"/>
              <p:cNvSpPr>
                <a:spLocks noChangeShapeType="1"/>
              </p:cNvSpPr>
              <p:nvPr/>
            </p:nvSpPr>
            <p:spPr bwMode="auto">
              <a:xfrm>
                <a:off x="596" y="2422"/>
                <a:ext cx="123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5616" name="Object 69"/>
              <p:cNvGraphicFramePr>
                <a:graphicFrameLocks noChangeAspect="1"/>
              </p:cNvGraphicFramePr>
              <p:nvPr/>
            </p:nvGraphicFramePr>
            <p:xfrm>
              <a:off x="240" y="2252"/>
              <a:ext cx="329" cy="393"/>
            </p:xfrm>
            <a:graphic>
              <a:graphicData uri="http://schemas.openxmlformats.org/presentationml/2006/ole">
                <mc:AlternateContent xmlns:mc="http://schemas.openxmlformats.org/markup-compatibility/2006">
                  <mc:Choice xmlns:v="urn:schemas-microsoft-com:vml" Requires="v">
                    <p:oleObj spid="_x0000_s37936" name="Equation" r:id="rId8" imgW="190500" imgH="228600" progId="Equation.3">
                      <p:embed/>
                    </p:oleObj>
                  </mc:Choice>
                  <mc:Fallback>
                    <p:oleObj name="Equation" r:id="rId8" imgW="1905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 y="2252"/>
                            <a:ext cx="32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7" name="Object 70"/>
              <p:cNvGraphicFramePr>
                <a:graphicFrameLocks noChangeAspect="1"/>
              </p:cNvGraphicFramePr>
              <p:nvPr/>
            </p:nvGraphicFramePr>
            <p:xfrm>
              <a:off x="240" y="1523"/>
              <a:ext cx="374" cy="393"/>
            </p:xfrm>
            <a:graphic>
              <a:graphicData uri="http://schemas.openxmlformats.org/presentationml/2006/ole">
                <mc:AlternateContent xmlns:mc="http://schemas.openxmlformats.org/markup-compatibility/2006">
                  <mc:Choice xmlns:v="urn:schemas-microsoft-com:vml" Requires="v">
                    <p:oleObj spid="_x0000_s37937" name="Equation" r:id="rId10" imgW="215806" imgH="228501" progId="Equation.3">
                      <p:embed/>
                    </p:oleObj>
                  </mc:Choice>
                  <mc:Fallback>
                    <p:oleObj name="Equation" r:id="rId10" imgW="215806" imgH="228501"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 y="1523"/>
                            <a:ext cx="374"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8" name="Oval 71"/>
              <p:cNvSpPr>
                <a:spLocks noChangeAspect="1" noChangeArrowheads="1"/>
              </p:cNvSpPr>
              <p:nvPr/>
            </p:nvSpPr>
            <p:spPr bwMode="auto">
              <a:xfrm>
                <a:off x="1008" y="2387"/>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19" name="Oval 72"/>
              <p:cNvSpPr>
                <a:spLocks noChangeAspect="1" noChangeArrowheads="1"/>
              </p:cNvSpPr>
              <p:nvPr/>
            </p:nvSpPr>
            <p:spPr bwMode="auto">
              <a:xfrm>
                <a:off x="1267" y="2387"/>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0" name="Oval 73"/>
              <p:cNvSpPr>
                <a:spLocks noChangeAspect="1" noChangeArrowheads="1"/>
              </p:cNvSpPr>
              <p:nvPr/>
            </p:nvSpPr>
            <p:spPr bwMode="auto">
              <a:xfrm>
                <a:off x="640"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1" name="Oval 74"/>
              <p:cNvSpPr>
                <a:spLocks noChangeAspect="1" noChangeArrowheads="1"/>
              </p:cNvSpPr>
              <p:nvPr/>
            </p:nvSpPr>
            <p:spPr bwMode="auto">
              <a:xfrm>
                <a:off x="728"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2" name="Oval 75"/>
              <p:cNvSpPr>
                <a:spLocks noChangeAspect="1" noChangeArrowheads="1"/>
              </p:cNvSpPr>
              <p:nvPr/>
            </p:nvSpPr>
            <p:spPr bwMode="auto">
              <a:xfrm>
                <a:off x="819"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3" name="Oval 76"/>
              <p:cNvSpPr>
                <a:spLocks noChangeAspect="1" noChangeArrowheads="1"/>
              </p:cNvSpPr>
              <p:nvPr/>
            </p:nvSpPr>
            <p:spPr bwMode="auto">
              <a:xfrm>
                <a:off x="912"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4" name="Oval 77"/>
              <p:cNvSpPr>
                <a:spLocks noChangeAspect="1" noChangeArrowheads="1"/>
              </p:cNvSpPr>
              <p:nvPr/>
            </p:nvSpPr>
            <p:spPr bwMode="auto">
              <a:xfrm>
                <a:off x="1008"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5" name="Oval 78"/>
              <p:cNvSpPr>
                <a:spLocks noChangeAspect="1" noChangeArrowheads="1"/>
              </p:cNvSpPr>
              <p:nvPr/>
            </p:nvSpPr>
            <p:spPr bwMode="auto">
              <a:xfrm>
                <a:off x="1104"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6" name="Oval 79"/>
              <p:cNvSpPr>
                <a:spLocks noChangeAspect="1" noChangeArrowheads="1"/>
              </p:cNvSpPr>
              <p:nvPr/>
            </p:nvSpPr>
            <p:spPr bwMode="auto">
              <a:xfrm>
                <a:off x="1200"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7" name="Oval 80"/>
              <p:cNvSpPr>
                <a:spLocks noChangeAspect="1" noChangeArrowheads="1"/>
              </p:cNvSpPr>
              <p:nvPr/>
            </p:nvSpPr>
            <p:spPr bwMode="auto">
              <a:xfrm>
                <a:off x="1299"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8" name="Oval 81"/>
              <p:cNvSpPr>
                <a:spLocks noChangeAspect="1" noChangeArrowheads="1"/>
              </p:cNvSpPr>
              <p:nvPr/>
            </p:nvSpPr>
            <p:spPr bwMode="auto">
              <a:xfrm>
                <a:off x="1395"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29" name="Oval 82"/>
              <p:cNvSpPr>
                <a:spLocks noChangeAspect="1" noChangeArrowheads="1"/>
              </p:cNvSpPr>
              <p:nvPr/>
            </p:nvSpPr>
            <p:spPr bwMode="auto">
              <a:xfrm>
                <a:off x="1499"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30" name="Oval 83"/>
              <p:cNvSpPr>
                <a:spLocks noChangeAspect="1" noChangeArrowheads="1"/>
              </p:cNvSpPr>
              <p:nvPr/>
            </p:nvSpPr>
            <p:spPr bwMode="auto">
              <a:xfrm>
                <a:off x="1592"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5631" name="Oval 84"/>
              <p:cNvSpPr>
                <a:spLocks noChangeAspect="1" noChangeArrowheads="1"/>
              </p:cNvSpPr>
              <p:nvPr/>
            </p:nvSpPr>
            <p:spPr bwMode="auto">
              <a:xfrm>
                <a:off x="1683" y="1621"/>
                <a:ext cx="77" cy="77"/>
              </a:xfrm>
              <a:prstGeom prst="ellipse">
                <a:avLst/>
              </a:prstGeom>
              <a:solidFill>
                <a:srgbClr val="FF00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25611" name="Text Box 85"/>
            <p:cNvSpPr txBox="1">
              <a:spLocks noChangeArrowheads="1"/>
            </p:cNvSpPr>
            <p:nvPr/>
          </p:nvSpPr>
          <p:spPr bwMode="auto">
            <a:xfrm>
              <a:off x="3670" y="2688"/>
              <a:ext cx="8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chemeClr val="tx2"/>
                  </a:solidFill>
                  <a:latin typeface="Arial" panose="020B0604020202020204" pitchFamily="34" charset="0"/>
                  <a:ea typeface="宋体" panose="02010600030101010101" pitchFamily="2" charset="-122"/>
                </a:rPr>
                <a:t>增益曲线</a:t>
              </a:r>
            </a:p>
          </p:txBody>
        </p:sp>
      </p:grpSp>
      <p:pic>
        <p:nvPicPr>
          <p:cNvPr id="25608" name="Picture 88" descr="增益饱和"/>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6201" y="457200"/>
            <a:ext cx="286226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71476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33211"/>
                                        </p:tgtEl>
                                        <p:attrNameLst>
                                          <p:attrName>style.visibility</p:attrName>
                                        </p:attrNameLst>
                                      </p:cBhvr>
                                      <p:to>
                                        <p:strVal val="visible"/>
                                      </p:to>
                                    </p:set>
                                    <p:anim calcmode="lin" valueType="num">
                                      <p:cBhvr additive="base">
                                        <p:cTn id="7" dur="500" fill="hold"/>
                                        <p:tgtEl>
                                          <p:spTgt spid="433211"/>
                                        </p:tgtEl>
                                        <p:attrNameLst>
                                          <p:attrName>ppt_x</p:attrName>
                                        </p:attrNameLst>
                                      </p:cBhvr>
                                      <p:tavLst>
                                        <p:tav tm="0">
                                          <p:val>
                                            <p:strVal val="1+#ppt_w/2"/>
                                          </p:val>
                                        </p:tav>
                                        <p:tav tm="100000">
                                          <p:val>
                                            <p:strVal val="#ppt_x"/>
                                          </p:val>
                                        </p:tav>
                                      </p:tavLst>
                                    </p:anim>
                                    <p:anim calcmode="lin" valueType="num">
                                      <p:cBhvr additive="base">
                                        <p:cTn id="8" dur="500" fill="hold"/>
                                        <p:tgtEl>
                                          <p:spTgt spid="4332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3238"/>
                                        </p:tgtEl>
                                        <p:attrNameLst>
                                          <p:attrName>style.visibility</p:attrName>
                                        </p:attrNameLst>
                                      </p:cBhvr>
                                      <p:to>
                                        <p:strVal val="visible"/>
                                      </p:to>
                                    </p:set>
                                    <p:anim calcmode="lin" valueType="num">
                                      <p:cBhvr additive="base">
                                        <p:cTn id="13" dur="500" fill="hold"/>
                                        <p:tgtEl>
                                          <p:spTgt spid="433238"/>
                                        </p:tgtEl>
                                        <p:attrNameLst>
                                          <p:attrName>ppt_x</p:attrName>
                                        </p:attrNameLst>
                                      </p:cBhvr>
                                      <p:tavLst>
                                        <p:tav tm="0">
                                          <p:val>
                                            <p:strVal val="#ppt_x"/>
                                          </p:val>
                                        </p:tav>
                                        <p:tav tm="100000">
                                          <p:val>
                                            <p:strVal val="#ppt_x"/>
                                          </p:val>
                                        </p:tav>
                                      </p:tavLst>
                                    </p:anim>
                                    <p:anim calcmode="lin" valueType="num">
                                      <p:cBhvr additive="base">
                                        <p:cTn id="14" dur="500" fill="hold"/>
                                        <p:tgtEl>
                                          <p:spTgt spid="433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2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zh-CN" altLang="en-US" sz="2400" dirty="0">
                <a:ea typeface="宋体" panose="02010600030101010101" pitchFamily="2" charset="-122"/>
              </a:rPr>
              <a:t>现代光学的发展和现状</a:t>
            </a:r>
          </a:p>
        </p:txBody>
      </p:sp>
      <p:sp>
        <p:nvSpPr>
          <p:cNvPr id="272387" name="Rectangle 3"/>
          <p:cNvSpPr>
            <a:spLocks noGrp="1" noChangeArrowheads="1"/>
          </p:cNvSpPr>
          <p:nvPr>
            <p:ph type="body" idx="1"/>
          </p:nvPr>
        </p:nvSpPr>
        <p:spPr>
          <a:xfrm>
            <a:off x="3276600" y="2219326"/>
            <a:ext cx="6400800" cy="3343275"/>
          </a:xfrm>
        </p:spPr>
        <p:txBody>
          <a:bodyPr>
            <a:normAutofit lnSpcReduction="10000"/>
          </a:bodyPr>
          <a:lstStyle/>
          <a:p>
            <a:pPr>
              <a:lnSpc>
                <a:spcPct val="90000"/>
              </a:lnSpc>
            </a:pPr>
            <a:r>
              <a:rPr lang="zh-CN" altLang="en-US">
                <a:ea typeface="宋体" panose="02010600030101010101" pitchFamily="2" charset="-122"/>
              </a:rPr>
              <a:t>实际的学科</a:t>
            </a:r>
          </a:p>
          <a:p>
            <a:pPr>
              <a:lnSpc>
                <a:spcPct val="90000"/>
              </a:lnSpc>
            </a:pPr>
            <a:endParaRPr lang="zh-CN" altLang="en-US">
              <a:ea typeface="宋体" panose="02010600030101010101" pitchFamily="2" charset="-122"/>
            </a:endParaRPr>
          </a:p>
          <a:p>
            <a:pPr>
              <a:lnSpc>
                <a:spcPct val="90000"/>
              </a:lnSpc>
            </a:pPr>
            <a:r>
              <a:rPr lang="zh-CN" altLang="en-US">
                <a:ea typeface="宋体" panose="02010600030101010101" pitchFamily="2" charset="-122"/>
              </a:rPr>
              <a:t>与材料和电子等技术结合</a:t>
            </a:r>
          </a:p>
          <a:p>
            <a:pPr>
              <a:lnSpc>
                <a:spcPct val="90000"/>
              </a:lnSpc>
            </a:pPr>
            <a:endParaRPr lang="zh-CN" altLang="en-US">
              <a:ea typeface="宋体" panose="02010600030101010101" pitchFamily="2" charset="-122"/>
            </a:endParaRPr>
          </a:p>
          <a:p>
            <a:pPr>
              <a:lnSpc>
                <a:spcPct val="90000"/>
              </a:lnSpc>
            </a:pPr>
            <a:r>
              <a:rPr lang="zh-CN" altLang="en-US">
                <a:ea typeface="宋体" panose="02010600030101010101" pitchFamily="2" charset="-122"/>
              </a:rPr>
              <a:t>应用领域：工业农业，生物医疗，科学研究，文化娱乐，国防军工</a:t>
            </a:r>
            <a:r>
              <a:rPr lang="en-US" altLang="zh-CN">
                <a:ea typeface="宋体" panose="02010600030101010101" pitchFamily="2" charset="-122"/>
              </a:rPr>
              <a:t>…</a:t>
            </a:r>
          </a:p>
          <a:p>
            <a:pPr>
              <a:lnSpc>
                <a:spcPct val="90000"/>
              </a:lnSpc>
              <a:buFont typeface="Wingdings" panose="05000000000000000000" pitchFamily="2" charset="2"/>
              <a:buNone/>
            </a:pPr>
            <a:r>
              <a:rPr lang="zh-CN" altLang="en-US">
                <a:ea typeface="宋体" panose="02010600030101010101" pitchFamily="2" charset="-122"/>
              </a:rPr>
              <a:t>   </a:t>
            </a:r>
          </a:p>
        </p:txBody>
      </p:sp>
    </p:spTree>
    <p:extLst>
      <p:ext uri="{BB962C8B-B14F-4D97-AF65-F5344CB8AC3E}">
        <p14:creationId xmlns:p14="http://schemas.microsoft.com/office/powerpoint/2010/main" val="3593977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48"/>
          <p:cNvGrpSpPr>
            <a:grpSpLocks/>
          </p:cNvGrpSpPr>
          <p:nvPr/>
        </p:nvGrpSpPr>
        <p:grpSpPr bwMode="auto">
          <a:xfrm>
            <a:off x="2782889" y="1295400"/>
            <a:ext cx="5329237" cy="1087438"/>
            <a:chOff x="793" y="720"/>
            <a:chExt cx="3357" cy="685"/>
          </a:xfrm>
        </p:grpSpPr>
        <p:sp>
          <p:nvSpPr>
            <p:cNvPr id="26671" name="Text Box 3"/>
            <p:cNvSpPr txBox="1">
              <a:spLocks noChangeArrowheads="1"/>
            </p:cNvSpPr>
            <p:nvPr/>
          </p:nvSpPr>
          <p:spPr bwMode="auto">
            <a:xfrm>
              <a:off x="1111" y="720"/>
              <a:ext cx="29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latin typeface="Times New Roman" panose="02020603050405020304" pitchFamily="18" charset="0"/>
                  <a:ea typeface="宋体" panose="02010600030101010101" pitchFamily="2" charset="-122"/>
                </a:rPr>
                <a:t>能量的供应过程</a:t>
              </a:r>
              <a:r>
                <a:rPr kumimoji="1" lang="zh-CN" altLang="en-US" sz="2400" b="1">
                  <a:solidFill>
                    <a:srgbClr val="FF6600"/>
                  </a:solidFill>
                  <a:latin typeface="Times New Roman" panose="02020603050405020304" pitchFamily="18" charset="0"/>
                  <a:ea typeface="宋体" panose="02010600030101010101" pitchFamily="2" charset="-122"/>
                </a:rPr>
                <a:t>激励（光泵浦）</a:t>
              </a:r>
            </a:p>
          </p:txBody>
        </p:sp>
        <p:sp>
          <p:nvSpPr>
            <p:cNvPr id="26672" name="Oval 4"/>
            <p:cNvSpPr>
              <a:spLocks noChangeArrowheads="1"/>
            </p:cNvSpPr>
            <p:nvPr/>
          </p:nvSpPr>
          <p:spPr bwMode="auto">
            <a:xfrm>
              <a:off x="793" y="845"/>
              <a:ext cx="91" cy="91"/>
            </a:xfrm>
            <a:prstGeom prst="ellipse">
              <a:avLst/>
            </a:prstGeom>
            <a:gradFill rotWithShape="1">
              <a:gsLst>
                <a:gs pos="0">
                  <a:srgbClr val="9900FF"/>
                </a:gs>
                <a:gs pos="100000">
                  <a:srgbClr val="4700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73" name="Oval 5"/>
            <p:cNvSpPr>
              <a:spLocks noChangeArrowheads="1"/>
            </p:cNvSpPr>
            <p:nvPr/>
          </p:nvSpPr>
          <p:spPr bwMode="auto">
            <a:xfrm>
              <a:off x="793" y="1253"/>
              <a:ext cx="91" cy="91"/>
            </a:xfrm>
            <a:prstGeom prst="ellipse">
              <a:avLst/>
            </a:prstGeom>
            <a:gradFill rotWithShape="1">
              <a:gsLst>
                <a:gs pos="0">
                  <a:srgbClr val="9900FF"/>
                </a:gs>
                <a:gs pos="100000">
                  <a:srgbClr val="4700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74" name="Text Box 6"/>
            <p:cNvSpPr txBox="1">
              <a:spLocks noChangeArrowheads="1"/>
            </p:cNvSpPr>
            <p:nvPr/>
          </p:nvSpPr>
          <p:spPr bwMode="auto">
            <a:xfrm>
              <a:off x="1066" y="1117"/>
              <a:ext cx="30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latin typeface="Times New Roman" panose="02020603050405020304" pitchFamily="18" charset="0"/>
                  <a:ea typeface="宋体" panose="02010600030101010101" pitchFamily="2" charset="-122"/>
                </a:rPr>
                <a:t>工作物质内必须存在</a:t>
              </a:r>
              <a:r>
                <a:rPr kumimoji="1" lang="zh-CN" altLang="en-US" sz="2400" b="1">
                  <a:solidFill>
                    <a:srgbClr val="FF6600"/>
                  </a:solidFill>
                  <a:latin typeface="Times New Roman" panose="02020603050405020304" pitchFamily="18" charset="0"/>
                  <a:ea typeface="宋体" panose="02010600030101010101" pitchFamily="2" charset="-122"/>
                </a:rPr>
                <a:t>亚稳态能级</a:t>
              </a:r>
            </a:p>
          </p:txBody>
        </p:sp>
      </p:grpSp>
      <p:grpSp>
        <p:nvGrpSpPr>
          <p:cNvPr id="394295" name="Group 55"/>
          <p:cNvGrpSpPr>
            <a:grpSpLocks/>
          </p:cNvGrpSpPr>
          <p:nvPr/>
        </p:nvGrpSpPr>
        <p:grpSpPr bwMode="auto">
          <a:xfrm>
            <a:off x="4438651" y="3357563"/>
            <a:ext cx="1082675" cy="215900"/>
            <a:chOff x="1836" y="2115"/>
            <a:chExt cx="682" cy="136"/>
          </a:xfrm>
        </p:grpSpPr>
        <p:sp>
          <p:nvSpPr>
            <p:cNvPr id="26667" name="AutoShape 16"/>
            <p:cNvSpPr>
              <a:spLocks noChangeArrowheads="1"/>
            </p:cNvSpPr>
            <p:nvPr/>
          </p:nvSpPr>
          <p:spPr bwMode="auto">
            <a:xfrm>
              <a:off x="2017" y="2115"/>
              <a:ext cx="137" cy="136"/>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68" name="AutoShape 17"/>
            <p:cNvSpPr>
              <a:spLocks noChangeArrowheads="1"/>
            </p:cNvSpPr>
            <p:nvPr/>
          </p:nvSpPr>
          <p:spPr bwMode="auto">
            <a:xfrm>
              <a:off x="2199" y="2115"/>
              <a:ext cx="137" cy="136"/>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69" name="AutoShape 18"/>
            <p:cNvSpPr>
              <a:spLocks noChangeArrowheads="1"/>
            </p:cNvSpPr>
            <p:nvPr/>
          </p:nvSpPr>
          <p:spPr bwMode="auto">
            <a:xfrm>
              <a:off x="1836" y="2115"/>
              <a:ext cx="137" cy="136"/>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70" name="AutoShape 19"/>
            <p:cNvSpPr>
              <a:spLocks noChangeArrowheads="1"/>
            </p:cNvSpPr>
            <p:nvPr/>
          </p:nvSpPr>
          <p:spPr bwMode="auto">
            <a:xfrm>
              <a:off x="2381" y="2115"/>
              <a:ext cx="137" cy="136"/>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26628" name="Line 27"/>
          <p:cNvSpPr>
            <a:spLocks noChangeShapeType="1"/>
          </p:cNvSpPr>
          <p:nvPr/>
        </p:nvSpPr>
        <p:spPr bwMode="auto">
          <a:xfrm>
            <a:off x="5159375" y="3573463"/>
            <a:ext cx="0" cy="792162"/>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29" name="Line 28"/>
          <p:cNvSpPr>
            <a:spLocks noChangeShapeType="1"/>
          </p:cNvSpPr>
          <p:nvPr/>
        </p:nvSpPr>
        <p:spPr bwMode="auto">
          <a:xfrm>
            <a:off x="5159375" y="4365625"/>
            <a:ext cx="0" cy="129540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94300" name="Group 60"/>
          <p:cNvGrpSpPr>
            <a:grpSpLocks/>
          </p:cNvGrpSpPr>
          <p:nvPr/>
        </p:nvGrpSpPr>
        <p:grpSpPr bwMode="auto">
          <a:xfrm>
            <a:off x="4341814" y="4270375"/>
            <a:ext cx="1576387" cy="1276350"/>
            <a:chOff x="1775" y="2690"/>
            <a:chExt cx="993" cy="804"/>
          </a:xfrm>
        </p:grpSpPr>
        <p:grpSp>
          <p:nvGrpSpPr>
            <p:cNvPr id="26658" name="Group 30"/>
            <p:cNvGrpSpPr>
              <a:grpSpLocks/>
            </p:cNvGrpSpPr>
            <p:nvPr/>
          </p:nvGrpSpPr>
          <p:grpSpPr bwMode="auto">
            <a:xfrm>
              <a:off x="1775" y="2864"/>
              <a:ext cx="403" cy="403"/>
              <a:chOff x="4134" y="3227"/>
              <a:chExt cx="403" cy="403"/>
            </a:xfrm>
          </p:grpSpPr>
          <p:graphicFrame>
            <p:nvGraphicFramePr>
              <p:cNvPr id="26665" name="Object 31"/>
              <p:cNvGraphicFramePr>
                <a:graphicFrameLocks noChangeAspect="1"/>
              </p:cNvGraphicFramePr>
              <p:nvPr/>
            </p:nvGraphicFramePr>
            <p:xfrm>
              <a:off x="4134" y="3227"/>
              <a:ext cx="288" cy="270"/>
            </p:xfrm>
            <a:graphic>
              <a:graphicData uri="http://schemas.openxmlformats.org/presentationml/2006/ole">
                <mc:AlternateContent xmlns:mc="http://schemas.openxmlformats.org/markup-compatibility/2006">
                  <mc:Choice xmlns:v="urn:schemas-microsoft-com:vml" Requires="v">
                    <p:oleObj spid="_x0000_s38958" name="公式" r:id="rId3" imgW="209718" imgH="161982" progId="Equation.3">
                      <p:embed/>
                    </p:oleObj>
                  </mc:Choice>
                  <mc:Fallback>
                    <p:oleObj name="公式" r:id="rId3" imgW="209718" imgH="16198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4" y="3227"/>
                            <a:ext cx="288"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66" name="Freeform 32"/>
              <p:cNvSpPr>
                <a:spLocks/>
              </p:cNvSpPr>
              <p:nvPr/>
            </p:nvSpPr>
            <p:spPr bwMode="auto">
              <a:xfrm>
                <a:off x="4150" y="3475"/>
                <a:ext cx="387" cy="155"/>
              </a:xfrm>
              <a:custGeom>
                <a:avLst/>
                <a:gdLst>
                  <a:gd name="T0" fmla="*/ 0 w 865"/>
                  <a:gd name="T1" fmla="*/ 113 h 159"/>
                  <a:gd name="T2" fmla="*/ 27 w 865"/>
                  <a:gd name="T3" fmla="*/ 3 h 159"/>
                  <a:gd name="T4" fmla="*/ 53 w 865"/>
                  <a:gd name="T5" fmla="*/ 129 h 159"/>
                  <a:gd name="T6" fmla="*/ 87 w 865"/>
                  <a:gd name="T7" fmla="*/ 3 h 159"/>
                  <a:gd name="T8" fmla="*/ 113 w 865"/>
                  <a:gd name="T9" fmla="*/ 139 h 159"/>
                  <a:gd name="T10" fmla="*/ 140 w 865"/>
                  <a:gd name="T11" fmla="*/ 71 h 159"/>
                  <a:gd name="T12" fmla="*/ 173 w 865"/>
                  <a:gd name="T13" fmla="*/ 59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59" name="Group 33"/>
            <p:cNvGrpSpPr>
              <a:grpSpLocks/>
            </p:cNvGrpSpPr>
            <p:nvPr/>
          </p:nvGrpSpPr>
          <p:grpSpPr bwMode="auto">
            <a:xfrm>
              <a:off x="2381" y="2690"/>
              <a:ext cx="387" cy="441"/>
              <a:chOff x="4150" y="3189"/>
              <a:chExt cx="387" cy="441"/>
            </a:xfrm>
          </p:grpSpPr>
          <p:graphicFrame>
            <p:nvGraphicFramePr>
              <p:cNvPr id="26663" name="Object 34"/>
              <p:cNvGraphicFramePr>
                <a:graphicFrameLocks noChangeAspect="1"/>
              </p:cNvGraphicFramePr>
              <p:nvPr/>
            </p:nvGraphicFramePr>
            <p:xfrm>
              <a:off x="4168" y="3189"/>
              <a:ext cx="288" cy="270"/>
            </p:xfrm>
            <a:graphic>
              <a:graphicData uri="http://schemas.openxmlformats.org/presentationml/2006/ole">
                <mc:AlternateContent xmlns:mc="http://schemas.openxmlformats.org/markup-compatibility/2006">
                  <mc:Choice xmlns:v="urn:schemas-microsoft-com:vml" Requires="v">
                    <p:oleObj spid="_x0000_s38959" name="公式" r:id="rId5" imgW="209718" imgH="161982" progId="Equation.3">
                      <p:embed/>
                    </p:oleObj>
                  </mc:Choice>
                  <mc:Fallback>
                    <p:oleObj name="公式" r:id="rId5" imgW="209718" imgH="16198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8" y="3189"/>
                            <a:ext cx="288"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64" name="Freeform 35"/>
              <p:cNvSpPr>
                <a:spLocks/>
              </p:cNvSpPr>
              <p:nvPr/>
            </p:nvSpPr>
            <p:spPr bwMode="auto">
              <a:xfrm>
                <a:off x="4150" y="3475"/>
                <a:ext cx="387" cy="155"/>
              </a:xfrm>
              <a:custGeom>
                <a:avLst/>
                <a:gdLst>
                  <a:gd name="T0" fmla="*/ 0 w 865"/>
                  <a:gd name="T1" fmla="*/ 113 h 159"/>
                  <a:gd name="T2" fmla="*/ 27 w 865"/>
                  <a:gd name="T3" fmla="*/ 3 h 159"/>
                  <a:gd name="T4" fmla="*/ 53 w 865"/>
                  <a:gd name="T5" fmla="*/ 129 h 159"/>
                  <a:gd name="T6" fmla="*/ 87 w 865"/>
                  <a:gd name="T7" fmla="*/ 3 h 159"/>
                  <a:gd name="T8" fmla="*/ 113 w 865"/>
                  <a:gd name="T9" fmla="*/ 139 h 159"/>
                  <a:gd name="T10" fmla="*/ 140 w 865"/>
                  <a:gd name="T11" fmla="*/ 71 h 159"/>
                  <a:gd name="T12" fmla="*/ 173 w 865"/>
                  <a:gd name="T13" fmla="*/ 59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60" name="Group 36"/>
            <p:cNvGrpSpPr>
              <a:grpSpLocks/>
            </p:cNvGrpSpPr>
            <p:nvPr/>
          </p:nvGrpSpPr>
          <p:grpSpPr bwMode="auto">
            <a:xfrm>
              <a:off x="2381" y="3152"/>
              <a:ext cx="387" cy="342"/>
              <a:chOff x="4150" y="3288"/>
              <a:chExt cx="387" cy="342"/>
            </a:xfrm>
          </p:grpSpPr>
          <p:graphicFrame>
            <p:nvGraphicFramePr>
              <p:cNvPr id="26661" name="Object 37"/>
              <p:cNvGraphicFramePr>
                <a:graphicFrameLocks noChangeAspect="1"/>
              </p:cNvGraphicFramePr>
              <p:nvPr/>
            </p:nvGraphicFramePr>
            <p:xfrm>
              <a:off x="4168" y="3288"/>
              <a:ext cx="288" cy="272"/>
            </p:xfrm>
            <a:graphic>
              <a:graphicData uri="http://schemas.openxmlformats.org/presentationml/2006/ole">
                <mc:AlternateContent xmlns:mc="http://schemas.openxmlformats.org/markup-compatibility/2006">
                  <mc:Choice xmlns:v="urn:schemas-microsoft-com:vml" Requires="v">
                    <p:oleObj spid="_x0000_s38960" name="公式" r:id="rId7" imgW="209718" imgH="161982" progId="Equation.3">
                      <p:embed/>
                    </p:oleObj>
                  </mc:Choice>
                  <mc:Fallback>
                    <p:oleObj name="公式" r:id="rId7" imgW="209718" imgH="16198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8" y="3288"/>
                            <a:ext cx="288"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62" name="Freeform 38"/>
              <p:cNvSpPr>
                <a:spLocks/>
              </p:cNvSpPr>
              <p:nvPr/>
            </p:nvSpPr>
            <p:spPr bwMode="auto">
              <a:xfrm>
                <a:off x="4150" y="3475"/>
                <a:ext cx="387" cy="155"/>
              </a:xfrm>
              <a:custGeom>
                <a:avLst/>
                <a:gdLst>
                  <a:gd name="T0" fmla="*/ 0 w 865"/>
                  <a:gd name="T1" fmla="*/ 113 h 159"/>
                  <a:gd name="T2" fmla="*/ 27 w 865"/>
                  <a:gd name="T3" fmla="*/ 3 h 159"/>
                  <a:gd name="T4" fmla="*/ 53 w 865"/>
                  <a:gd name="T5" fmla="*/ 129 h 159"/>
                  <a:gd name="T6" fmla="*/ 87 w 865"/>
                  <a:gd name="T7" fmla="*/ 3 h 159"/>
                  <a:gd name="T8" fmla="*/ 113 w 865"/>
                  <a:gd name="T9" fmla="*/ 139 h 159"/>
                  <a:gd name="T10" fmla="*/ 140 w 865"/>
                  <a:gd name="T11" fmla="*/ 71 h 159"/>
                  <a:gd name="T12" fmla="*/ 173 w 865"/>
                  <a:gd name="T13" fmla="*/ 59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6631" name="AutoShape 10"/>
          <p:cNvSpPr>
            <a:spLocks noChangeArrowheads="1"/>
          </p:cNvSpPr>
          <p:nvPr/>
        </p:nvSpPr>
        <p:spPr bwMode="auto">
          <a:xfrm>
            <a:off x="4038600" y="5445125"/>
            <a:ext cx="217488" cy="215900"/>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394297" name="Group 57"/>
          <p:cNvGrpSpPr>
            <a:grpSpLocks/>
          </p:cNvGrpSpPr>
          <p:nvPr/>
        </p:nvGrpSpPr>
        <p:grpSpPr bwMode="auto">
          <a:xfrm>
            <a:off x="2876551" y="5448300"/>
            <a:ext cx="1082675" cy="215900"/>
            <a:chOff x="884" y="3430"/>
            <a:chExt cx="682" cy="136"/>
          </a:xfrm>
        </p:grpSpPr>
        <p:sp>
          <p:nvSpPr>
            <p:cNvPr id="26654" name="AutoShape 11"/>
            <p:cNvSpPr>
              <a:spLocks noChangeArrowheads="1"/>
            </p:cNvSpPr>
            <p:nvPr/>
          </p:nvSpPr>
          <p:spPr bwMode="auto">
            <a:xfrm>
              <a:off x="884" y="3430"/>
              <a:ext cx="137" cy="136"/>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55" name="AutoShape 12"/>
            <p:cNvSpPr>
              <a:spLocks noChangeArrowheads="1"/>
            </p:cNvSpPr>
            <p:nvPr/>
          </p:nvSpPr>
          <p:spPr bwMode="auto">
            <a:xfrm>
              <a:off x="1066" y="3430"/>
              <a:ext cx="137" cy="136"/>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56" name="AutoShape 13"/>
            <p:cNvSpPr>
              <a:spLocks noChangeArrowheads="1"/>
            </p:cNvSpPr>
            <p:nvPr/>
          </p:nvSpPr>
          <p:spPr bwMode="auto">
            <a:xfrm>
              <a:off x="1247" y="3430"/>
              <a:ext cx="137" cy="136"/>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57" name="AutoShape 14"/>
            <p:cNvSpPr>
              <a:spLocks noChangeArrowheads="1"/>
            </p:cNvSpPr>
            <p:nvPr/>
          </p:nvSpPr>
          <p:spPr bwMode="auto">
            <a:xfrm>
              <a:off x="1429" y="3430"/>
              <a:ext cx="137" cy="136"/>
            </a:xfrm>
            <a:prstGeom prst="flowChartConnector">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26633" name="Group 49"/>
          <p:cNvGrpSpPr>
            <a:grpSpLocks/>
          </p:cNvGrpSpPr>
          <p:nvPr/>
        </p:nvGrpSpPr>
        <p:grpSpPr bwMode="auto">
          <a:xfrm>
            <a:off x="1703389" y="3141663"/>
            <a:ext cx="4537075" cy="2519362"/>
            <a:chOff x="113" y="1979"/>
            <a:chExt cx="2858" cy="1587"/>
          </a:xfrm>
        </p:grpSpPr>
        <p:sp>
          <p:nvSpPr>
            <p:cNvPr id="26648" name="Line 8"/>
            <p:cNvSpPr>
              <a:spLocks noChangeShapeType="1"/>
            </p:cNvSpPr>
            <p:nvPr/>
          </p:nvSpPr>
          <p:spPr bwMode="auto">
            <a:xfrm>
              <a:off x="703" y="3566"/>
              <a:ext cx="22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9" name="Line 9"/>
            <p:cNvSpPr>
              <a:spLocks noChangeShapeType="1"/>
            </p:cNvSpPr>
            <p:nvPr/>
          </p:nvSpPr>
          <p:spPr bwMode="auto">
            <a:xfrm>
              <a:off x="657" y="2251"/>
              <a:ext cx="22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0" name="Line 21"/>
            <p:cNvSpPr>
              <a:spLocks noChangeShapeType="1"/>
            </p:cNvSpPr>
            <p:nvPr/>
          </p:nvSpPr>
          <p:spPr bwMode="auto">
            <a:xfrm>
              <a:off x="1746" y="2750"/>
              <a:ext cx="108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51" name="Text Box 39"/>
            <p:cNvSpPr txBox="1">
              <a:spLocks noChangeArrowheads="1"/>
            </p:cNvSpPr>
            <p:nvPr/>
          </p:nvSpPr>
          <p:spPr bwMode="auto">
            <a:xfrm>
              <a:off x="1338" y="2387"/>
              <a:ext cx="7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FF3300"/>
                  </a:solidFill>
                  <a:latin typeface="Times New Roman" panose="02020603050405020304" pitchFamily="18" charset="0"/>
                  <a:ea typeface="宋体" panose="02010600030101010101" pitchFamily="2" charset="-122"/>
                </a:rPr>
                <a:t>亚稳态</a:t>
              </a:r>
              <a:r>
                <a:rPr kumimoji="1" lang="en-US" altLang="zh-CN" sz="2000" b="1" i="1">
                  <a:solidFill>
                    <a:srgbClr val="FF3300"/>
                  </a:solidFill>
                  <a:latin typeface="Times New Roman" panose="02020603050405020304" pitchFamily="18" charset="0"/>
                  <a:ea typeface="宋体" panose="02010600030101010101" pitchFamily="2" charset="-122"/>
                </a:rPr>
                <a:t>E</a:t>
              </a:r>
              <a:r>
                <a:rPr kumimoji="1" lang="en-US" altLang="zh-CN" sz="2000" b="1" baseline="-25000">
                  <a:solidFill>
                    <a:srgbClr val="FF3300"/>
                  </a:solidFill>
                  <a:latin typeface="Times New Roman" panose="02020603050405020304" pitchFamily="18" charset="0"/>
                  <a:ea typeface="宋体" panose="02010600030101010101" pitchFamily="2" charset="-122"/>
                </a:rPr>
                <a:t>2</a:t>
              </a:r>
            </a:p>
          </p:txBody>
        </p:sp>
        <p:sp>
          <p:nvSpPr>
            <p:cNvPr id="26652" name="Text Box 40"/>
            <p:cNvSpPr txBox="1">
              <a:spLocks noChangeArrowheads="1"/>
            </p:cNvSpPr>
            <p:nvPr/>
          </p:nvSpPr>
          <p:spPr bwMode="auto">
            <a:xfrm>
              <a:off x="113" y="3294"/>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FF3300"/>
                  </a:solidFill>
                  <a:latin typeface="Times New Roman" panose="02020603050405020304" pitchFamily="18" charset="0"/>
                  <a:ea typeface="宋体" panose="02010600030101010101" pitchFamily="2" charset="-122"/>
                </a:rPr>
                <a:t>基态</a:t>
              </a:r>
              <a:r>
                <a:rPr kumimoji="1" lang="en-US" altLang="zh-CN" sz="2000" b="1" i="1">
                  <a:solidFill>
                    <a:srgbClr val="FF3300"/>
                  </a:solidFill>
                  <a:latin typeface="Times New Roman" panose="02020603050405020304" pitchFamily="18" charset="0"/>
                  <a:ea typeface="宋体" panose="02010600030101010101" pitchFamily="2" charset="-122"/>
                </a:rPr>
                <a:t>E</a:t>
              </a:r>
              <a:r>
                <a:rPr kumimoji="1" lang="en-US" altLang="zh-CN" sz="2000" b="1" baseline="-25000">
                  <a:solidFill>
                    <a:srgbClr val="FF3300"/>
                  </a:solidFill>
                  <a:latin typeface="Times New Roman" panose="02020603050405020304" pitchFamily="18" charset="0"/>
                  <a:ea typeface="宋体" panose="02010600030101010101" pitchFamily="2" charset="-122"/>
                </a:rPr>
                <a:t>1</a:t>
              </a:r>
            </a:p>
          </p:txBody>
        </p:sp>
        <p:sp>
          <p:nvSpPr>
            <p:cNvPr id="26653" name="Text Box 41"/>
            <p:cNvSpPr txBox="1">
              <a:spLocks noChangeArrowheads="1"/>
            </p:cNvSpPr>
            <p:nvPr/>
          </p:nvSpPr>
          <p:spPr bwMode="auto">
            <a:xfrm>
              <a:off x="113" y="1979"/>
              <a:ext cx="9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FF3300"/>
                  </a:solidFill>
                  <a:latin typeface="Times New Roman" panose="02020603050405020304" pitchFamily="18" charset="0"/>
                  <a:ea typeface="宋体" panose="02010600030101010101" pitchFamily="2" charset="-122"/>
                </a:rPr>
                <a:t>激发态</a:t>
              </a:r>
              <a:r>
                <a:rPr kumimoji="1" lang="en-US" altLang="zh-CN" sz="2000" b="1" i="1">
                  <a:solidFill>
                    <a:srgbClr val="FF3300"/>
                  </a:solidFill>
                  <a:latin typeface="Times New Roman" panose="02020603050405020304" pitchFamily="18" charset="0"/>
                  <a:ea typeface="宋体" panose="02010600030101010101" pitchFamily="2" charset="-122"/>
                </a:rPr>
                <a:t>E</a:t>
              </a:r>
              <a:r>
                <a:rPr kumimoji="1" lang="en-US" altLang="zh-CN" sz="2000" b="1" baseline="-25000">
                  <a:solidFill>
                    <a:srgbClr val="FF3300"/>
                  </a:solidFill>
                  <a:latin typeface="Times New Roman" panose="02020603050405020304" pitchFamily="18" charset="0"/>
                  <a:ea typeface="宋体" panose="02010600030101010101" pitchFamily="2" charset="-122"/>
                </a:rPr>
                <a:t>3</a:t>
              </a:r>
            </a:p>
          </p:txBody>
        </p:sp>
      </p:grpSp>
      <p:sp>
        <p:nvSpPr>
          <p:cNvPr id="26634" name="Text Box 42"/>
          <p:cNvSpPr txBox="1">
            <a:spLocks noChangeArrowheads="1"/>
          </p:cNvSpPr>
          <p:nvPr/>
        </p:nvSpPr>
        <p:spPr bwMode="auto">
          <a:xfrm>
            <a:off x="3143250" y="6021389"/>
            <a:ext cx="2952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latin typeface="Times New Roman" panose="02020603050405020304" pitchFamily="18" charset="0"/>
                <a:ea typeface="宋体" panose="02010600030101010101" pitchFamily="2" charset="-122"/>
              </a:rPr>
              <a:t>三能级系统示意图</a:t>
            </a:r>
          </a:p>
        </p:txBody>
      </p:sp>
      <p:graphicFrame>
        <p:nvGraphicFramePr>
          <p:cNvPr id="394283" name="Object 43"/>
          <p:cNvGraphicFramePr>
            <a:graphicFrameLocks noGrp="1" noChangeAspect="1"/>
          </p:cNvGraphicFramePr>
          <p:nvPr>
            <p:ph sz="quarter" idx="1"/>
          </p:nvPr>
        </p:nvGraphicFramePr>
        <p:xfrm>
          <a:off x="7162800" y="2846389"/>
          <a:ext cx="2820988" cy="1508125"/>
        </p:xfrm>
        <a:graphic>
          <a:graphicData uri="http://schemas.openxmlformats.org/presentationml/2006/ole">
            <mc:AlternateContent xmlns:mc="http://schemas.openxmlformats.org/markup-compatibility/2006">
              <mc:Choice xmlns:v="urn:schemas-microsoft-com:vml" Requires="v">
                <p:oleObj spid="_x0000_s38961" name="Equation" r:id="rId9" imgW="714267" imgH="371560" progId="Equation.DSMT4">
                  <p:embed/>
                </p:oleObj>
              </mc:Choice>
              <mc:Fallback>
                <p:oleObj name="Equation" r:id="rId9" imgW="714267" imgH="3715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2800" y="2846389"/>
                        <a:ext cx="2820988"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4284" name="Text Box 44"/>
          <p:cNvSpPr txBox="1">
            <a:spLocks noChangeArrowheads="1"/>
          </p:cNvSpPr>
          <p:nvPr/>
        </p:nvSpPr>
        <p:spPr bwMode="auto">
          <a:xfrm>
            <a:off x="7104063" y="4868864"/>
            <a:ext cx="31670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i="1">
                <a:solidFill>
                  <a:srgbClr val="990099"/>
                </a:solidFill>
                <a:latin typeface="Times New Roman" panose="02020603050405020304" pitchFamily="18" charset="0"/>
                <a:ea typeface="宋体" panose="02010600030101010101" pitchFamily="2" charset="-122"/>
              </a:rPr>
              <a:t>E</a:t>
            </a:r>
            <a:r>
              <a:rPr kumimoji="1" lang="en-US" altLang="zh-CN" sz="2400" b="1" baseline="-25000">
                <a:solidFill>
                  <a:srgbClr val="990099"/>
                </a:solidFill>
                <a:latin typeface="Times New Roman" panose="02020603050405020304" pitchFamily="18" charset="0"/>
                <a:ea typeface="宋体" panose="02010600030101010101" pitchFamily="2" charset="-122"/>
              </a:rPr>
              <a:t>1</a:t>
            </a:r>
            <a:r>
              <a:rPr kumimoji="1" lang="zh-CN" altLang="en-US" sz="2400" b="1">
                <a:latin typeface="Times New Roman" panose="02020603050405020304" pitchFamily="18" charset="0"/>
                <a:ea typeface="宋体" panose="02010600030101010101" pitchFamily="2" charset="-122"/>
              </a:rPr>
              <a:t>与</a:t>
            </a:r>
            <a:r>
              <a:rPr kumimoji="1" lang="en-US" altLang="zh-CN" sz="2400" b="1" i="1">
                <a:solidFill>
                  <a:srgbClr val="990099"/>
                </a:solidFill>
                <a:latin typeface="Times New Roman" panose="02020603050405020304" pitchFamily="18" charset="0"/>
                <a:ea typeface="宋体" panose="02010600030101010101" pitchFamily="2" charset="-122"/>
              </a:rPr>
              <a:t>E</a:t>
            </a:r>
            <a:r>
              <a:rPr kumimoji="1" lang="en-US" altLang="zh-CN" sz="2400" b="1" baseline="-25000">
                <a:solidFill>
                  <a:srgbClr val="990099"/>
                </a:solidFill>
                <a:latin typeface="Times New Roman" panose="02020603050405020304" pitchFamily="18" charset="0"/>
                <a:ea typeface="宋体" panose="02010600030101010101" pitchFamily="2" charset="-122"/>
              </a:rPr>
              <a:t>2</a:t>
            </a:r>
            <a:r>
              <a:rPr kumimoji="1" lang="zh-CN" altLang="en-US" sz="2400" b="1">
                <a:latin typeface="Times New Roman" panose="02020603050405020304" pitchFamily="18" charset="0"/>
                <a:ea typeface="宋体" panose="02010600030101010101" pitchFamily="2" charset="-122"/>
              </a:rPr>
              <a:t>之间产生以</a:t>
            </a:r>
            <a:r>
              <a:rPr kumimoji="1" lang="zh-CN" altLang="en-US" sz="2400" b="1">
                <a:solidFill>
                  <a:srgbClr val="FF6600"/>
                </a:solidFill>
                <a:latin typeface="Times New Roman" panose="02020603050405020304" pitchFamily="18" charset="0"/>
                <a:ea typeface="宋体" panose="02010600030101010101" pitchFamily="2" charset="-122"/>
              </a:rPr>
              <a:t>受激辐射为主的跃迁</a:t>
            </a:r>
          </a:p>
        </p:txBody>
      </p:sp>
      <p:grpSp>
        <p:nvGrpSpPr>
          <p:cNvPr id="394293" name="Group 53"/>
          <p:cNvGrpSpPr>
            <a:grpSpLocks/>
          </p:cNvGrpSpPr>
          <p:nvPr/>
        </p:nvGrpSpPr>
        <p:grpSpPr bwMode="auto">
          <a:xfrm>
            <a:off x="2566988" y="3573463"/>
            <a:ext cx="792162" cy="1871662"/>
            <a:chOff x="657" y="2251"/>
            <a:chExt cx="499" cy="1179"/>
          </a:xfrm>
        </p:grpSpPr>
        <p:sp>
          <p:nvSpPr>
            <p:cNvPr id="26646" name="Line 15"/>
            <p:cNvSpPr>
              <a:spLocks noChangeShapeType="1"/>
            </p:cNvSpPr>
            <p:nvPr/>
          </p:nvSpPr>
          <p:spPr bwMode="auto">
            <a:xfrm flipV="1">
              <a:off x="1111" y="2251"/>
              <a:ext cx="0" cy="1179"/>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7" name="Text Box 45"/>
            <p:cNvSpPr txBox="1">
              <a:spLocks noChangeArrowheads="1"/>
            </p:cNvSpPr>
            <p:nvPr/>
          </p:nvSpPr>
          <p:spPr bwMode="auto">
            <a:xfrm>
              <a:off x="657" y="2750"/>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990099"/>
                  </a:solidFill>
                  <a:latin typeface="Times New Roman" panose="02020603050405020304" pitchFamily="18" charset="0"/>
                  <a:ea typeface="宋体" panose="02010600030101010101" pitchFamily="2" charset="-122"/>
                </a:rPr>
                <a:t>激励</a:t>
              </a:r>
            </a:p>
          </p:txBody>
        </p:sp>
      </p:grpSp>
      <p:grpSp>
        <p:nvGrpSpPr>
          <p:cNvPr id="394299" name="Group 59"/>
          <p:cNvGrpSpPr>
            <a:grpSpLocks/>
          </p:cNvGrpSpPr>
          <p:nvPr/>
        </p:nvGrpSpPr>
        <p:grpSpPr bwMode="auto">
          <a:xfrm>
            <a:off x="4583114" y="3716339"/>
            <a:ext cx="2376487" cy="649287"/>
            <a:chOff x="1927" y="2341"/>
            <a:chExt cx="1497" cy="409"/>
          </a:xfrm>
        </p:grpSpPr>
        <p:grpSp>
          <p:nvGrpSpPr>
            <p:cNvPr id="26640" name="Group 58"/>
            <p:cNvGrpSpPr>
              <a:grpSpLocks/>
            </p:cNvGrpSpPr>
            <p:nvPr/>
          </p:nvGrpSpPr>
          <p:grpSpPr bwMode="auto">
            <a:xfrm>
              <a:off x="1927" y="2614"/>
              <a:ext cx="726" cy="136"/>
              <a:chOff x="1927" y="2614"/>
              <a:chExt cx="726" cy="136"/>
            </a:xfrm>
          </p:grpSpPr>
          <p:sp>
            <p:nvSpPr>
              <p:cNvPr id="26642" name="AutoShape 23"/>
              <p:cNvSpPr>
                <a:spLocks noChangeArrowheads="1"/>
              </p:cNvSpPr>
              <p:nvPr/>
            </p:nvSpPr>
            <p:spPr bwMode="auto">
              <a:xfrm>
                <a:off x="1927" y="2614"/>
                <a:ext cx="137" cy="136"/>
              </a:xfrm>
              <a:prstGeom prst="flowChartConnector">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43" name="AutoShape 24"/>
              <p:cNvSpPr>
                <a:spLocks noChangeArrowheads="1"/>
              </p:cNvSpPr>
              <p:nvPr/>
            </p:nvSpPr>
            <p:spPr bwMode="auto">
              <a:xfrm>
                <a:off x="2108" y="2614"/>
                <a:ext cx="137" cy="136"/>
              </a:xfrm>
              <a:prstGeom prst="flowChartConnector">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44" name="AutoShape 25"/>
              <p:cNvSpPr>
                <a:spLocks noChangeArrowheads="1"/>
              </p:cNvSpPr>
              <p:nvPr/>
            </p:nvSpPr>
            <p:spPr bwMode="auto">
              <a:xfrm>
                <a:off x="2335" y="2614"/>
                <a:ext cx="137" cy="136"/>
              </a:xfrm>
              <a:prstGeom prst="flowChartConnector">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6645" name="AutoShape 26"/>
              <p:cNvSpPr>
                <a:spLocks noChangeArrowheads="1"/>
              </p:cNvSpPr>
              <p:nvPr/>
            </p:nvSpPr>
            <p:spPr bwMode="auto">
              <a:xfrm>
                <a:off x="2516" y="2614"/>
                <a:ext cx="137" cy="136"/>
              </a:xfrm>
              <a:prstGeom prst="flowChartConnector">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26641" name="Text Box 46"/>
            <p:cNvSpPr txBox="1">
              <a:spLocks noChangeArrowheads="1"/>
            </p:cNvSpPr>
            <p:nvPr/>
          </p:nvSpPr>
          <p:spPr bwMode="auto">
            <a:xfrm>
              <a:off x="2381" y="2341"/>
              <a:ext cx="10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990099"/>
                  </a:solidFill>
                  <a:latin typeface="Times New Roman" panose="02020603050405020304" pitchFamily="18" charset="0"/>
                  <a:ea typeface="宋体" panose="02010600030101010101" pitchFamily="2" charset="-122"/>
                </a:rPr>
                <a:t>无辐射跃迁</a:t>
              </a:r>
            </a:p>
          </p:txBody>
        </p:sp>
      </p:grpSp>
      <p:sp>
        <p:nvSpPr>
          <p:cNvPr id="26639" name="Rectangle 47"/>
          <p:cNvSpPr>
            <a:spLocks noGrp="1" noChangeArrowheads="1"/>
          </p:cNvSpPr>
          <p:nvPr>
            <p:ph type="title"/>
          </p:nvPr>
        </p:nvSpPr>
        <p:spPr>
          <a:noFill/>
        </p:spPr>
        <p:txBody>
          <a:bodyPr>
            <a:normAutofit fontScale="90000"/>
          </a:bodyPr>
          <a:lstStyle/>
          <a:p>
            <a:pPr eaLnBrk="1" hangingPunct="1"/>
            <a:r>
              <a:rPr lang="zh-CN" altLang="en-US">
                <a:ea typeface="宋体" panose="02010600030101010101" pitchFamily="2" charset="-122"/>
              </a:rPr>
              <a:t>粒子数反转</a:t>
            </a:r>
          </a:p>
        </p:txBody>
      </p:sp>
    </p:spTree>
    <p:extLst>
      <p:ext uri="{BB962C8B-B14F-4D97-AF65-F5344CB8AC3E}">
        <p14:creationId xmlns:p14="http://schemas.microsoft.com/office/powerpoint/2010/main" val="11960533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4293"/>
                                        </p:tgtEl>
                                        <p:attrNameLst>
                                          <p:attrName>style.visibility</p:attrName>
                                        </p:attrNameLst>
                                      </p:cBhvr>
                                      <p:to>
                                        <p:strVal val="visible"/>
                                      </p:to>
                                    </p:set>
                                    <p:anim calcmode="lin" valueType="num">
                                      <p:cBhvr additive="base">
                                        <p:cTn id="7" dur="500" fill="hold"/>
                                        <p:tgtEl>
                                          <p:spTgt spid="394293"/>
                                        </p:tgtEl>
                                        <p:attrNameLst>
                                          <p:attrName>ppt_x</p:attrName>
                                        </p:attrNameLst>
                                      </p:cBhvr>
                                      <p:tavLst>
                                        <p:tav tm="0">
                                          <p:val>
                                            <p:strVal val="#ppt_x"/>
                                          </p:val>
                                        </p:tav>
                                        <p:tav tm="100000">
                                          <p:val>
                                            <p:strVal val="#ppt_x"/>
                                          </p:val>
                                        </p:tav>
                                      </p:tavLst>
                                    </p:anim>
                                    <p:anim calcmode="lin" valueType="num">
                                      <p:cBhvr additive="base">
                                        <p:cTn id="8" dur="500" fill="hold"/>
                                        <p:tgtEl>
                                          <p:spTgt spid="3942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xit" presetSubtype="10" fill="hold" nodeType="clickEffect">
                                  <p:stCondLst>
                                    <p:cond delay="0"/>
                                  </p:stCondLst>
                                  <p:childTnLst>
                                    <p:animEffect transition="out" filter="checkerboard(across)">
                                      <p:cBhvr>
                                        <p:cTn id="12" dur="500"/>
                                        <p:tgtEl>
                                          <p:spTgt spid="394297"/>
                                        </p:tgtEl>
                                      </p:cBhvr>
                                    </p:animEffect>
                                    <p:set>
                                      <p:cBhvr>
                                        <p:cTn id="13" dur="1" fill="hold">
                                          <p:stCondLst>
                                            <p:cond delay="499"/>
                                          </p:stCondLst>
                                        </p:cTn>
                                        <p:tgtEl>
                                          <p:spTgt spid="394297"/>
                                        </p:tgtEl>
                                        <p:attrNameLst>
                                          <p:attrName>style.visibility</p:attrName>
                                        </p:attrNameLst>
                                      </p:cBhvr>
                                      <p:to>
                                        <p:strVal val="hidden"/>
                                      </p:to>
                                    </p:set>
                                  </p:childTnLst>
                                </p:cTn>
                              </p:par>
                            </p:childTnLst>
                          </p:cTn>
                        </p:par>
                        <p:par>
                          <p:cTn id="14" fill="hold" nodeType="afterGroup">
                            <p:stCondLst>
                              <p:cond delay="500"/>
                            </p:stCondLst>
                            <p:childTnLst>
                              <p:par>
                                <p:cTn id="15" presetID="9" presetClass="entr" presetSubtype="0" fill="hold" nodeType="afterEffect">
                                  <p:stCondLst>
                                    <p:cond delay="0"/>
                                  </p:stCondLst>
                                  <p:childTnLst>
                                    <p:set>
                                      <p:cBhvr>
                                        <p:cTn id="16" dur="1" fill="hold">
                                          <p:stCondLst>
                                            <p:cond delay="0"/>
                                          </p:stCondLst>
                                        </p:cTn>
                                        <p:tgtEl>
                                          <p:spTgt spid="394295"/>
                                        </p:tgtEl>
                                        <p:attrNameLst>
                                          <p:attrName>style.visibility</p:attrName>
                                        </p:attrNameLst>
                                      </p:cBhvr>
                                      <p:to>
                                        <p:strVal val="visible"/>
                                      </p:to>
                                    </p:set>
                                    <p:animEffect transition="in" filter="dissolve">
                                      <p:cBhvr>
                                        <p:cTn id="17" dur="500"/>
                                        <p:tgtEl>
                                          <p:spTgt spid="3942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xit" presetSubtype="10" fill="hold" nodeType="clickEffect">
                                  <p:stCondLst>
                                    <p:cond delay="0"/>
                                  </p:stCondLst>
                                  <p:childTnLst>
                                    <p:animEffect transition="out" filter="checkerboard(across)">
                                      <p:cBhvr>
                                        <p:cTn id="21" dur="500"/>
                                        <p:tgtEl>
                                          <p:spTgt spid="394295"/>
                                        </p:tgtEl>
                                      </p:cBhvr>
                                    </p:animEffect>
                                    <p:set>
                                      <p:cBhvr>
                                        <p:cTn id="22" dur="1" fill="hold">
                                          <p:stCondLst>
                                            <p:cond delay="499"/>
                                          </p:stCondLst>
                                        </p:cTn>
                                        <p:tgtEl>
                                          <p:spTgt spid="394295"/>
                                        </p:tgtEl>
                                        <p:attrNameLst>
                                          <p:attrName>style.visibility</p:attrName>
                                        </p:attrNameLst>
                                      </p:cBhvr>
                                      <p:to>
                                        <p:strVal val="hidden"/>
                                      </p:to>
                                    </p:set>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394299"/>
                                        </p:tgtEl>
                                        <p:attrNameLst>
                                          <p:attrName>style.visibility</p:attrName>
                                        </p:attrNameLst>
                                      </p:cBhvr>
                                      <p:to>
                                        <p:strVal val="visible"/>
                                      </p:to>
                                    </p:set>
                                    <p:animEffect transition="in" filter="dissolve">
                                      <p:cBhvr>
                                        <p:cTn id="26" dur="500"/>
                                        <p:tgtEl>
                                          <p:spTgt spid="39429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394300"/>
                                        </p:tgtEl>
                                        <p:attrNameLst>
                                          <p:attrName>style.visibility</p:attrName>
                                        </p:attrNameLst>
                                      </p:cBhvr>
                                      <p:to>
                                        <p:strVal val="visible"/>
                                      </p:to>
                                    </p:set>
                                    <p:animEffect transition="in" filter="dissolve">
                                      <p:cBhvr>
                                        <p:cTn id="31" dur="500"/>
                                        <p:tgtEl>
                                          <p:spTgt spid="39430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94284"/>
                                        </p:tgtEl>
                                        <p:attrNameLst>
                                          <p:attrName>style.visibility</p:attrName>
                                        </p:attrNameLst>
                                      </p:cBhvr>
                                      <p:to>
                                        <p:strVal val="visible"/>
                                      </p:to>
                                    </p:set>
                                    <p:animEffect transition="in" filter="dissolve">
                                      <p:cBhvr>
                                        <p:cTn id="36" dur="500"/>
                                        <p:tgtEl>
                                          <p:spTgt spid="39428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394283"/>
                                        </p:tgtEl>
                                        <p:attrNameLst>
                                          <p:attrName>style.visibility</p:attrName>
                                        </p:attrNameLst>
                                      </p:cBhvr>
                                      <p:to>
                                        <p:strVal val="visible"/>
                                      </p:to>
                                    </p:set>
                                    <p:animEffect transition="in" filter="dissolve">
                                      <p:cBhvr>
                                        <p:cTn id="41" dur="500"/>
                                        <p:tgtEl>
                                          <p:spTgt spid="394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8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5" name="AutoShape 3"/>
          <p:cNvSpPr>
            <a:spLocks noChangeArrowheads="1"/>
          </p:cNvSpPr>
          <p:nvPr/>
        </p:nvSpPr>
        <p:spPr bwMode="auto">
          <a:xfrm>
            <a:off x="1871663" y="2060575"/>
            <a:ext cx="1066800" cy="1143000"/>
          </a:xfrm>
          <a:prstGeom prst="star8">
            <a:avLst>
              <a:gd name="adj" fmla="val 35417"/>
            </a:avLst>
          </a:prstGeom>
          <a:solidFill>
            <a:srgbClr val="006600"/>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400" b="1">
                <a:solidFill>
                  <a:srgbClr val="FFCC66"/>
                </a:solidFill>
                <a:latin typeface="Times New Roman" panose="02020603050405020304" pitchFamily="18" charset="0"/>
                <a:ea typeface="宋体" panose="02010600030101010101" pitchFamily="2" charset="-122"/>
              </a:rPr>
              <a:t>电子</a:t>
            </a:r>
          </a:p>
        </p:txBody>
      </p:sp>
      <p:grpSp>
        <p:nvGrpSpPr>
          <p:cNvPr id="397316" name="Group 4"/>
          <p:cNvGrpSpPr>
            <a:grpSpLocks/>
          </p:cNvGrpSpPr>
          <p:nvPr/>
        </p:nvGrpSpPr>
        <p:grpSpPr bwMode="auto">
          <a:xfrm>
            <a:off x="2938462" y="1916113"/>
            <a:ext cx="803280" cy="838200"/>
            <a:chOff x="864" y="1872"/>
            <a:chExt cx="590" cy="528"/>
          </a:xfrm>
        </p:grpSpPr>
        <p:sp>
          <p:nvSpPr>
            <p:cNvPr id="28717" name="AutoShape 5"/>
            <p:cNvSpPr>
              <a:spLocks noChangeArrowheads="1"/>
            </p:cNvSpPr>
            <p:nvPr/>
          </p:nvSpPr>
          <p:spPr bwMode="auto">
            <a:xfrm>
              <a:off x="864" y="2208"/>
              <a:ext cx="528" cy="192"/>
            </a:xfrm>
            <a:prstGeom prst="rightArrow">
              <a:avLst>
                <a:gd name="adj1" fmla="val 50000"/>
                <a:gd name="adj2" fmla="val 687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8718" name="Text Box 6"/>
            <p:cNvSpPr txBox="1">
              <a:spLocks noChangeArrowheads="1"/>
            </p:cNvSpPr>
            <p:nvPr/>
          </p:nvSpPr>
          <p:spPr bwMode="auto">
            <a:xfrm>
              <a:off x="864" y="1872"/>
              <a:ext cx="59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400" b="1">
                  <a:solidFill>
                    <a:srgbClr val="FF6600"/>
                  </a:solidFill>
                  <a:latin typeface="Times New Roman" panose="02020603050405020304" pitchFamily="18" charset="0"/>
                  <a:ea typeface="宋体" panose="02010600030101010101" pitchFamily="2" charset="-122"/>
                </a:rPr>
                <a:t>碰撞</a:t>
              </a:r>
            </a:p>
          </p:txBody>
        </p:sp>
      </p:grpSp>
      <p:sp>
        <p:nvSpPr>
          <p:cNvPr id="28676" name="Line 7"/>
          <p:cNvSpPr>
            <a:spLocks noChangeShapeType="1"/>
          </p:cNvSpPr>
          <p:nvPr/>
        </p:nvSpPr>
        <p:spPr bwMode="auto">
          <a:xfrm>
            <a:off x="3937000" y="3860800"/>
            <a:ext cx="1295400" cy="0"/>
          </a:xfrm>
          <a:prstGeom prst="line">
            <a:avLst/>
          </a:prstGeom>
          <a:noFill/>
          <a:ln w="2857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7" name="Line 8"/>
          <p:cNvSpPr>
            <a:spLocks noChangeShapeType="1"/>
          </p:cNvSpPr>
          <p:nvPr/>
        </p:nvSpPr>
        <p:spPr bwMode="auto">
          <a:xfrm>
            <a:off x="3935413" y="2133600"/>
            <a:ext cx="1295400" cy="0"/>
          </a:xfrm>
          <a:prstGeom prst="line">
            <a:avLst/>
          </a:prstGeom>
          <a:noFill/>
          <a:ln w="2857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8" name="Line 9"/>
          <p:cNvSpPr>
            <a:spLocks noChangeShapeType="1"/>
          </p:cNvSpPr>
          <p:nvPr/>
        </p:nvSpPr>
        <p:spPr bwMode="auto">
          <a:xfrm>
            <a:off x="3935413" y="1628775"/>
            <a:ext cx="1295400" cy="0"/>
          </a:xfrm>
          <a:prstGeom prst="line">
            <a:avLst/>
          </a:prstGeom>
          <a:noFill/>
          <a:ln w="2857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79" name="Text Box 12"/>
          <p:cNvSpPr txBox="1">
            <a:spLocks noChangeArrowheads="1"/>
          </p:cNvSpPr>
          <p:nvPr/>
        </p:nvSpPr>
        <p:spPr bwMode="auto">
          <a:xfrm>
            <a:off x="3865564" y="3789363"/>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FF6600"/>
                </a:solidFill>
                <a:latin typeface="Times New Roman" panose="02020603050405020304" pitchFamily="18" charset="0"/>
                <a:ea typeface="宋体" panose="02010600030101010101" pitchFamily="2" charset="-122"/>
              </a:rPr>
              <a:t>He</a:t>
            </a:r>
          </a:p>
        </p:txBody>
      </p:sp>
      <p:sp>
        <p:nvSpPr>
          <p:cNvPr id="28680" name="Text Box 13"/>
          <p:cNvSpPr txBox="1">
            <a:spLocks noChangeArrowheads="1"/>
          </p:cNvSpPr>
          <p:nvPr/>
        </p:nvSpPr>
        <p:spPr bwMode="auto">
          <a:xfrm>
            <a:off x="3863976" y="1268413"/>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FF6600"/>
                </a:solidFill>
                <a:latin typeface="Times New Roman" panose="02020603050405020304" pitchFamily="18" charset="0"/>
                <a:ea typeface="宋体" panose="02010600030101010101" pitchFamily="2" charset="-122"/>
              </a:rPr>
              <a:t>2</a:t>
            </a:r>
            <a:r>
              <a:rPr kumimoji="1" lang="en-US" altLang="zh-CN" sz="2400" b="1" baseline="30000">
                <a:solidFill>
                  <a:srgbClr val="FF6600"/>
                </a:solidFill>
                <a:latin typeface="Times New Roman" panose="02020603050405020304" pitchFamily="18" charset="0"/>
                <a:ea typeface="宋体" panose="02010600030101010101" pitchFamily="2" charset="-122"/>
              </a:rPr>
              <a:t>1</a:t>
            </a:r>
            <a:r>
              <a:rPr kumimoji="1" lang="en-US" altLang="zh-CN" sz="2400" b="1">
                <a:solidFill>
                  <a:srgbClr val="FF6600"/>
                </a:solidFill>
                <a:latin typeface="Times New Roman" panose="02020603050405020304" pitchFamily="18" charset="0"/>
                <a:ea typeface="宋体" panose="02010600030101010101" pitchFamily="2" charset="-122"/>
              </a:rPr>
              <a:t>s</a:t>
            </a:r>
          </a:p>
        </p:txBody>
      </p:sp>
      <p:sp>
        <p:nvSpPr>
          <p:cNvPr id="28681" name="Text Box 14"/>
          <p:cNvSpPr txBox="1">
            <a:spLocks noChangeArrowheads="1"/>
          </p:cNvSpPr>
          <p:nvPr/>
        </p:nvSpPr>
        <p:spPr bwMode="auto">
          <a:xfrm>
            <a:off x="3863976" y="1773238"/>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FF6600"/>
                </a:solidFill>
                <a:latin typeface="Times New Roman" panose="02020603050405020304" pitchFamily="18" charset="0"/>
                <a:ea typeface="宋体" panose="02010600030101010101" pitchFamily="2" charset="-122"/>
              </a:rPr>
              <a:t>2</a:t>
            </a:r>
            <a:r>
              <a:rPr kumimoji="1" lang="en-US" altLang="zh-CN" sz="2400" b="1" baseline="30000">
                <a:solidFill>
                  <a:srgbClr val="FF6600"/>
                </a:solidFill>
                <a:latin typeface="Times New Roman" panose="02020603050405020304" pitchFamily="18" charset="0"/>
                <a:ea typeface="宋体" panose="02010600030101010101" pitchFamily="2" charset="-122"/>
              </a:rPr>
              <a:t>3</a:t>
            </a:r>
            <a:r>
              <a:rPr kumimoji="1" lang="en-US" altLang="zh-CN" sz="2400" b="1">
                <a:solidFill>
                  <a:srgbClr val="FF6600"/>
                </a:solidFill>
                <a:latin typeface="Times New Roman" panose="02020603050405020304" pitchFamily="18" charset="0"/>
                <a:ea typeface="宋体" panose="02010600030101010101" pitchFamily="2" charset="-122"/>
              </a:rPr>
              <a:t>s</a:t>
            </a:r>
          </a:p>
        </p:txBody>
      </p:sp>
      <p:grpSp>
        <p:nvGrpSpPr>
          <p:cNvPr id="397327" name="Group 15"/>
          <p:cNvGrpSpPr>
            <a:grpSpLocks/>
          </p:cNvGrpSpPr>
          <p:nvPr/>
        </p:nvGrpSpPr>
        <p:grpSpPr bwMode="auto">
          <a:xfrm>
            <a:off x="5392739" y="2420938"/>
            <a:ext cx="847725" cy="762000"/>
            <a:chOff x="2976" y="1872"/>
            <a:chExt cx="528" cy="480"/>
          </a:xfrm>
        </p:grpSpPr>
        <p:sp>
          <p:nvSpPr>
            <p:cNvPr id="28715" name="AutoShape 16"/>
            <p:cNvSpPr>
              <a:spLocks noChangeArrowheads="1"/>
            </p:cNvSpPr>
            <p:nvPr/>
          </p:nvSpPr>
          <p:spPr bwMode="auto">
            <a:xfrm>
              <a:off x="2976" y="2160"/>
              <a:ext cx="528" cy="192"/>
            </a:xfrm>
            <a:prstGeom prst="rightArrow">
              <a:avLst>
                <a:gd name="adj1" fmla="val 50000"/>
                <a:gd name="adj2" fmla="val 687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8716" name="Text Box 17"/>
            <p:cNvSpPr txBox="1">
              <a:spLocks noChangeArrowheads="1"/>
            </p:cNvSpPr>
            <p:nvPr/>
          </p:nvSpPr>
          <p:spPr bwMode="auto">
            <a:xfrm>
              <a:off x="2976" y="1872"/>
              <a:ext cx="5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zh-CN" altLang="en-US" sz="2400" b="1">
                  <a:solidFill>
                    <a:srgbClr val="FF6600"/>
                  </a:solidFill>
                  <a:latin typeface="Times New Roman" panose="02020603050405020304" pitchFamily="18" charset="0"/>
                  <a:ea typeface="宋体" panose="02010600030101010101" pitchFamily="2" charset="-122"/>
                </a:rPr>
                <a:t>碰撞</a:t>
              </a:r>
            </a:p>
          </p:txBody>
        </p:sp>
      </p:grpSp>
      <p:sp>
        <p:nvSpPr>
          <p:cNvPr id="28683" name="Line 19"/>
          <p:cNvSpPr>
            <a:spLocks noChangeShapeType="1"/>
          </p:cNvSpPr>
          <p:nvPr/>
        </p:nvSpPr>
        <p:spPr bwMode="auto">
          <a:xfrm>
            <a:off x="6816725" y="2205038"/>
            <a:ext cx="1295400" cy="0"/>
          </a:xfrm>
          <a:prstGeom prst="line">
            <a:avLst/>
          </a:prstGeom>
          <a:noFill/>
          <a:ln w="2857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4" name="Line 20"/>
          <p:cNvSpPr>
            <a:spLocks noChangeShapeType="1"/>
          </p:cNvSpPr>
          <p:nvPr/>
        </p:nvSpPr>
        <p:spPr bwMode="auto">
          <a:xfrm>
            <a:off x="6816725" y="1700213"/>
            <a:ext cx="1295400" cy="0"/>
          </a:xfrm>
          <a:prstGeom prst="line">
            <a:avLst/>
          </a:prstGeom>
          <a:noFill/>
          <a:ln w="2857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85" name="Line 21"/>
          <p:cNvSpPr>
            <a:spLocks noChangeShapeType="1"/>
          </p:cNvSpPr>
          <p:nvPr/>
        </p:nvSpPr>
        <p:spPr bwMode="auto">
          <a:xfrm>
            <a:off x="6600826" y="3933825"/>
            <a:ext cx="2951163" cy="0"/>
          </a:xfrm>
          <a:prstGeom prst="line">
            <a:avLst/>
          </a:prstGeom>
          <a:noFill/>
          <a:ln w="2857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7334" name="AutoShape 22"/>
          <p:cNvSpPr>
            <a:spLocks noChangeArrowheads="1"/>
          </p:cNvSpPr>
          <p:nvPr/>
        </p:nvSpPr>
        <p:spPr bwMode="auto">
          <a:xfrm>
            <a:off x="7464426" y="1411289"/>
            <a:ext cx="288925" cy="288925"/>
          </a:xfrm>
          <a:prstGeom prst="flowChartConnector">
            <a:avLst/>
          </a:prstGeom>
          <a:solidFill>
            <a:srgbClr val="00FF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8687" name="Text Box 23"/>
          <p:cNvSpPr txBox="1">
            <a:spLocks noChangeArrowheads="1"/>
          </p:cNvSpPr>
          <p:nvPr/>
        </p:nvSpPr>
        <p:spPr bwMode="auto">
          <a:xfrm>
            <a:off x="6456364" y="38354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FF6600"/>
                </a:solidFill>
                <a:latin typeface="Times New Roman" panose="02020603050405020304" pitchFamily="18" charset="0"/>
                <a:ea typeface="宋体" panose="02010600030101010101" pitchFamily="2" charset="-122"/>
              </a:rPr>
              <a:t>Ne</a:t>
            </a:r>
          </a:p>
        </p:txBody>
      </p:sp>
      <p:sp>
        <p:nvSpPr>
          <p:cNvPr id="28688" name="Text Box 24"/>
          <p:cNvSpPr txBox="1">
            <a:spLocks noChangeArrowheads="1"/>
          </p:cNvSpPr>
          <p:nvPr/>
        </p:nvSpPr>
        <p:spPr bwMode="auto">
          <a:xfrm>
            <a:off x="6527801" y="1341438"/>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FF6600"/>
                </a:solidFill>
                <a:latin typeface="Times New Roman" panose="02020603050405020304" pitchFamily="18" charset="0"/>
                <a:ea typeface="宋体" panose="02010600030101010101" pitchFamily="2" charset="-122"/>
              </a:rPr>
              <a:t>3s</a:t>
            </a:r>
          </a:p>
        </p:txBody>
      </p:sp>
      <p:sp>
        <p:nvSpPr>
          <p:cNvPr id="28689" name="Text Box 25"/>
          <p:cNvSpPr txBox="1">
            <a:spLocks noChangeArrowheads="1"/>
          </p:cNvSpPr>
          <p:nvPr/>
        </p:nvSpPr>
        <p:spPr bwMode="auto">
          <a:xfrm>
            <a:off x="6527801" y="1844675"/>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FF6600"/>
                </a:solidFill>
                <a:latin typeface="Times New Roman" panose="02020603050405020304" pitchFamily="18" charset="0"/>
                <a:ea typeface="宋体" panose="02010600030101010101" pitchFamily="2" charset="-122"/>
              </a:rPr>
              <a:t>2s</a:t>
            </a:r>
          </a:p>
        </p:txBody>
      </p:sp>
      <p:sp>
        <p:nvSpPr>
          <p:cNvPr id="397338" name="Line 26"/>
          <p:cNvSpPr>
            <a:spLocks noChangeShapeType="1"/>
          </p:cNvSpPr>
          <p:nvPr/>
        </p:nvSpPr>
        <p:spPr bwMode="auto">
          <a:xfrm flipV="1">
            <a:off x="7104063" y="1700213"/>
            <a:ext cx="0" cy="223361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1" name="Line 27"/>
          <p:cNvSpPr>
            <a:spLocks noChangeShapeType="1"/>
          </p:cNvSpPr>
          <p:nvPr/>
        </p:nvSpPr>
        <p:spPr bwMode="auto">
          <a:xfrm>
            <a:off x="8904288" y="2133600"/>
            <a:ext cx="792162" cy="0"/>
          </a:xfrm>
          <a:prstGeom prst="line">
            <a:avLst/>
          </a:prstGeom>
          <a:noFill/>
          <a:ln w="2857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2" name="Line 28"/>
          <p:cNvSpPr>
            <a:spLocks noChangeShapeType="1"/>
          </p:cNvSpPr>
          <p:nvPr/>
        </p:nvSpPr>
        <p:spPr bwMode="auto">
          <a:xfrm>
            <a:off x="8975726" y="2997200"/>
            <a:ext cx="720725" cy="0"/>
          </a:xfrm>
          <a:prstGeom prst="line">
            <a:avLst/>
          </a:prstGeom>
          <a:noFill/>
          <a:ln w="28575">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693" name="Text Box 29"/>
          <p:cNvSpPr txBox="1">
            <a:spLocks noChangeArrowheads="1"/>
          </p:cNvSpPr>
          <p:nvPr/>
        </p:nvSpPr>
        <p:spPr bwMode="auto">
          <a:xfrm>
            <a:off x="9264651" y="1747838"/>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FF6600"/>
                </a:solidFill>
                <a:latin typeface="Times New Roman" panose="02020603050405020304" pitchFamily="18" charset="0"/>
                <a:ea typeface="宋体" panose="02010600030101010101" pitchFamily="2" charset="-122"/>
              </a:rPr>
              <a:t>3p</a:t>
            </a:r>
          </a:p>
        </p:txBody>
      </p:sp>
      <p:sp>
        <p:nvSpPr>
          <p:cNvPr id="28694" name="Text Box 30"/>
          <p:cNvSpPr txBox="1">
            <a:spLocks noChangeArrowheads="1"/>
          </p:cNvSpPr>
          <p:nvPr/>
        </p:nvSpPr>
        <p:spPr bwMode="auto">
          <a:xfrm>
            <a:off x="9264651" y="2565400"/>
            <a:ext cx="57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FF6600"/>
                </a:solidFill>
                <a:latin typeface="Times New Roman" panose="02020603050405020304" pitchFamily="18" charset="0"/>
                <a:ea typeface="宋体" panose="02010600030101010101" pitchFamily="2" charset="-122"/>
              </a:rPr>
              <a:t>2p</a:t>
            </a:r>
          </a:p>
        </p:txBody>
      </p:sp>
      <p:sp>
        <p:nvSpPr>
          <p:cNvPr id="397343" name="Line 31"/>
          <p:cNvSpPr>
            <a:spLocks noChangeShapeType="1"/>
          </p:cNvSpPr>
          <p:nvPr/>
        </p:nvSpPr>
        <p:spPr bwMode="auto">
          <a:xfrm>
            <a:off x="8112126" y="1700214"/>
            <a:ext cx="792163" cy="43338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7344" name="Line 32"/>
          <p:cNvSpPr>
            <a:spLocks noChangeShapeType="1"/>
          </p:cNvSpPr>
          <p:nvPr/>
        </p:nvSpPr>
        <p:spPr bwMode="auto">
          <a:xfrm>
            <a:off x="8112126" y="2205038"/>
            <a:ext cx="936625" cy="792162"/>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7345" name="Line 33"/>
          <p:cNvSpPr>
            <a:spLocks noChangeShapeType="1"/>
          </p:cNvSpPr>
          <p:nvPr/>
        </p:nvSpPr>
        <p:spPr bwMode="auto">
          <a:xfrm>
            <a:off x="8112126" y="1700214"/>
            <a:ext cx="936625" cy="129698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7346" name="Text Box 34"/>
          <p:cNvSpPr txBox="1">
            <a:spLocks noChangeArrowheads="1"/>
          </p:cNvSpPr>
          <p:nvPr/>
        </p:nvSpPr>
        <p:spPr bwMode="auto">
          <a:xfrm rot="2115074">
            <a:off x="7788276" y="2349501"/>
            <a:ext cx="1116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solidFill>
                  <a:srgbClr val="FF6600"/>
                </a:solidFill>
                <a:latin typeface="Times New Roman" panose="02020603050405020304" pitchFamily="18" charset="0"/>
                <a:ea typeface="宋体" panose="02010600030101010101" pitchFamily="2" charset="-122"/>
              </a:rPr>
              <a:t>1150nm</a:t>
            </a:r>
          </a:p>
        </p:txBody>
      </p:sp>
      <p:sp>
        <p:nvSpPr>
          <p:cNvPr id="397347" name="Text Box 35"/>
          <p:cNvSpPr txBox="1">
            <a:spLocks noChangeArrowheads="1"/>
          </p:cNvSpPr>
          <p:nvPr/>
        </p:nvSpPr>
        <p:spPr bwMode="auto">
          <a:xfrm rot="3335424">
            <a:off x="8310564" y="2366964"/>
            <a:ext cx="1152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solidFill>
                  <a:schemeClr val="accent2"/>
                </a:solidFill>
                <a:latin typeface="Times New Roman" panose="02020603050405020304" pitchFamily="18" charset="0"/>
                <a:ea typeface="宋体" panose="02010600030101010101" pitchFamily="2" charset="-122"/>
              </a:rPr>
              <a:t>632.8nm</a:t>
            </a:r>
          </a:p>
        </p:txBody>
      </p:sp>
      <p:sp>
        <p:nvSpPr>
          <p:cNvPr id="397348" name="Text Box 36"/>
          <p:cNvSpPr txBox="1">
            <a:spLocks noChangeArrowheads="1"/>
          </p:cNvSpPr>
          <p:nvPr/>
        </p:nvSpPr>
        <p:spPr bwMode="auto">
          <a:xfrm rot="2016875">
            <a:off x="8112125" y="1663701"/>
            <a:ext cx="1081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000" b="1">
                <a:solidFill>
                  <a:srgbClr val="FF6600"/>
                </a:solidFill>
                <a:latin typeface="Times New Roman" panose="02020603050405020304" pitchFamily="18" charset="0"/>
                <a:ea typeface="宋体" panose="02010600030101010101" pitchFamily="2" charset="-122"/>
              </a:rPr>
              <a:t>3390nm</a:t>
            </a:r>
          </a:p>
        </p:txBody>
      </p:sp>
      <p:sp>
        <p:nvSpPr>
          <p:cNvPr id="28701" name="Rectangle 38"/>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b="1">
                <a:solidFill>
                  <a:schemeClr val="bg1"/>
                </a:solidFill>
                <a:latin typeface="Arial" panose="020B0604020202020204" pitchFamily="34" charset="0"/>
                <a:ea typeface="宋体" panose="02010600030101010101" pitchFamily="2" charset="-122"/>
              </a:rPr>
              <a:t>He-Ne</a:t>
            </a:r>
            <a:r>
              <a:rPr lang="zh-CN" altLang="en-US" b="1">
                <a:solidFill>
                  <a:schemeClr val="bg1"/>
                </a:solidFill>
                <a:latin typeface="Arial" panose="020B0604020202020204" pitchFamily="34" charset="0"/>
                <a:ea typeface="宋体" panose="02010600030101010101" pitchFamily="2" charset="-122"/>
              </a:rPr>
              <a:t>激光器的粒子数反转</a:t>
            </a:r>
          </a:p>
        </p:txBody>
      </p:sp>
      <p:grpSp>
        <p:nvGrpSpPr>
          <p:cNvPr id="397352" name="Group 40"/>
          <p:cNvGrpSpPr>
            <a:grpSpLocks/>
          </p:cNvGrpSpPr>
          <p:nvPr/>
        </p:nvGrpSpPr>
        <p:grpSpPr bwMode="auto">
          <a:xfrm>
            <a:off x="4495800" y="1628776"/>
            <a:ext cx="457200" cy="2233613"/>
            <a:chOff x="1872" y="1026"/>
            <a:chExt cx="288" cy="1407"/>
          </a:xfrm>
        </p:grpSpPr>
        <p:sp>
          <p:nvSpPr>
            <p:cNvPr id="28713" name="Line 11"/>
            <p:cNvSpPr>
              <a:spLocks noChangeShapeType="1"/>
            </p:cNvSpPr>
            <p:nvPr/>
          </p:nvSpPr>
          <p:spPr bwMode="auto">
            <a:xfrm>
              <a:off x="1872" y="1026"/>
              <a:ext cx="0" cy="1407"/>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4" name="Line 39"/>
            <p:cNvSpPr>
              <a:spLocks noChangeShapeType="1"/>
            </p:cNvSpPr>
            <p:nvPr/>
          </p:nvSpPr>
          <p:spPr bwMode="auto">
            <a:xfrm>
              <a:off x="2160" y="1344"/>
              <a:ext cx="0" cy="1089"/>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8703" name="Group 57"/>
          <p:cNvGrpSpPr>
            <a:grpSpLocks/>
          </p:cNvGrpSpPr>
          <p:nvPr/>
        </p:nvGrpSpPr>
        <p:grpSpPr bwMode="auto">
          <a:xfrm>
            <a:off x="3200400" y="4535488"/>
            <a:ext cx="5545138" cy="2017712"/>
            <a:chOff x="975" y="2137"/>
            <a:chExt cx="3493" cy="1271"/>
          </a:xfrm>
        </p:grpSpPr>
        <p:graphicFrame>
          <p:nvGraphicFramePr>
            <p:cNvPr id="28704" name="Object 58"/>
            <p:cNvGraphicFramePr>
              <a:graphicFrameLocks noChangeAspect="1"/>
            </p:cNvGraphicFramePr>
            <p:nvPr/>
          </p:nvGraphicFramePr>
          <p:xfrm>
            <a:off x="1151" y="2386"/>
            <a:ext cx="3218" cy="1002"/>
          </p:xfrm>
          <a:graphic>
            <a:graphicData uri="http://schemas.openxmlformats.org/presentationml/2006/ole">
              <mc:AlternateContent xmlns:mc="http://schemas.openxmlformats.org/markup-compatibility/2006">
                <mc:Choice xmlns:v="urn:schemas-microsoft-com:vml" Requires="v">
                  <p:oleObj spid="_x0000_s39949" name="位图图像" r:id="rId3" imgW="3552381" imgH="1066667" progId="Paint.Picture">
                    <p:embed/>
                  </p:oleObj>
                </mc:Choice>
                <mc:Fallback>
                  <p:oleObj name="位图图像" r:id="rId3" imgW="3552381" imgH="106666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 y="2386"/>
                          <a:ext cx="3218" cy="1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05" name="Rectangle 59"/>
            <p:cNvSpPr>
              <a:spLocks noChangeArrowheads="1"/>
            </p:cNvSpPr>
            <p:nvPr/>
          </p:nvSpPr>
          <p:spPr bwMode="auto">
            <a:xfrm>
              <a:off x="1292" y="2296"/>
              <a:ext cx="91" cy="68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8706" name="Rectangle 60"/>
            <p:cNvSpPr>
              <a:spLocks noChangeArrowheads="1"/>
            </p:cNvSpPr>
            <p:nvPr/>
          </p:nvSpPr>
          <p:spPr bwMode="auto">
            <a:xfrm>
              <a:off x="4014" y="2341"/>
              <a:ext cx="91" cy="68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8707" name="Text Box 61"/>
            <p:cNvSpPr txBox="1">
              <a:spLocks noChangeArrowheads="1"/>
            </p:cNvSpPr>
            <p:nvPr/>
          </p:nvSpPr>
          <p:spPr bwMode="auto">
            <a:xfrm>
              <a:off x="975" y="3014"/>
              <a:ext cx="7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latin typeface="Times New Roman" panose="02020603050405020304" pitchFamily="18" charset="0"/>
                  <a:ea typeface="宋体" panose="02010600030101010101" pitchFamily="2" charset="-122"/>
                </a:rPr>
                <a:t>反射镜</a:t>
              </a:r>
            </a:p>
          </p:txBody>
        </p:sp>
        <p:sp>
          <p:nvSpPr>
            <p:cNvPr id="28708" name="Text Box 62"/>
            <p:cNvSpPr txBox="1">
              <a:spLocks noChangeArrowheads="1"/>
            </p:cNvSpPr>
            <p:nvPr/>
          </p:nvSpPr>
          <p:spPr bwMode="auto">
            <a:xfrm>
              <a:off x="1474" y="2966"/>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FF6600"/>
                  </a:solidFill>
                  <a:latin typeface="Times New Roman" panose="02020603050405020304" pitchFamily="18" charset="0"/>
                  <a:ea typeface="宋体" panose="02010600030101010101" pitchFamily="2" charset="-122"/>
                </a:rPr>
                <a:t>阳极</a:t>
              </a:r>
            </a:p>
          </p:txBody>
        </p:sp>
        <p:sp>
          <p:nvSpPr>
            <p:cNvPr id="28709" name="Text Box 63"/>
            <p:cNvSpPr txBox="1">
              <a:spLocks noChangeArrowheads="1"/>
            </p:cNvSpPr>
            <p:nvPr/>
          </p:nvSpPr>
          <p:spPr bwMode="auto">
            <a:xfrm>
              <a:off x="3600" y="2928"/>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FF6600"/>
                  </a:solidFill>
                  <a:latin typeface="Times New Roman" panose="02020603050405020304" pitchFamily="18" charset="0"/>
                  <a:ea typeface="宋体" panose="02010600030101010101" pitchFamily="2" charset="-122"/>
                </a:rPr>
                <a:t>阴极</a:t>
              </a:r>
            </a:p>
          </p:txBody>
        </p:sp>
        <p:sp>
          <p:nvSpPr>
            <p:cNvPr id="28710" name="Text Box 64"/>
            <p:cNvSpPr txBox="1">
              <a:spLocks noChangeArrowheads="1"/>
            </p:cNvSpPr>
            <p:nvPr/>
          </p:nvSpPr>
          <p:spPr bwMode="auto">
            <a:xfrm>
              <a:off x="3198" y="2137"/>
              <a:ext cx="127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FF6600"/>
                  </a:solidFill>
                  <a:latin typeface="Times New Roman" panose="02020603050405020304" pitchFamily="18" charset="0"/>
                  <a:ea typeface="宋体" panose="02010600030101010101" pitchFamily="2" charset="-122"/>
                </a:rPr>
                <a:t>布儒斯特窗</a:t>
              </a:r>
            </a:p>
          </p:txBody>
        </p:sp>
        <p:sp>
          <p:nvSpPr>
            <p:cNvPr id="28711" name="Line 65"/>
            <p:cNvSpPr>
              <a:spLocks noChangeShapeType="1"/>
            </p:cNvSpPr>
            <p:nvPr/>
          </p:nvSpPr>
          <p:spPr bwMode="auto">
            <a:xfrm flipH="1" flipV="1">
              <a:off x="2381" y="2808"/>
              <a:ext cx="91" cy="40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712" name="Text Box 66"/>
            <p:cNvSpPr txBox="1">
              <a:spLocks noChangeArrowheads="1"/>
            </p:cNvSpPr>
            <p:nvPr/>
          </p:nvSpPr>
          <p:spPr bwMode="auto">
            <a:xfrm>
              <a:off x="2221" y="3158"/>
              <a:ext cx="104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solidFill>
                    <a:srgbClr val="FF6600"/>
                  </a:solidFill>
                  <a:latin typeface="Times New Roman" panose="02020603050405020304" pitchFamily="18" charset="0"/>
                  <a:ea typeface="宋体" panose="02010600030101010101" pitchFamily="2" charset="-122"/>
                </a:rPr>
                <a:t>毛细管</a:t>
              </a:r>
            </a:p>
          </p:txBody>
        </p:sp>
      </p:grpSp>
    </p:spTree>
    <p:extLst>
      <p:ext uri="{BB962C8B-B14F-4D97-AF65-F5344CB8AC3E}">
        <p14:creationId xmlns:p14="http://schemas.microsoft.com/office/powerpoint/2010/main" val="209664174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7315"/>
                                        </p:tgtEl>
                                        <p:attrNameLst>
                                          <p:attrName>style.visibility</p:attrName>
                                        </p:attrNameLst>
                                      </p:cBhvr>
                                      <p:to>
                                        <p:strVal val="visible"/>
                                      </p:to>
                                    </p:set>
                                    <p:animEffect transition="in" filter="wipe(left)">
                                      <p:cBhvr>
                                        <p:cTn id="7" dur="500"/>
                                        <p:tgtEl>
                                          <p:spTgt spid="3973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397316"/>
                                        </p:tgtEl>
                                        <p:attrNameLst>
                                          <p:attrName>style.visibility</p:attrName>
                                        </p:attrNameLst>
                                      </p:cBhvr>
                                      <p:to>
                                        <p:strVal val="visible"/>
                                      </p:to>
                                    </p:set>
                                    <p:animEffect transition="in" filter="slide(fromLeft)">
                                      <p:cBhvr>
                                        <p:cTn id="12" dur="500"/>
                                        <p:tgtEl>
                                          <p:spTgt spid="3973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97352"/>
                                        </p:tgtEl>
                                        <p:attrNameLst>
                                          <p:attrName>style.visibility</p:attrName>
                                        </p:attrNameLst>
                                      </p:cBhvr>
                                      <p:to>
                                        <p:strVal val="visible"/>
                                      </p:to>
                                    </p:set>
                                    <p:animEffect transition="in" filter="dissolve">
                                      <p:cBhvr>
                                        <p:cTn id="17" dur="500"/>
                                        <p:tgtEl>
                                          <p:spTgt spid="3973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397327"/>
                                        </p:tgtEl>
                                        <p:attrNameLst>
                                          <p:attrName>style.visibility</p:attrName>
                                        </p:attrNameLst>
                                      </p:cBhvr>
                                      <p:to>
                                        <p:strVal val="visible"/>
                                      </p:to>
                                    </p:set>
                                    <p:animEffect transition="in" filter="slide(fromLeft)">
                                      <p:cBhvr>
                                        <p:cTn id="22" dur="500"/>
                                        <p:tgtEl>
                                          <p:spTgt spid="3973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97338"/>
                                        </p:tgtEl>
                                        <p:attrNameLst>
                                          <p:attrName>style.visibility</p:attrName>
                                        </p:attrNameLst>
                                      </p:cBhvr>
                                      <p:to>
                                        <p:strVal val="visible"/>
                                      </p:to>
                                    </p:set>
                                    <p:animEffect transition="in" filter="wipe(down)">
                                      <p:cBhvr>
                                        <p:cTn id="27" dur="500"/>
                                        <p:tgtEl>
                                          <p:spTgt spid="3973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7334"/>
                                        </p:tgtEl>
                                        <p:attrNameLst>
                                          <p:attrName>style.visibility</p:attrName>
                                        </p:attrNameLst>
                                      </p:cBhvr>
                                      <p:to>
                                        <p:strVal val="visible"/>
                                      </p:to>
                                    </p:set>
                                    <p:animEffect transition="in" filter="dissolve">
                                      <p:cBhvr>
                                        <p:cTn id="32" dur="500"/>
                                        <p:tgtEl>
                                          <p:spTgt spid="39733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97343"/>
                                        </p:tgtEl>
                                        <p:attrNameLst>
                                          <p:attrName>style.visibility</p:attrName>
                                        </p:attrNameLst>
                                      </p:cBhvr>
                                      <p:to>
                                        <p:strVal val="visible"/>
                                      </p:to>
                                    </p:set>
                                    <p:animEffect transition="in" filter="wipe(up)">
                                      <p:cBhvr>
                                        <p:cTn id="37" dur="500"/>
                                        <p:tgtEl>
                                          <p:spTgt spid="39734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7348"/>
                                        </p:tgtEl>
                                        <p:attrNameLst>
                                          <p:attrName>style.visibility</p:attrName>
                                        </p:attrNameLst>
                                      </p:cBhvr>
                                      <p:to>
                                        <p:strVal val="visible"/>
                                      </p:to>
                                    </p:set>
                                    <p:animEffect transition="in" filter="wipe(up)">
                                      <p:cBhvr>
                                        <p:cTn id="42" dur="500"/>
                                        <p:tgtEl>
                                          <p:spTgt spid="3973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97345"/>
                                        </p:tgtEl>
                                        <p:attrNameLst>
                                          <p:attrName>style.visibility</p:attrName>
                                        </p:attrNameLst>
                                      </p:cBhvr>
                                      <p:to>
                                        <p:strVal val="visible"/>
                                      </p:to>
                                    </p:set>
                                    <p:animEffect transition="in" filter="wipe(up)">
                                      <p:cBhvr>
                                        <p:cTn id="47" dur="500"/>
                                        <p:tgtEl>
                                          <p:spTgt spid="39734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97347"/>
                                        </p:tgtEl>
                                        <p:attrNameLst>
                                          <p:attrName>style.visibility</p:attrName>
                                        </p:attrNameLst>
                                      </p:cBhvr>
                                      <p:to>
                                        <p:strVal val="visible"/>
                                      </p:to>
                                    </p:set>
                                    <p:animEffect transition="in" filter="wipe(up)">
                                      <p:cBhvr>
                                        <p:cTn id="52" dur="500"/>
                                        <p:tgtEl>
                                          <p:spTgt spid="39734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397344"/>
                                        </p:tgtEl>
                                        <p:attrNameLst>
                                          <p:attrName>style.visibility</p:attrName>
                                        </p:attrNameLst>
                                      </p:cBhvr>
                                      <p:to>
                                        <p:strVal val="visible"/>
                                      </p:to>
                                    </p:set>
                                    <p:animEffect transition="in" filter="wipe(up)">
                                      <p:cBhvr>
                                        <p:cTn id="57" dur="500"/>
                                        <p:tgtEl>
                                          <p:spTgt spid="39734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97346"/>
                                        </p:tgtEl>
                                        <p:attrNameLst>
                                          <p:attrName>style.visibility</p:attrName>
                                        </p:attrNameLst>
                                      </p:cBhvr>
                                      <p:to>
                                        <p:strVal val="visible"/>
                                      </p:to>
                                    </p:set>
                                    <p:animEffect transition="in" filter="wipe(up)">
                                      <p:cBhvr>
                                        <p:cTn id="62" dur="500"/>
                                        <p:tgtEl>
                                          <p:spTgt spid="39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5" grpId="0" animBg="1" autoUpdateAnimBg="0"/>
      <p:bldP spid="397334" grpId="0" animBg="1"/>
      <p:bldP spid="397338" grpId="0" animBg="1"/>
      <p:bldP spid="397343" grpId="0" animBg="1"/>
      <p:bldP spid="397344" grpId="0" animBg="1"/>
      <p:bldP spid="397345" grpId="0" animBg="1"/>
      <p:bldP spid="397346" grpId="0" autoUpdateAnimBg="0"/>
      <p:bldP spid="397347" grpId="0" autoUpdateAnimBg="0"/>
      <p:bldP spid="39734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2" name="Text Box 4"/>
          <p:cNvSpPr txBox="1">
            <a:spLocks noChangeArrowheads="1"/>
          </p:cNvSpPr>
          <p:nvPr/>
        </p:nvSpPr>
        <p:spPr bwMode="auto">
          <a:xfrm>
            <a:off x="2514600" y="1276351"/>
            <a:ext cx="7543800" cy="4499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spcBef>
                <a:spcPct val="35000"/>
              </a:spcBef>
              <a:defRPr/>
            </a:pPr>
            <a:r>
              <a:rPr kumimoji="1" lang="en-US" altLang="zh-CN" sz="3200" b="1">
                <a:effectLst>
                  <a:outerShdw blurRad="38100" dist="38100" dir="2700000" algn="tl">
                    <a:srgbClr val="C0C0C0"/>
                  </a:outerShdw>
                </a:effectLst>
                <a:latin typeface="Times New Roman" panose="02020603050405020304" pitchFamily="18" charset="0"/>
                <a:ea typeface="宋体" panose="02010600030101010101" pitchFamily="2" charset="-122"/>
                <a:sym typeface="Monotype Sorts" pitchFamily="2" charset="2"/>
              </a:rPr>
              <a:t>(1) </a:t>
            </a:r>
            <a:r>
              <a:rPr kumimoji="1" lang="zh-CN" altLang="en-US" sz="3200" b="1">
                <a:effectLst>
                  <a:outerShdw blurRad="38100" dist="38100" dir="2700000" algn="tl">
                    <a:srgbClr val="C0C0C0"/>
                  </a:outerShdw>
                </a:effectLst>
                <a:latin typeface="Times New Roman" panose="02020603050405020304" pitchFamily="18" charset="0"/>
                <a:ea typeface="宋体" panose="02010600030101010101" pitchFamily="2" charset="-122"/>
                <a:sym typeface="Monotype Sorts" pitchFamily="2" charset="2"/>
              </a:rPr>
              <a:t>工作物质在激励能源激励下实现粒子</a:t>
            </a:r>
          </a:p>
          <a:p>
            <a:pPr eaLnBrk="1" hangingPunct="1">
              <a:lnSpc>
                <a:spcPct val="120000"/>
              </a:lnSpc>
              <a:spcBef>
                <a:spcPct val="35000"/>
              </a:spcBef>
              <a:defRPr/>
            </a:pPr>
            <a:r>
              <a:rPr kumimoji="1" lang="zh-CN" altLang="en-US" sz="3200" b="1">
                <a:effectLst>
                  <a:outerShdw blurRad="38100" dist="38100" dir="2700000" algn="tl">
                    <a:srgbClr val="C0C0C0"/>
                  </a:outerShdw>
                </a:effectLst>
                <a:latin typeface="Times New Roman" panose="02020603050405020304" pitchFamily="18" charset="0"/>
                <a:ea typeface="宋体" panose="02010600030101010101" pitchFamily="2" charset="-122"/>
                <a:sym typeface="Monotype Sorts" pitchFamily="2" charset="2"/>
              </a:rPr>
              <a:t>     数反转</a:t>
            </a:r>
          </a:p>
          <a:p>
            <a:pPr eaLnBrk="1" hangingPunct="1">
              <a:lnSpc>
                <a:spcPct val="120000"/>
              </a:lnSpc>
              <a:spcBef>
                <a:spcPct val="35000"/>
              </a:spcBef>
              <a:defRPr/>
            </a:pPr>
            <a:r>
              <a:rPr kumimoji="1" lang="en-US" altLang="zh-CN" sz="3200" b="1">
                <a:effectLst>
                  <a:outerShdw blurRad="38100" dist="38100" dir="2700000" algn="tl">
                    <a:srgbClr val="C0C0C0"/>
                  </a:outerShdw>
                </a:effectLst>
                <a:latin typeface="Times New Roman" panose="02020603050405020304" pitchFamily="18" charset="0"/>
                <a:ea typeface="宋体" panose="02010600030101010101" pitchFamily="2" charset="-122"/>
                <a:sym typeface="Monotype Sorts" pitchFamily="2" charset="2"/>
              </a:rPr>
              <a:t>(2) </a:t>
            </a:r>
            <a:r>
              <a:rPr kumimoji="1" lang="zh-CN" altLang="en-US" sz="3200" b="1">
                <a:effectLst>
                  <a:outerShdw blurRad="38100" dist="38100" dir="2700000" algn="tl">
                    <a:srgbClr val="C0C0C0"/>
                  </a:outerShdw>
                </a:effectLst>
                <a:latin typeface="Times New Roman" panose="02020603050405020304" pitchFamily="18" charset="0"/>
                <a:ea typeface="宋体" panose="02010600030101010101" pitchFamily="2" charset="-122"/>
                <a:sym typeface="Monotype Sorts" pitchFamily="2" charset="2"/>
              </a:rPr>
              <a:t>由自发辐射产生的少数沿腔轴方向传</a:t>
            </a:r>
          </a:p>
          <a:p>
            <a:pPr eaLnBrk="1" hangingPunct="1">
              <a:lnSpc>
                <a:spcPct val="120000"/>
              </a:lnSpc>
              <a:spcBef>
                <a:spcPct val="35000"/>
              </a:spcBef>
              <a:defRPr/>
            </a:pPr>
            <a:r>
              <a:rPr kumimoji="1" lang="zh-CN" altLang="en-US" sz="3200" b="1">
                <a:effectLst>
                  <a:outerShdw blurRad="38100" dist="38100" dir="2700000" algn="tl">
                    <a:srgbClr val="C0C0C0"/>
                  </a:outerShdw>
                </a:effectLst>
                <a:latin typeface="Times New Roman" panose="02020603050405020304" pitchFamily="18" charset="0"/>
                <a:ea typeface="宋体" panose="02010600030101010101" pitchFamily="2" charset="-122"/>
                <a:sym typeface="Monotype Sorts" pitchFamily="2" charset="2"/>
              </a:rPr>
              <a:t>     播的光子在工作物质中引起受激辐射</a:t>
            </a:r>
          </a:p>
          <a:p>
            <a:pPr eaLnBrk="1" hangingPunct="1">
              <a:lnSpc>
                <a:spcPct val="120000"/>
              </a:lnSpc>
              <a:spcBef>
                <a:spcPct val="35000"/>
              </a:spcBef>
              <a:defRPr/>
            </a:pPr>
            <a:r>
              <a:rPr kumimoji="1" lang="en-US" altLang="zh-CN" sz="3200" b="1">
                <a:effectLst>
                  <a:outerShdw blurRad="38100" dist="38100" dir="2700000" algn="tl">
                    <a:srgbClr val="C0C0C0"/>
                  </a:outerShdw>
                </a:effectLst>
                <a:latin typeface="Times New Roman" panose="02020603050405020304" pitchFamily="18" charset="0"/>
                <a:ea typeface="宋体" panose="02010600030101010101" pitchFamily="2" charset="-122"/>
                <a:sym typeface="Monotype Sorts" pitchFamily="2" charset="2"/>
              </a:rPr>
              <a:t>(3) </a:t>
            </a:r>
            <a:r>
              <a:rPr kumimoji="1" lang="zh-CN" altLang="en-US" sz="3200" b="1">
                <a:effectLst>
                  <a:outerShdw blurRad="38100" dist="38100" dir="2700000" algn="tl">
                    <a:srgbClr val="C0C0C0"/>
                  </a:outerShdw>
                </a:effectLst>
                <a:latin typeface="Times New Roman" panose="02020603050405020304" pitchFamily="18" charset="0"/>
                <a:ea typeface="宋体" panose="02010600030101010101" pitchFamily="2" charset="-122"/>
                <a:sym typeface="Monotype Sorts" pitchFamily="2" charset="2"/>
              </a:rPr>
              <a:t>光学谐振腔使受激辐射的光子在腔内</a:t>
            </a:r>
          </a:p>
          <a:p>
            <a:pPr eaLnBrk="1" hangingPunct="1">
              <a:lnSpc>
                <a:spcPct val="120000"/>
              </a:lnSpc>
              <a:spcBef>
                <a:spcPct val="35000"/>
              </a:spcBef>
              <a:defRPr/>
            </a:pPr>
            <a:r>
              <a:rPr kumimoji="1" lang="zh-CN" altLang="en-US" sz="3200" b="1">
                <a:effectLst>
                  <a:outerShdw blurRad="38100" dist="38100" dir="2700000" algn="tl">
                    <a:srgbClr val="C0C0C0"/>
                  </a:outerShdw>
                </a:effectLst>
                <a:latin typeface="Times New Roman" panose="02020603050405020304" pitchFamily="18" charset="0"/>
                <a:ea typeface="宋体" panose="02010600030101010101" pitchFamily="2" charset="-122"/>
                <a:sym typeface="Monotype Sorts" pitchFamily="2" charset="2"/>
              </a:rPr>
              <a:t>     往返振荡，不断得到放大</a:t>
            </a:r>
          </a:p>
        </p:txBody>
      </p:sp>
      <p:sp>
        <p:nvSpPr>
          <p:cNvPr id="29699" name="Rectangle 5"/>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激光形成过程</a:t>
            </a:r>
          </a:p>
        </p:txBody>
      </p:sp>
    </p:spTree>
    <p:extLst>
      <p:ext uri="{BB962C8B-B14F-4D97-AF65-F5344CB8AC3E}">
        <p14:creationId xmlns:p14="http://schemas.microsoft.com/office/powerpoint/2010/main" val="1873207552"/>
      </p:ext>
    </p:extLst>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Text Box 2"/>
          <p:cNvSpPr txBox="1">
            <a:spLocks noChangeArrowheads="1"/>
          </p:cNvSpPr>
          <p:nvPr/>
        </p:nvSpPr>
        <p:spPr bwMode="auto">
          <a:xfrm>
            <a:off x="2743200" y="3502026"/>
            <a:ext cx="6248400" cy="228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spcBef>
                <a:spcPct val="50000"/>
              </a:spcBef>
              <a:defRPr/>
            </a:pPr>
            <a:r>
              <a:rPr kumimoji="1" lang="en-US" altLang="zh-CN" sz="3600" b="1">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3600" b="1">
                <a:effectLst>
                  <a:outerShdw blurRad="38100" dist="38100" dir="2700000" algn="tl">
                    <a:srgbClr val="C0C0C0"/>
                  </a:outerShdw>
                </a:effectLst>
                <a:latin typeface="黑体" panose="02010609060101010101" pitchFamily="49" charset="-122"/>
                <a:ea typeface="黑体" panose="02010609060101010101" pitchFamily="49" charset="-122"/>
              </a:rPr>
              <a:t> </a:t>
            </a:r>
            <a:r>
              <a:rPr kumimoji="1" lang="zh-CN" altLang="en-US" sz="3600" b="1">
                <a:effectLst>
                  <a:outerShdw blurRad="38100" dist="38100" dir="2700000" algn="tl">
                    <a:srgbClr val="C0C0C0"/>
                  </a:outerShdw>
                </a:effectLst>
                <a:latin typeface="黑体" panose="02010609060101010101" pitchFamily="49" charset="-122"/>
                <a:ea typeface="黑体" panose="02010609060101010101" pitchFamily="49" charset="-122"/>
              </a:rPr>
              <a:t>要有适当的激光工作物质</a:t>
            </a:r>
          </a:p>
          <a:p>
            <a:pPr eaLnBrk="1" hangingPunct="1">
              <a:spcBef>
                <a:spcPct val="50000"/>
              </a:spcBef>
              <a:defRPr/>
            </a:pPr>
            <a:r>
              <a:rPr kumimoji="1" lang="en-US" altLang="zh-CN" sz="3600" b="1">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en-US" altLang="zh-CN" sz="3600" b="1">
                <a:effectLst>
                  <a:outerShdw blurRad="38100" dist="38100" dir="2700000" algn="tl">
                    <a:srgbClr val="C0C0C0"/>
                  </a:outerShdw>
                </a:effectLst>
                <a:latin typeface="黑体" panose="02010609060101010101" pitchFamily="49" charset="-122"/>
                <a:ea typeface="黑体" panose="02010609060101010101" pitchFamily="49" charset="-122"/>
              </a:rPr>
              <a:t> </a:t>
            </a:r>
            <a:r>
              <a:rPr kumimoji="1" lang="zh-CN" altLang="en-US" sz="3600" b="1">
                <a:effectLst>
                  <a:outerShdw blurRad="38100" dist="38100" dir="2700000" algn="tl">
                    <a:srgbClr val="C0C0C0"/>
                  </a:outerShdw>
                </a:effectLst>
                <a:latin typeface="黑体" panose="02010609060101010101" pitchFamily="49" charset="-122"/>
                <a:ea typeface="黑体" panose="02010609060101010101" pitchFamily="49" charset="-122"/>
              </a:rPr>
              <a:t>要有外界激励源</a:t>
            </a:r>
          </a:p>
          <a:p>
            <a:pPr eaLnBrk="1" hangingPunct="1">
              <a:spcBef>
                <a:spcPct val="50000"/>
              </a:spcBef>
              <a:defRPr/>
            </a:pPr>
            <a:r>
              <a:rPr kumimoji="1" lang="en-US" altLang="zh-CN" sz="3600" b="1">
                <a:effectLst>
                  <a:outerShdw blurRad="38100" dist="38100" dir="2700000" algn="tl">
                    <a:srgbClr val="C0C0C0"/>
                  </a:outerShdw>
                </a:effectLst>
                <a:latin typeface="Times New Roman" panose="02020603050405020304" pitchFamily="18" charset="0"/>
                <a:ea typeface="黑体" panose="02010609060101010101" pitchFamily="49" charset="-122"/>
              </a:rPr>
              <a:t>(3)</a:t>
            </a:r>
            <a:r>
              <a:rPr kumimoji="1" lang="en-US" altLang="zh-CN" sz="3600" b="1">
                <a:effectLst>
                  <a:outerShdw blurRad="38100" dist="38100" dir="2700000" algn="tl">
                    <a:srgbClr val="C0C0C0"/>
                  </a:outerShdw>
                </a:effectLst>
                <a:latin typeface="黑体" panose="02010609060101010101" pitchFamily="49" charset="-122"/>
                <a:ea typeface="黑体" panose="02010609060101010101" pitchFamily="49" charset="-122"/>
              </a:rPr>
              <a:t> </a:t>
            </a:r>
            <a:r>
              <a:rPr kumimoji="1" lang="zh-CN" altLang="en-US" sz="3600" b="1">
                <a:effectLst>
                  <a:outerShdw blurRad="38100" dist="38100" dir="2700000" algn="tl">
                    <a:srgbClr val="C0C0C0"/>
                  </a:outerShdw>
                </a:effectLst>
                <a:latin typeface="黑体" panose="02010609060101010101" pitchFamily="49" charset="-122"/>
                <a:ea typeface="黑体" panose="02010609060101010101" pitchFamily="49" charset="-122"/>
              </a:rPr>
              <a:t>要有激光谐振腔</a:t>
            </a:r>
          </a:p>
        </p:txBody>
      </p:sp>
      <p:sp>
        <p:nvSpPr>
          <p:cNvPr id="428035" name="Text Box 3"/>
          <p:cNvSpPr txBox="1">
            <a:spLocks noChangeArrowheads="1"/>
          </p:cNvSpPr>
          <p:nvPr/>
        </p:nvSpPr>
        <p:spPr bwMode="auto">
          <a:xfrm>
            <a:off x="2667000" y="2209800"/>
            <a:ext cx="44196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defRPr/>
            </a:pPr>
            <a:r>
              <a:rPr kumimoji="1" lang="zh-CN" altLang="en-US" sz="3600" b="1">
                <a:solidFill>
                  <a:srgbClr val="990000"/>
                </a:solidFill>
                <a:effectLst>
                  <a:outerShdw blurRad="38100" dist="38100" dir="2700000" algn="tl">
                    <a:srgbClr val="C0C0C0"/>
                  </a:outerShdw>
                </a:effectLst>
                <a:latin typeface="Times New Roman" panose="02020603050405020304" pitchFamily="18" charset="0"/>
                <a:ea typeface="楷体_GB2312" pitchFamily="49" charset="-122"/>
              </a:rPr>
              <a:t>激光形成的基本条件</a:t>
            </a:r>
          </a:p>
        </p:txBody>
      </p:sp>
      <p:sp>
        <p:nvSpPr>
          <p:cNvPr id="30724" name="Rectangle 6"/>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激光形成原理</a:t>
            </a:r>
          </a:p>
        </p:txBody>
      </p:sp>
    </p:spTree>
    <p:extLst>
      <p:ext uri="{BB962C8B-B14F-4D97-AF65-F5344CB8AC3E}">
        <p14:creationId xmlns:p14="http://schemas.microsoft.com/office/powerpoint/2010/main" val="3703513206"/>
      </p:ext>
    </p:extLst>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p:cNvSpPr txBox="1">
            <a:spLocks noChangeArrowheads="1"/>
          </p:cNvSpPr>
          <p:nvPr/>
        </p:nvSpPr>
        <p:spPr bwMode="auto">
          <a:xfrm>
            <a:off x="1752600" y="1309688"/>
            <a:ext cx="2286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FF3300"/>
                </a:solidFill>
                <a:latin typeface="楷体_GB2312" pitchFamily="49" charset="-122"/>
                <a:ea typeface="楷体_GB2312" pitchFamily="49" charset="-122"/>
              </a:rPr>
              <a:t>方向性好</a:t>
            </a:r>
            <a:endParaRPr kumimoji="1" lang="zh-CN" altLang="en-US" b="1">
              <a:solidFill>
                <a:srgbClr val="FF3300"/>
              </a:solidFill>
              <a:latin typeface="楷体_GB2312" pitchFamily="49" charset="-122"/>
              <a:ea typeface="楷体_GB2312" pitchFamily="49" charset="-122"/>
            </a:endParaRPr>
          </a:p>
        </p:txBody>
      </p:sp>
      <p:pic>
        <p:nvPicPr>
          <p:cNvPr id="3686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9138"/>
            <a:ext cx="3733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7"/>
          <p:cNvSpPr>
            <a:spLocks noChangeArrowheads="1"/>
          </p:cNvSpPr>
          <p:nvPr/>
        </p:nvSpPr>
        <p:spPr bwMode="auto">
          <a:xfrm>
            <a:off x="2554288" y="3644901"/>
            <a:ext cx="2971800" cy="701675"/>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000" b="1">
                <a:solidFill>
                  <a:srgbClr val="000000"/>
                </a:solidFill>
                <a:latin typeface="Arial" panose="020B0604020202020204" pitchFamily="34" charset="0"/>
                <a:ea typeface="华文中宋" panose="02010600040101010101" pitchFamily="2" charset="-122"/>
              </a:rPr>
              <a:t>手电筒的光射到</a:t>
            </a:r>
            <a:r>
              <a:rPr lang="en-US" altLang="zh-CN" sz="2000" b="1">
                <a:solidFill>
                  <a:srgbClr val="000000"/>
                </a:solidFill>
                <a:latin typeface="Arial" panose="020B0604020202020204" pitchFamily="34" charset="0"/>
                <a:ea typeface="华文中宋" panose="02010600040101010101" pitchFamily="2" charset="-122"/>
              </a:rPr>
              <a:t>~m</a:t>
            </a:r>
            <a:r>
              <a:rPr lang="zh-CN" altLang="en-US" sz="2000" b="1">
                <a:solidFill>
                  <a:srgbClr val="000000"/>
                </a:solidFill>
                <a:latin typeface="Arial" panose="020B0604020202020204" pitchFamily="34" charset="0"/>
                <a:ea typeface="华文中宋" panose="02010600040101010101" pitchFamily="2" charset="-122"/>
              </a:rPr>
              <a:t>处，扩展成很大的光斑。 </a:t>
            </a:r>
            <a:endParaRPr lang="zh-CN" altLang="en-US" sz="2000" b="1">
              <a:solidFill>
                <a:srgbClr val="000000"/>
              </a:solidFill>
              <a:latin typeface="Arial" panose="020B0604020202020204" pitchFamily="34" charset="0"/>
              <a:ea typeface="宋体" panose="02010600030101010101" pitchFamily="2" charset="-122"/>
            </a:endParaRPr>
          </a:p>
        </p:txBody>
      </p:sp>
      <p:sp>
        <p:nvSpPr>
          <p:cNvPr id="36869" name="Text Box 8"/>
          <p:cNvSpPr txBox="1">
            <a:spLocks noChangeArrowheads="1"/>
          </p:cNvSpPr>
          <p:nvPr/>
        </p:nvSpPr>
        <p:spPr bwMode="auto">
          <a:xfrm>
            <a:off x="2193926" y="4724401"/>
            <a:ext cx="30591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000" b="1">
                <a:solidFill>
                  <a:srgbClr val="1C1C1C"/>
                </a:solidFill>
                <a:latin typeface="楷体_GB2312" pitchFamily="49" charset="-122"/>
                <a:ea typeface="楷体_GB2312" pitchFamily="49" charset="-122"/>
              </a:rPr>
              <a:t>    利用激光准直仪可使长为</a:t>
            </a:r>
            <a:r>
              <a:rPr lang="en-US" altLang="zh-CN" sz="2000">
                <a:solidFill>
                  <a:srgbClr val="1C1C1C"/>
                </a:solidFill>
                <a:latin typeface="楷体_GB2312" pitchFamily="49" charset="-122"/>
                <a:ea typeface="楷体_GB2312" pitchFamily="49" charset="-122"/>
              </a:rPr>
              <a:t>2.5km</a:t>
            </a:r>
            <a:r>
              <a:rPr lang="zh-CN" altLang="en-US" sz="2000" b="1">
                <a:solidFill>
                  <a:srgbClr val="1C1C1C"/>
                </a:solidFill>
                <a:latin typeface="楷体_GB2312" pitchFamily="49" charset="-122"/>
                <a:ea typeface="楷体_GB2312" pitchFamily="49" charset="-122"/>
              </a:rPr>
              <a:t>的隧道掘进偏差不超过</a:t>
            </a:r>
            <a:r>
              <a:rPr lang="en-US" altLang="zh-CN" sz="2000">
                <a:solidFill>
                  <a:srgbClr val="1C1C1C"/>
                </a:solidFill>
                <a:latin typeface="楷体_GB2312" pitchFamily="49" charset="-122"/>
                <a:ea typeface="楷体_GB2312" pitchFamily="49" charset="-122"/>
              </a:rPr>
              <a:t>16nm.</a:t>
            </a:r>
          </a:p>
        </p:txBody>
      </p:sp>
      <p:grpSp>
        <p:nvGrpSpPr>
          <p:cNvPr id="36870" name="Group 11"/>
          <p:cNvGrpSpPr>
            <a:grpSpLocks/>
          </p:cNvGrpSpPr>
          <p:nvPr/>
        </p:nvGrpSpPr>
        <p:grpSpPr bwMode="auto">
          <a:xfrm>
            <a:off x="6115050" y="1279526"/>
            <a:ext cx="3714750" cy="5349875"/>
            <a:chOff x="2892" y="806"/>
            <a:chExt cx="2340" cy="3370"/>
          </a:xfrm>
        </p:grpSpPr>
        <p:pic>
          <p:nvPicPr>
            <p:cNvPr id="36872" name="Picture 4" descr="lase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806"/>
              <a:ext cx="2194" cy="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Rectangle 5"/>
            <p:cNvSpPr>
              <a:spLocks noChangeArrowheads="1"/>
            </p:cNvSpPr>
            <p:nvPr/>
          </p:nvSpPr>
          <p:spPr bwMode="auto">
            <a:xfrm>
              <a:off x="3024" y="3734"/>
              <a:ext cx="2208" cy="442"/>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000" b="1">
                  <a:solidFill>
                    <a:srgbClr val="000000"/>
                  </a:solidFill>
                  <a:latin typeface="Arial" panose="020B0604020202020204" pitchFamily="34" charset="0"/>
                  <a:ea typeface="华文中宋" panose="02010600040101010101" pitchFamily="2" charset="-122"/>
                </a:rPr>
                <a:t>一束激光射到</a:t>
              </a:r>
              <a:r>
                <a:rPr lang="en-US" altLang="zh-CN" sz="2000" b="1">
                  <a:solidFill>
                    <a:srgbClr val="000000"/>
                  </a:solidFill>
                  <a:latin typeface="Arial" panose="020B0604020202020204" pitchFamily="34" charset="0"/>
                  <a:ea typeface="华文中宋" panose="02010600040101010101" pitchFamily="2" charset="-122"/>
                </a:rPr>
                <a:t>~38</a:t>
              </a:r>
              <a:r>
                <a:rPr lang="zh-CN" altLang="en-US" sz="2000" b="1">
                  <a:solidFill>
                    <a:srgbClr val="000000"/>
                  </a:solidFill>
                  <a:latin typeface="Arial" panose="020B0604020202020204" pitchFamily="34" charset="0"/>
                  <a:ea typeface="华文中宋" panose="02010600040101010101" pitchFamily="2" charset="-122"/>
                </a:rPr>
                <a:t>万</a:t>
              </a:r>
              <a:r>
                <a:rPr lang="en-US" altLang="zh-CN" sz="2000" b="1">
                  <a:solidFill>
                    <a:srgbClr val="000000"/>
                  </a:solidFill>
                  <a:latin typeface="Arial" panose="020B0604020202020204" pitchFamily="34" charset="0"/>
                  <a:ea typeface="华文中宋" panose="02010600040101010101" pitchFamily="2" charset="-122"/>
                </a:rPr>
                <a:t>km</a:t>
              </a:r>
              <a:r>
                <a:rPr lang="zh-CN" altLang="en-US" sz="2000" b="1">
                  <a:solidFill>
                    <a:srgbClr val="000000"/>
                  </a:solidFill>
                  <a:latin typeface="Arial" panose="020B0604020202020204" pitchFamily="34" charset="0"/>
                  <a:ea typeface="华文中宋" panose="02010600040101010101" pitchFamily="2" charset="-122"/>
                </a:rPr>
                <a:t>的月球上，光斑的直径只有</a:t>
              </a:r>
              <a:r>
                <a:rPr lang="en-US" altLang="zh-CN" sz="2000" b="1">
                  <a:solidFill>
                    <a:srgbClr val="000000"/>
                  </a:solidFill>
                  <a:latin typeface="Arial" panose="020B0604020202020204" pitchFamily="34" charset="0"/>
                  <a:ea typeface="华文中宋" panose="02010600040101010101" pitchFamily="2" charset="-122"/>
                </a:rPr>
                <a:t>~2km</a:t>
              </a:r>
              <a:endParaRPr lang="en-US" altLang="zh-CN" sz="2000" b="1">
                <a:solidFill>
                  <a:srgbClr val="000000"/>
                </a:solidFill>
                <a:latin typeface="Arial" panose="020B0604020202020204" pitchFamily="34" charset="0"/>
                <a:ea typeface="宋体" panose="02010600030101010101" pitchFamily="2" charset="-122"/>
              </a:endParaRPr>
            </a:p>
          </p:txBody>
        </p:sp>
        <p:pic>
          <p:nvPicPr>
            <p:cNvPr id="36874" name="Picture 9" descr="ls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2" y="2294"/>
              <a:ext cx="2292" cy="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71" name="Rectangle 12"/>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激光特点</a:t>
            </a:r>
          </a:p>
        </p:txBody>
      </p:sp>
    </p:spTree>
    <p:extLst>
      <p:ext uri="{BB962C8B-B14F-4D97-AF65-F5344CB8AC3E}">
        <p14:creationId xmlns:p14="http://schemas.microsoft.com/office/powerpoint/2010/main" val="206193012"/>
      </p:ext>
    </p:extLst>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676400" y="1066801"/>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FF3300"/>
                </a:solidFill>
                <a:latin typeface="楷体_GB2312" pitchFamily="49" charset="-122"/>
                <a:ea typeface="楷体_GB2312" pitchFamily="49" charset="-122"/>
              </a:rPr>
              <a:t>单色性好</a:t>
            </a:r>
          </a:p>
        </p:txBody>
      </p:sp>
      <p:pic>
        <p:nvPicPr>
          <p:cNvPr id="37891" name="Picture 3" descr="2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405314"/>
            <a:ext cx="4114800"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descr="782202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600200"/>
            <a:ext cx="4191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5"/>
          <p:cNvSpPr txBox="1">
            <a:spLocks noChangeArrowheads="1"/>
          </p:cNvSpPr>
          <p:nvPr/>
        </p:nvSpPr>
        <p:spPr bwMode="auto">
          <a:xfrm>
            <a:off x="6629401" y="1828800"/>
            <a:ext cx="3382963" cy="1373188"/>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0000"/>
                </a:solidFill>
                <a:latin typeface="Times New Roman" panose="02020603050405020304" pitchFamily="18" charset="0"/>
                <a:ea typeface="华文中宋" panose="02010600040101010101" pitchFamily="2" charset="-122"/>
              </a:rPr>
              <a:t>单色性最好的氪灯</a:t>
            </a:r>
            <a:r>
              <a:rPr lang="en-US" altLang="zh-CN" b="1">
                <a:solidFill>
                  <a:srgbClr val="000000"/>
                </a:solidFill>
                <a:latin typeface="Times New Roman" panose="02020603050405020304" pitchFamily="18" charset="0"/>
                <a:ea typeface="华文中宋" panose="02010600040101010101" pitchFamily="2" charset="-122"/>
              </a:rPr>
              <a:t>Kr</a:t>
            </a:r>
            <a:r>
              <a:rPr lang="en-US" altLang="zh-CN" b="1" baseline="30000">
                <a:solidFill>
                  <a:srgbClr val="000000"/>
                </a:solidFill>
                <a:latin typeface="Times New Roman" panose="02020603050405020304" pitchFamily="18" charset="0"/>
                <a:ea typeface="华文中宋" panose="02010600040101010101" pitchFamily="2" charset="-122"/>
              </a:rPr>
              <a:t>86</a:t>
            </a:r>
            <a:r>
              <a:rPr lang="en-US" altLang="zh-CN" b="1">
                <a:solidFill>
                  <a:srgbClr val="000000"/>
                </a:solidFill>
                <a:latin typeface="Times New Roman" panose="02020603050405020304" pitchFamily="18" charset="0"/>
                <a:ea typeface="华文中宋" panose="02010600040101010101" pitchFamily="2" charset="-122"/>
              </a:rPr>
              <a:t>  </a:t>
            </a:r>
            <a:endParaRPr lang="en-US" altLang="zh-CN" b="1">
              <a:solidFill>
                <a:srgbClr val="000000"/>
              </a:solidFill>
              <a:latin typeface="Arial" panose="020B0604020202020204" pitchFamily="34" charset="0"/>
              <a:ea typeface="宋体" panose="02010600030101010101" pitchFamily="2" charset="-122"/>
            </a:endParaRPr>
          </a:p>
          <a:p>
            <a:pPr eaLnBrk="1" hangingPunct="1">
              <a:spcBef>
                <a:spcPct val="0"/>
              </a:spcBef>
              <a:buClrTx/>
              <a:buFontTx/>
              <a:buNone/>
            </a:pPr>
            <a:r>
              <a:rPr lang="en-US" altLang="zh-CN" b="1">
                <a:solidFill>
                  <a:srgbClr val="000000"/>
                </a:solidFill>
                <a:latin typeface="Times New Roman" panose="02020603050405020304" pitchFamily="18" charset="0"/>
                <a:ea typeface="华文中宋" panose="02010600040101010101" pitchFamily="2" charset="-122"/>
              </a:rPr>
              <a:t> </a:t>
            </a:r>
            <a:r>
              <a:rPr lang="el-GR" altLang="zh-CN" b="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Δ</a:t>
            </a:r>
            <a:r>
              <a:rPr lang="el-GR" altLang="zh-CN" b="1">
                <a:solidFill>
                  <a:srgbClr val="000000"/>
                </a:solidFill>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rPr>
              <a:t></a:t>
            </a:r>
            <a:r>
              <a:rPr lang="en-US" altLang="zh-CN" b="1">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=4.7</a:t>
            </a:r>
            <a:r>
              <a:rPr lang="el-GR" altLang="zh-CN" b="1">
                <a:solidFill>
                  <a:srgbClr val="000000"/>
                </a:solidFill>
                <a:latin typeface="Times New Roman" panose="02020603050405020304" pitchFamily="18" charset="0"/>
                <a:ea typeface="宋体" panose="02010600030101010101" pitchFamily="2" charset="-122"/>
              </a:rPr>
              <a:t>×10</a:t>
            </a:r>
            <a:r>
              <a:rPr lang="en-US" altLang="zh-CN" b="1" baseline="30000">
                <a:solidFill>
                  <a:srgbClr val="000000"/>
                </a:solidFill>
                <a:latin typeface="Times New Roman" panose="02020603050405020304" pitchFamily="18" charset="0"/>
                <a:ea typeface="宋体" panose="02010600030101010101" pitchFamily="2" charset="-122"/>
              </a:rPr>
              <a:t>-3</a:t>
            </a:r>
            <a:r>
              <a:rPr lang="en-US" altLang="zh-CN" b="1">
                <a:solidFill>
                  <a:srgbClr val="000000"/>
                </a:solidFill>
                <a:latin typeface="Times New Roman" panose="02020603050405020304" pitchFamily="18" charset="0"/>
                <a:ea typeface="宋体" panose="02010600030101010101" pitchFamily="2" charset="-122"/>
              </a:rPr>
              <a:t> nm</a:t>
            </a:r>
            <a:r>
              <a:rPr lang="el-GR" altLang="zh-CN" sz="2000" b="1">
                <a:solidFill>
                  <a:srgbClr val="000000"/>
                </a:solidFill>
                <a:latin typeface="Times New Roman" panose="02020603050405020304" pitchFamily="18" charset="0"/>
                <a:ea typeface="宋体" panose="02010600030101010101" pitchFamily="2" charset="-122"/>
              </a:rPr>
              <a:t> </a:t>
            </a:r>
            <a:endParaRPr lang="el-GR" altLang="zh-CN" sz="2000" b="1">
              <a:solidFill>
                <a:srgbClr val="000000"/>
              </a:solidFill>
              <a:latin typeface="Times New Roman" panose="02020603050405020304" pitchFamily="18" charset="0"/>
              <a:ea typeface="华文中宋" panose="02010600040101010101" pitchFamily="2" charset="-122"/>
              <a:sym typeface="Symbol" panose="05050102010706020507" pitchFamily="18" charset="2"/>
            </a:endParaRPr>
          </a:p>
        </p:txBody>
      </p:sp>
      <p:sp>
        <p:nvSpPr>
          <p:cNvPr id="37894" name="Text Box 6"/>
          <p:cNvSpPr txBox="1">
            <a:spLocks noChangeArrowheads="1"/>
          </p:cNvSpPr>
          <p:nvPr/>
        </p:nvSpPr>
        <p:spPr bwMode="auto">
          <a:xfrm>
            <a:off x="6629401" y="3357563"/>
            <a:ext cx="2435225" cy="946150"/>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000000"/>
                </a:solidFill>
                <a:latin typeface="Times New Roman" panose="02020603050405020304" pitchFamily="18" charset="0"/>
                <a:ea typeface="华文中宋" panose="02010600040101010101" pitchFamily="2" charset="-122"/>
              </a:rPr>
              <a:t>稳频</a:t>
            </a:r>
            <a:r>
              <a:rPr lang="en-US" altLang="zh-CN" b="1">
                <a:solidFill>
                  <a:srgbClr val="000000"/>
                </a:solidFill>
                <a:latin typeface="Times New Roman" panose="02020603050405020304" pitchFamily="18" charset="0"/>
                <a:ea typeface="华文中宋" panose="02010600040101010101" pitchFamily="2" charset="-122"/>
              </a:rPr>
              <a:t>He—Ne</a:t>
            </a:r>
            <a:r>
              <a:rPr lang="zh-CN" altLang="en-US" b="1">
                <a:solidFill>
                  <a:srgbClr val="000000"/>
                </a:solidFill>
                <a:latin typeface="Times New Roman" panose="02020603050405020304" pitchFamily="18" charset="0"/>
                <a:ea typeface="华文中宋" panose="02010600040101010101" pitchFamily="2" charset="-122"/>
              </a:rPr>
              <a:t>激光器    </a:t>
            </a:r>
            <a:endParaRPr lang="zh-CN" altLang="en-US" b="1">
              <a:solidFill>
                <a:srgbClr val="000000"/>
              </a:solidFill>
              <a:latin typeface="Arial" panose="020B0604020202020204" pitchFamily="34" charset="0"/>
              <a:ea typeface="宋体" panose="02010600030101010101" pitchFamily="2" charset="-122"/>
            </a:endParaRPr>
          </a:p>
        </p:txBody>
      </p:sp>
      <p:graphicFrame>
        <p:nvGraphicFramePr>
          <p:cNvPr id="37895" name="Object 7"/>
          <p:cNvGraphicFramePr>
            <a:graphicFrameLocks noChangeAspect="1"/>
          </p:cNvGraphicFramePr>
          <p:nvPr/>
        </p:nvGraphicFramePr>
        <p:xfrm>
          <a:off x="6926264" y="4343401"/>
          <a:ext cx="2217737" cy="550863"/>
        </p:xfrm>
        <a:graphic>
          <a:graphicData uri="http://schemas.openxmlformats.org/presentationml/2006/ole">
            <mc:AlternateContent xmlns:mc="http://schemas.openxmlformats.org/markup-compatibility/2006">
              <mc:Choice xmlns:v="urn:schemas-microsoft-com:vml" Requires="v">
                <p:oleObj spid="_x0000_s40973" name="Equation" r:id="rId5" imgW="809733" imgH="180790" progId="Equation.DSMT4">
                  <p:embed/>
                </p:oleObj>
              </mc:Choice>
              <mc:Fallback>
                <p:oleObj name="Equation" r:id="rId5" imgW="809733" imgH="1807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6264" y="4343401"/>
                        <a:ext cx="2217737"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6" name="Text Box 9"/>
          <p:cNvSpPr txBox="1">
            <a:spLocks noChangeArrowheads="1"/>
          </p:cNvSpPr>
          <p:nvPr/>
        </p:nvSpPr>
        <p:spPr bwMode="auto">
          <a:xfrm>
            <a:off x="6589714" y="5257800"/>
            <a:ext cx="36210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1C1C1C"/>
                </a:solidFill>
                <a:latin typeface="楷体_GB2312" pitchFamily="49" charset="-122"/>
                <a:ea typeface="楷体_GB2312" pitchFamily="49" charset="-122"/>
              </a:rPr>
              <a:t>激光的 单色性比可比</a:t>
            </a:r>
          </a:p>
          <a:p>
            <a:pPr eaLnBrk="1" hangingPunct="1">
              <a:spcBef>
                <a:spcPct val="0"/>
              </a:spcBef>
              <a:buClrTx/>
              <a:buFontTx/>
              <a:buNone/>
            </a:pPr>
            <a:r>
              <a:rPr lang="zh-CN" altLang="en-US" b="1">
                <a:solidFill>
                  <a:srgbClr val="1C1C1C"/>
                </a:solidFill>
                <a:latin typeface="楷体_GB2312" pitchFamily="49" charset="-122"/>
                <a:ea typeface="楷体_GB2312" pitchFamily="49" charset="-122"/>
              </a:rPr>
              <a:t>普通光高</a:t>
            </a:r>
            <a:r>
              <a:rPr lang="en-US" altLang="zh-CN" b="1">
                <a:solidFill>
                  <a:srgbClr val="1C1C1C"/>
                </a:solidFill>
                <a:latin typeface="楷体_GB2312" pitchFamily="49" charset="-122"/>
                <a:ea typeface="楷体_GB2312" pitchFamily="49" charset="-122"/>
              </a:rPr>
              <a:t>10</a:t>
            </a:r>
            <a:r>
              <a:rPr lang="en-US" altLang="zh-CN" b="1" baseline="30000">
                <a:solidFill>
                  <a:srgbClr val="1C1C1C"/>
                </a:solidFill>
                <a:latin typeface="楷体_GB2312" pitchFamily="49" charset="-122"/>
                <a:ea typeface="楷体_GB2312" pitchFamily="49" charset="-122"/>
              </a:rPr>
              <a:t>-10</a:t>
            </a:r>
            <a:r>
              <a:rPr lang="zh-CN" altLang="en-US" b="1">
                <a:solidFill>
                  <a:srgbClr val="1C1C1C"/>
                </a:solidFill>
                <a:latin typeface="楷体_GB2312" pitchFamily="49" charset="-122"/>
                <a:ea typeface="楷体_GB2312" pitchFamily="49" charset="-122"/>
              </a:rPr>
              <a:t>倍</a:t>
            </a:r>
            <a:r>
              <a:rPr lang="en-US" altLang="zh-CN" b="1">
                <a:solidFill>
                  <a:srgbClr val="1C1C1C"/>
                </a:solidFill>
                <a:latin typeface="楷体_GB2312" pitchFamily="49" charset="-122"/>
                <a:ea typeface="楷体_GB2312" pitchFamily="49" charset="-122"/>
              </a:rPr>
              <a:t>.</a:t>
            </a:r>
          </a:p>
        </p:txBody>
      </p:sp>
      <p:sp>
        <p:nvSpPr>
          <p:cNvPr id="37897" name="Rectangle 12"/>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激光特点</a:t>
            </a:r>
          </a:p>
        </p:txBody>
      </p:sp>
    </p:spTree>
    <p:extLst>
      <p:ext uri="{BB962C8B-B14F-4D97-AF65-F5344CB8AC3E}">
        <p14:creationId xmlns:p14="http://schemas.microsoft.com/office/powerpoint/2010/main" val="1308187540"/>
      </p:ext>
    </p:extLst>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524000" y="1066800"/>
            <a:ext cx="20574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rgbClr val="CC0000"/>
                </a:solidFill>
                <a:latin typeface="楷体_GB2312" pitchFamily="49" charset="-122"/>
                <a:ea typeface="楷体_GB2312" pitchFamily="49" charset="-122"/>
              </a:rPr>
              <a:t>高亮度</a:t>
            </a:r>
            <a:endParaRPr kumimoji="1" lang="zh-CN" altLang="en-US" sz="2400" b="1">
              <a:solidFill>
                <a:srgbClr val="FF3300"/>
              </a:solidFill>
              <a:ea typeface="楷体_GB2312" pitchFamily="49" charset="-122"/>
            </a:endParaRPr>
          </a:p>
          <a:p>
            <a:pPr eaLnBrk="1" hangingPunct="1">
              <a:spcBef>
                <a:spcPct val="0"/>
              </a:spcBef>
              <a:buClrTx/>
              <a:buFontTx/>
              <a:buNone/>
            </a:pPr>
            <a:endParaRPr lang="zh-CN" altLang="en-US" sz="2400" b="1">
              <a:solidFill>
                <a:srgbClr val="1C1C1C"/>
              </a:solidFill>
              <a:latin typeface="楷体_GB2312" pitchFamily="49" charset="-122"/>
              <a:ea typeface="楷体_GB2312" pitchFamily="49" charset="-122"/>
            </a:endParaRPr>
          </a:p>
        </p:txBody>
      </p:sp>
      <p:pic>
        <p:nvPicPr>
          <p:cNvPr id="38915" name="Picture 4" descr="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51000"/>
            <a:ext cx="41148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5" descr="26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581150"/>
            <a:ext cx="35814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descr="照片 0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114800"/>
            <a:ext cx="41148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Rectangle 7"/>
          <p:cNvSpPr>
            <a:spLocks noChangeArrowheads="1"/>
          </p:cNvSpPr>
          <p:nvPr/>
        </p:nvSpPr>
        <p:spPr bwMode="auto">
          <a:xfrm>
            <a:off x="6048376" y="4365626"/>
            <a:ext cx="4314825" cy="701675"/>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000" b="1">
                <a:solidFill>
                  <a:srgbClr val="000000"/>
                </a:solidFill>
                <a:latin typeface="Arial" panose="020B0604020202020204" pitchFamily="34" charset="0"/>
                <a:ea typeface="华文中宋" panose="02010600040101010101" pitchFamily="2" charset="-122"/>
              </a:rPr>
              <a:t>激光在屏上形成的小光斑，有极大的照度</a:t>
            </a:r>
            <a:endParaRPr lang="zh-CN" altLang="en-US" sz="2000" b="1">
              <a:solidFill>
                <a:srgbClr val="000000"/>
              </a:solidFill>
              <a:latin typeface="Arial" panose="020B0604020202020204" pitchFamily="34" charset="0"/>
              <a:ea typeface="宋体" panose="02010600030101010101" pitchFamily="2" charset="-122"/>
            </a:endParaRPr>
          </a:p>
        </p:txBody>
      </p:sp>
      <p:sp>
        <p:nvSpPr>
          <p:cNvPr id="38919" name="Rectangle 8"/>
          <p:cNvSpPr>
            <a:spLocks noChangeArrowheads="1"/>
          </p:cNvSpPr>
          <p:nvPr/>
        </p:nvSpPr>
        <p:spPr bwMode="auto">
          <a:xfrm>
            <a:off x="6192838" y="5084764"/>
            <a:ext cx="4038600" cy="1493837"/>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3200" b="1">
                <a:solidFill>
                  <a:srgbClr val="000000"/>
                </a:solidFill>
                <a:latin typeface="Arial" panose="020B0604020202020204" pitchFamily="34" charset="0"/>
                <a:ea typeface="华文中宋" panose="02010600040101010101" pitchFamily="2" charset="-122"/>
              </a:rPr>
              <a:t>       </a:t>
            </a:r>
            <a:r>
              <a:rPr lang="zh-CN" altLang="en-US" sz="2000" b="1">
                <a:solidFill>
                  <a:srgbClr val="000000"/>
                </a:solidFill>
                <a:latin typeface="Arial" panose="020B0604020202020204" pitchFamily="34" charset="0"/>
                <a:ea typeface="华文中宋" panose="02010600040101010101" pitchFamily="2" charset="-122"/>
              </a:rPr>
              <a:t>太阳表面的亮度比白炽灯大几百倍。普通的激光器的输出亮度，比太阳表面的亮度大</a:t>
            </a:r>
            <a:r>
              <a:rPr lang="en-US" altLang="zh-CN" sz="2000" b="1">
                <a:solidFill>
                  <a:srgbClr val="000000"/>
                </a:solidFill>
                <a:latin typeface="Arial" panose="020B0604020202020204" pitchFamily="34" charset="0"/>
                <a:ea typeface="华文中宋" panose="02010600040101010101" pitchFamily="2" charset="-122"/>
              </a:rPr>
              <a:t>10</a:t>
            </a:r>
            <a:r>
              <a:rPr lang="zh-CN" altLang="en-US" sz="2000" b="1">
                <a:solidFill>
                  <a:srgbClr val="000000"/>
                </a:solidFill>
                <a:latin typeface="Arial" panose="020B0604020202020204" pitchFamily="34" charset="0"/>
                <a:ea typeface="华文中宋" panose="02010600040101010101" pitchFamily="2" charset="-122"/>
              </a:rPr>
              <a:t>亿倍。激光是当今世界上高亮度的光源。</a:t>
            </a:r>
            <a:endParaRPr lang="zh-CN" altLang="en-US" sz="1800" b="1">
              <a:solidFill>
                <a:srgbClr val="000000"/>
              </a:solidFill>
              <a:latin typeface="Arial" panose="020B0604020202020204" pitchFamily="34" charset="0"/>
              <a:ea typeface="宋体" panose="02010600030101010101" pitchFamily="2" charset="-122"/>
            </a:endParaRPr>
          </a:p>
        </p:txBody>
      </p:sp>
      <p:sp>
        <p:nvSpPr>
          <p:cNvPr id="38920" name="Rectangle 9"/>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b="1">
                <a:solidFill>
                  <a:schemeClr val="bg1"/>
                </a:solidFill>
                <a:latin typeface="Arial" panose="020B0604020202020204" pitchFamily="34" charset="0"/>
                <a:ea typeface="宋体" panose="02010600030101010101" pitchFamily="2" charset="-122"/>
              </a:rPr>
              <a:t>激光特点</a:t>
            </a:r>
          </a:p>
        </p:txBody>
      </p:sp>
    </p:spTree>
    <p:extLst>
      <p:ext uri="{BB962C8B-B14F-4D97-AF65-F5344CB8AC3E}">
        <p14:creationId xmlns:p14="http://schemas.microsoft.com/office/powerpoint/2010/main" val="1103375763"/>
      </p:ext>
    </p:extLst>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5851" name="Group 43"/>
          <p:cNvGrpSpPr>
            <a:grpSpLocks/>
          </p:cNvGrpSpPr>
          <p:nvPr/>
        </p:nvGrpSpPr>
        <p:grpSpPr bwMode="auto">
          <a:xfrm>
            <a:off x="3733800" y="3581400"/>
            <a:ext cx="3124200" cy="2952750"/>
            <a:chOff x="1392" y="2256"/>
            <a:chExt cx="1968" cy="1860"/>
          </a:xfrm>
        </p:grpSpPr>
        <p:sp>
          <p:nvSpPr>
            <p:cNvPr id="39972" name="Rectangle 22"/>
            <p:cNvSpPr>
              <a:spLocks noChangeArrowheads="1"/>
            </p:cNvSpPr>
            <p:nvPr/>
          </p:nvSpPr>
          <p:spPr bwMode="auto">
            <a:xfrm>
              <a:off x="1392" y="2256"/>
              <a:ext cx="1968" cy="128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75846" name="Text Box 38"/>
            <p:cNvSpPr txBox="1">
              <a:spLocks noChangeArrowheads="1"/>
            </p:cNvSpPr>
            <p:nvPr/>
          </p:nvSpPr>
          <p:spPr bwMode="auto">
            <a:xfrm>
              <a:off x="1392" y="3514"/>
              <a:ext cx="1968" cy="602"/>
            </a:xfrm>
            <a:prstGeom prst="rect">
              <a:avLst/>
            </a:prstGeom>
            <a:gradFill rotWithShape="0">
              <a:gsLst>
                <a:gs pos="0">
                  <a:schemeClr val="folHlink"/>
                </a:gs>
                <a:gs pos="50000">
                  <a:schemeClr val="bg1"/>
                </a:gs>
                <a:gs pos="100000">
                  <a:schemeClr val="folHlink"/>
                </a:gs>
              </a:gsLst>
              <a:lin ang="5400000" scaled="1"/>
            </a:gradFill>
            <a:ln w="9525">
              <a:solidFill>
                <a:srgbClr val="9600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1C1C1C"/>
                  </a:solidFill>
                  <a:latin typeface="Times New Roman" panose="02020603050405020304" pitchFamily="18" charset="0"/>
                  <a:ea typeface="宋体" panose="02010600030101010101" pitchFamily="2" charset="-122"/>
                </a:rPr>
                <a:t>受激辐射的</a:t>
              </a:r>
            </a:p>
            <a:p>
              <a:pPr eaLnBrk="1" hangingPunct="1">
                <a:defRPr/>
              </a:pPr>
              <a:r>
                <a:rPr lang="zh-CN" altLang="en-US" sz="2800" b="1">
                  <a:solidFill>
                    <a:srgbClr val="1C1C1C"/>
                  </a:solidFill>
                  <a:latin typeface="Times New Roman" panose="02020603050405020304" pitchFamily="18" charset="0"/>
                  <a:ea typeface="宋体" panose="02010600030101010101" pitchFamily="2" charset="-122"/>
                </a:rPr>
                <a:t>光放大示意图</a:t>
              </a:r>
            </a:p>
          </p:txBody>
        </p:sp>
      </p:grpSp>
      <p:sp>
        <p:nvSpPr>
          <p:cNvPr id="39939" name="Rectangle 2"/>
          <p:cNvSpPr>
            <a:spLocks noGrp="1" noChangeArrowheads="1"/>
          </p:cNvSpPr>
          <p:nvPr>
            <p:ph type="title"/>
          </p:nvPr>
        </p:nvSpPr>
        <p:spPr/>
        <p:txBody>
          <a:bodyPr/>
          <a:lstStyle/>
          <a:p>
            <a:pPr eaLnBrk="1" hangingPunct="1"/>
            <a:r>
              <a:rPr lang="zh-CN" altLang="en-US">
                <a:ea typeface="宋体" panose="02010600030101010101" pitchFamily="2" charset="-122"/>
              </a:rPr>
              <a:t>普通光源和激光发光过程对比</a:t>
            </a:r>
          </a:p>
        </p:txBody>
      </p:sp>
      <p:sp>
        <p:nvSpPr>
          <p:cNvPr id="375812" name="Freeform 4"/>
          <p:cNvSpPr>
            <a:spLocks/>
          </p:cNvSpPr>
          <p:nvPr/>
        </p:nvSpPr>
        <p:spPr bwMode="auto">
          <a:xfrm>
            <a:off x="2351088" y="1455738"/>
            <a:ext cx="876300" cy="1244600"/>
          </a:xfrm>
          <a:custGeom>
            <a:avLst/>
            <a:gdLst>
              <a:gd name="T0" fmla="*/ 131670837 w 648"/>
              <a:gd name="T1" fmla="*/ 967740000 h 784"/>
              <a:gd name="T2" fmla="*/ 131670837 w 648"/>
              <a:gd name="T3" fmla="*/ 483870000 h 784"/>
              <a:gd name="T4" fmla="*/ 658351478 w 648"/>
              <a:gd name="T5" fmla="*/ 0 h 784"/>
              <a:gd name="T6" fmla="*/ 1097253365 w 648"/>
              <a:gd name="T7" fmla="*/ 483870000 h 784"/>
              <a:gd name="T8" fmla="*/ 1185033472 w 648"/>
              <a:gd name="T9" fmla="*/ 967740000 h 784"/>
              <a:gd name="T10" fmla="*/ 1097253365 w 648"/>
              <a:gd name="T11" fmla="*/ 1814512500 h 784"/>
              <a:gd name="T12" fmla="*/ 921693151 w 648"/>
              <a:gd name="T13" fmla="*/ 1935480000 h 784"/>
              <a:gd name="T14" fmla="*/ 395011157 w 648"/>
              <a:gd name="T15" fmla="*/ 1693545000 h 784"/>
              <a:gd name="T16" fmla="*/ 43890730 w 648"/>
              <a:gd name="T17" fmla="*/ 1451610000 h 784"/>
              <a:gd name="T18" fmla="*/ 131670837 w 648"/>
              <a:gd name="T19" fmla="*/ 967740000 h 7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8" h="784">
                <a:moveTo>
                  <a:pt x="72" y="384"/>
                </a:moveTo>
                <a:cubicBezTo>
                  <a:pt x="80" y="320"/>
                  <a:pt x="24" y="256"/>
                  <a:pt x="72" y="192"/>
                </a:cubicBezTo>
                <a:cubicBezTo>
                  <a:pt x="120" y="128"/>
                  <a:pt x="272" y="0"/>
                  <a:pt x="360" y="0"/>
                </a:cubicBezTo>
                <a:cubicBezTo>
                  <a:pt x="448" y="0"/>
                  <a:pt x="552" y="128"/>
                  <a:pt x="600" y="192"/>
                </a:cubicBezTo>
                <a:cubicBezTo>
                  <a:pt x="648" y="256"/>
                  <a:pt x="648" y="296"/>
                  <a:pt x="648" y="384"/>
                </a:cubicBezTo>
                <a:cubicBezTo>
                  <a:pt x="648" y="472"/>
                  <a:pt x="624" y="656"/>
                  <a:pt x="600" y="720"/>
                </a:cubicBezTo>
                <a:cubicBezTo>
                  <a:pt x="576" y="784"/>
                  <a:pt x="568" y="776"/>
                  <a:pt x="504" y="768"/>
                </a:cubicBezTo>
                <a:cubicBezTo>
                  <a:pt x="440" y="760"/>
                  <a:pt x="296" y="704"/>
                  <a:pt x="216" y="672"/>
                </a:cubicBezTo>
                <a:cubicBezTo>
                  <a:pt x="136" y="640"/>
                  <a:pt x="48" y="624"/>
                  <a:pt x="24" y="576"/>
                </a:cubicBezTo>
                <a:cubicBezTo>
                  <a:pt x="0" y="528"/>
                  <a:pt x="64" y="448"/>
                  <a:pt x="72" y="384"/>
                </a:cubicBezTo>
                <a:close/>
              </a:path>
            </a:pathLst>
          </a:custGeom>
          <a:solidFill>
            <a:srgbClr val="FFCC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13" name="Freeform 5"/>
          <p:cNvSpPr>
            <a:spLocks/>
          </p:cNvSpPr>
          <p:nvPr/>
        </p:nvSpPr>
        <p:spPr bwMode="auto">
          <a:xfrm>
            <a:off x="2927351" y="1598613"/>
            <a:ext cx="614363" cy="246062"/>
          </a:xfrm>
          <a:custGeom>
            <a:avLst/>
            <a:gdLst>
              <a:gd name="T0" fmla="*/ 0 w 865"/>
              <a:gd name="T1" fmla="*/ 284998603 h 159"/>
              <a:gd name="T2" fmla="*/ 67091991 w 865"/>
              <a:gd name="T3" fmla="*/ 7185320 h 159"/>
              <a:gd name="T4" fmla="*/ 133678997 w 865"/>
              <a:gd name="T5" fmla="*/ 323317730 h 159"/>
              <a:gd name="T6" fmla="*/ 218426999 w 865"/>
              <a:gd name="T7" fmla="*/ 7185320 h 159"/>
              <a:gd name="T8" fmla="*/ 285014005 w 865"/>
              <a:gd name="T9" fmla="*/ 352055915 h 159"/>
              <a:gd name="T10" fmla="*/ 351601721 w 865"/>
              <a:gd name="T11" fmla="*/ 179620617 h 159"/>
              <a:gd name="T12" fmla="*/ 436349012 w 865"/>
              <a:gd name="T13" fmla="*/ 150880885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4" name="Freeform 6"/>
          <p:cNvSpPr>
            <a:spLocks/>
          </p:cNvSpPr>
          <p:nvPr/>
        </p:nvSpPr>
        <p:spPr bwMode="auto">
          <a:xfrm>
            <a:off x="3681413" y="1598613"/>
            <a:ext cx="614362" cy="246062"/>
          </a:xfrm>
          <a:custGeom>
            <a:avLst/>
            <a:gdLst>
              <a:gd name="T0" fmla="*/ 0 w 865"/>
              <a:gd name="T1" fmla="*/ 284998603 h 159"/>
              <a:gd name="T2" fmla="*/ 67091882 w 865"/>
              <a:gd name="T3" fmla="*/ 7185320 h 159"/>
              <a:gd name="T4" fmla="*/ 133678779 w 865"/>
              <a:gd name="T5" fmla="*/ 323317730 h 159"/>
              <a:gd name="T6" fmla="*/ 218425933 w 865"/>
              <a:gd name="T7" fmla="*/ 7185320 h 159"/>
              <a:gd name="T8" fmla="*/ 285012830 w 865"/>
              <a:gd name="T9" fmla="*/ 352055915 h 159"/>
              <a:gd name="T10" fmla="*/ 351600438 w 865"/>
              <a:gd name="T11" fmla="*/ 179620617 h 159"/>
              <a:gd name="T12" fmla="*/ 436347592 w 865"/>
              <a:gd name="T13" fmla="*/ 150880885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5" name="Freeform 7"/>
          <p:cNvSpPr>
            <a:spLocks/>
          </p:cNvSpPr>
          <p:nvPr/>
        </p:nvSpPr>
        <p:spPr bwMode="auto">
          <a:xfrm>
            <a:off x="3033713" y="2247901"/>
            <a:ext cx="614362" cy="246063"/>
          </a:xfrm>
          <a:custGeom>
            <a:avLst/>
            <a:gdLst>
              <a:gd name="T0" fmla="*/ 0 w 865"/>
              <a:gd name="T1" fmla="*/ 284999762 h 159"/>
              <a:gd name="T2" fmla="*/ 67091882 w 865"/>
              <a:gd name="T3" fmla="*/ 7185349 h 159"/>
              <a:gd name="T4" fmla="*/ 133678779 w 865"/>
              <a:gd name="T5" fmla="*/ 323319044 h 159"/>
              <a:gd name="T6" fmla="*/ 218425933 w 865"/>
              <a:gd name="T7" fmla="*/ 7185349 h 159"/>
              <a:gd name="T8" fmla="*/ 285012830 w 865"/>
              <a:gd name="T9" fmla="*/ 352058893 h 159"/>
              <a:gd name="T10" fmla="*/ 351600438 w 865"/>
              <a:gd name="T11" fmla="*/ 179621347 h 159"/>
              <a:gd name="T12" fmla="*/ 436347592 w 865"/>
              <a:gd name="T13" fmla="*/ 150883046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6" name="Freeform 8"/>
          <p:cNvSpPr>
            <a:spLocks/>
          </p:cNvSpPr>
          <p:nvPr/>
        </p:nvSpPr>
        <p:spPr bwMode="auto">
          <a:xfrm>
            <a:off x="3752851" y="2247901"/>
            <a:ext cx="614363" cy="246063"/>
          </a:xfrm>
          <a:custGeom>
            <a:avLst/>
            <a:gdLst>
              <a:gd name="T0" fmla="*/ 0 w 865"/>
              <a:gd name="T1" fmla="*/ 284999762 h 159"/>
              <a:gd name="T2" fmla="*/ 67091991 w 865"/>
              <a:gd name="T3" fmla="*/ 7185349 h 159"/>
              <a:gd name="T4" fmla="*/ 133678997 w 865"/>
              <a:gd name="T5" fmla="*/ 323319044 h 159"/>
              <a:gd name="T6" fmla="*/ 218426999 w 865"/>
              <a:gd name="T7" fmla="*/ 7185349 h 159"/>
              <a:gd name="T8" fmla="*/ 285014005 w 865"/>
              <a:gd name="T9" fmla="*/ 352058893 h 159"/>
              <a:gd name="T10" fmla="*/ 351601721 w 865"/>
              <a:gd name="T11" fmla="*/ 179621347 h 159"/>
              <a:gd name="T12" fmla="*/ 436349012 w 865"/>
              <a:gd name="T13" fmla="*/ 150883046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7" name="Freeform 9"/>
          <p:cNvSpPr>
            <a:spLocks/>
          </p:cNvSpPr>
          <p:nvPr/>
        </p:nvSpPr>
        <p:spPr bwMode="auto">
          <a:xfrm>
            <a:off x="4545013" y="1598613"/>
            <a:ext cx="614362" cy="246062"/>
          </a:xfrm>
          <a:custGeom>
            <a:avLst/>
            <a:gdLst>
              <a:gd name="T0" fmla="*/ 0 w 865"/>
              <a:gd name="T1" fmla="*/ 284998603 h 159"/>
              <a:gd name="T2" fmla="*/ 67091882 w 865"/>
              <a:gd name="T3" fmla="*/ 7185320 h 159"/>
              <a:gd name="T4" fmla="*/ 133678779 w 865"/>
              <a:gd name="T5" fmla="*/ 323317730 h 159"/>
              <a:gd name="T6" fmla="*/ 218425933 w 865"/>
              <a:gd name="T7" fmla="*/ 7185320 h 159"/>
              <a:gd name="T8" fmla="*/ 285012830 w 865"/>
              <a:gd name="T9" fmla="*/ 352055915 h 159"/>
              <a:gd name="T10" fmla="*/ 351600438 w 865"/>
              <a:gd name="T11" fmla="*/ 179620617 h 159"/>
              <a:gd name="T12" fmla="*/ 436347592 w 865"/>
              <a:gd name="T13" fmla="*/ 150880885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8" name="Freeform 10"/>
          <p:cNvSpPr>
            <a:spLocks/>
          </p:cNvSpPr>
          <p:nvPr/>
        </p:nvSpPr>
        <p:spPr bwMode="auto">
          <a:xfrm>
            <a:off x="4511676" y="2289176"/>
            <a:ext cx="614363" cy="246063"/>
          </a:xfrm>
          <a:custGeom>
            <a:avLst/>
            <a:gdLst>
              <a:gd name="T0" fmla="*/ 0 w 865"/>
              <a:gd name="T1" fmla="*/ 284999762 h 159"/>
              <a:gd name="T2" fmla="*/ 67091991 w 865"/>
              <a:gd name="T3" fmla="*/ 7185349 h 159"/>
              <a:gd name="T4" fmla="*/ 133678997 w 865"/>
              <a:gd name="T5" fmla="*/ 323319044 h 159"/>
              <a:gd name="T6" fmla="*/ 218426999 w 865"/>
              <a:gd name="T7" fmla="*/ 7185349 h 159"/>
              <a:gd name="T8" fmla="*/ 285014005 w 865"/>
              <a:gd name="T9" fmla="*/ 352058893 h 159"/>
              <a:gd name="T10" fmla="*/ 351601721 w 865"/>
              <a:gd name="T11" fmla="*/ 179621347 h 159"/>
              <a:gd name="T12" fmla="*/ 436349012 w 865"/>
              <a:gd name="T13" fmla="*/ 150883046 h 1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5819" name="Text Box 11"/>
          <p:cNvSpPr txBox="1">
            <a:spLocks noChangeArrowheads="1"/>
          </p:cNvSpPr>
          <p:nvPr/>
        </p:nvSpPr>
        <p:spPr bwMode="auto">
          <a:xfrm>
            <a:off x="2735263" y="1166813"/>
            <a:ext cx="6096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en-US" altLang="zh-CN" sz="9600">
                <a:latin typeface="宋体" panose="02010600030101010101" pitchFamily="2" charset="-122"/>
                <a:ea typeface="宋体" panose="02010600030101010101" pitchFamily="2" charset="-122"/>
              </a:rPr>
              <a:t>.</a:t>
            </a:r>
          </a:p>
        </p:txBody>
      </p:sp>
      <p:sp>
        <p:nvSpPr>
          <p:cNvPr id="375820" name="Line 12"/>
          <p:cNvSpPr>
            <a:spLocks noChangeShapeType="1"/>
          </p:cNvSpPr>
          <p:nvPr/>
        </p:nvSpPr>
        <p:spPr bwMode="auto">
          <a:xfrm>
            <a:off x="3935414" y="2462214"/>
            <a:ext cx="288925" cy="504825"/>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1" name="Line 13"/>
          <p:cNvSpPr>
            <a:spLocks noChangeShapeType="1"/>
          </p:cNvSpPr>
          <p:nvPr/>
        </p:nvSpPr>
        <p:spPr bwMode="auto">
          <a:xfrm flipH="1">
            <a:off x="4440239" y="2462214"/>
            <a:ext cx="287337" cy="504825"/>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2" name="Line 14"/>
          <p:cNvSpPr>
            <a:spLocks noChangeShapeType="1"/>
          </p:cNvSpPr>
          <p:nvPr/>
        </p:nvSpPr>
        <p:spPr bwMode="auto">
          <a:xfrm flipV="1">
            <a:off x="5087938" y="2103438"/>
            <a:ext cx="576262" cy="21590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3" name="Line 15"/>
          <p:cNvSpPr>
            <a:spLocks noChangeShapeType="1"/>
          </p:cNvSpPr>
          <p:nvPr/>
        </p:nvSpPr>
        <p:spPr bwMode="auto">
          <a:xfrm>
            <a:off x="5159375" y="1814513"/>
            <a:ext cx="431800" cy="144462"/>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4" name="Text Box 16"/>
          <p:cNvSpPr txBox="1">
            <a:spLocks noChangeArrowheads="1"/>
          </p:cNvSpPr>
          <p:nvPr/>
        </p:nvSpPr>
        <p:spPr bwMode="auto">
          <a:xfrm>
            <a:off x="3792539" y="2895600"/>
            <a:ext cx="5183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solidFill>
                  <a:schemeClr val="accent2"/>
                </a:solidFill>
                <a:latin typeface="Times New Roman" panose="02020603050405020304" pitchFamily="18" charset="0"/>
                <a:ea typeface="宋体" panose="02010600030101010101" pitchFamily="2" charset="-122"/>
              </a:rPr>
              <a:t>非相干（同一原子先后发出的光）</a:t>
            </a:r>
          </a:p>
        </p:txBody>
      </p:sp>
      <p:sp>
        <p:nvSpPr>
          <p:cNvPr id="375825" name="Text Box 17"/>
          <p:cNvSpPr txBox="1">
            <a:spLocks noChangeArrowheads="1"/>
          </p:cNvSpPr>
          <p:nvPr/>
        </p:nvSpPr>
        <p:spPr bwMode="auto">
          <a:xfrm>
            <a:off x="5735639" y="1790700"/>
            <a:ext cx="4391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solidFill>
                  <a:schemeClr val="accent2"/>
                </a:solidFill>
                <a:latin typeface="Times New Roman" panose="02020603050405020304" pitchFamily="18" charset="0"/>
                <a:ea typeface="宋体" panose="02010600030101010101" pitchFamily="2" charset="-122"/>
              </a:rPr>
              <a:t>非相干（不同原子发出的光）</a:t>
            </a:r>
          </a:p>
        </p:txBody>
      </p:sp>
      <p:sp>
        <p:nvSpPr>
          <p:cNvPr id="375827" name="Text Box 19"/>
          <p:cNvSpPr txBox="1">
            <a:spLocks noChangeArrowheads="1"/>
          </p:cNvSpPr>
          <p:nvPr/>
        </p:nvSpPr>
        <p:spPr bwMode="auto">
          <a:xfrm>
            <a:off x="2667000" y="609600"/>
            <a:ext cx="6096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kumimoji="1" lang="en-US" altLang="zh-CN" sz="9600">
                <a:latin typeface="宋体" panose="02010600030101010101" pitchFamily="2" charset="-122"/>
                <a:ea typeface="宋体" panose="02010600030101010101" pitchFamily="2" charset="-122"/>
              </a:rPr>
              <a:t>.</a:t>
            </a:r>
          </a:p>
        </p:txBody>
      </p:sp>
      <p:sp>
        <p:nvSpPr>
          <p:cNvPr id="375831" name="Freeform 23"/>
          <p:cNvSpPr>
            <a:spLocks/>
          </p:cNvSpPr>
          <p:nvPr/>
        </p:nvSpPr>
        <p:spPr bwMode="auto">
          <a:xfrm>
            <a:off x="3952876" y="4365626"/>
            <a:ext cx="619125" cy="157163"/>
          </a:xfrm>
          <a:custGeom>
            <a:avLst/>
            <a:gdLst>
              <a:gd name="T0" fmla="*/ 0 w 390"/>
              <a:gd name="T1" fmla="*/ 155448941 h 96"/>
              <a:gd name="T2" fmla="*/ 103327200 w 390"/>
              <a:gd name="T3" fmla="*/ 233172593 h 96"/>
              <a:gd name="T4" fmla="*/ 191531875 w 390"/>
              <a:gd name="T5" fmla="*/ 10719826 h 96"/>
              <a:gd name="T6" fmla="*/ 302418750 w 390"/>
              <a:gd name="T7" fmla="*/ 251933926 h 96"/>
              <a:gd name="T8" fmla="*/ 390625013 w 390"/>
              <a:gd name="T9" fmla="*/ 2679957 h 96"/>
              <a:gd name="T10" fmla="*/ 511592513 w 390"/>
              <a:gd name="T11" fmla="*/ 233172593 h 96"/>
              <a:gd name="T12" fmla="*/ 592237513 w 390"/>
              <a:gd name="T13" fmla="*/ 120606231 h 96"/>
              <a:gd name="T14" fmla="*/ 630039063 w 390"/>
              <a:gd name="T15" fmla="*/ 99164942 h 96"/>
              <a:gd name="T16" fmla="*/ 685482500 w 390"/>
              <a:gd name="T17" fmla="*/ 91125072 h 96"/>
              <a:gd name="T18" fmla="*/ 982860938 w 390"/>
              <a:gd name="T19" fmla="*/ 12864773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5832" name="Freeform 24"/>
          <p:cNvSpPr>
            <a:spLocks/>
          </p:cNvSpPr>
          <p:nvPr/>
        </p:nvSpPr>
        <p:spPr bwMode="auto">
          <a:xfrm>
            <a:off x="4486276" y="4679951"/>
            <a:ext cx="619125" cy="157163"/>
          </a:xfrm>
          <a:custGeom>
            <a:avLst/>
            <a:gdLst>
              <a:gd name="T0" fmla="*/ 0 w 390"/>
              <a:gd name="T1" fmla="*/ 155448941 h 96"/>
              <a:gd name="T2" fmla="*/ 103327200 w 390"/>
              <a:gd name="T3" fmla="*/ 233172593 h 96"/>
              <a:gd name="T4" fmla="*/ 191531875 w 390"/>
              <a:gd name="T5" fmla="*/ 10719826 h 96"/>
              <a:gd name="T6" fmla="*/ 302418750 w 390"/>
              <a:gd name="T7" fmla="*/ 251933926 h 96"/>
              <a:gd name="T8" fmla="*/ 390625013 w 390"/>
              <a:gd name="T9" fmla="*/ 2679957 h 96"/>
              <a:gd name="T10" fmla="*/ 511592513 w 390"/>
              <a:gd name="T11" fmla="*/ 233172593 h 96"/>
              <a:gd name="T12" fmla="*/ 592237513 w 390"/>
              <a:gd name="T13" fmla="*/ 120606231 h 96"/>
              <a:gd name="T14" fmla="*/ 630039063 w 390"/>
              <a:gd name="T15" fmla="*/ 99164942 h 96"/>
              <a:gd name="T16" fmla="*/ 685482500 w 390"/>
              <a:gd name="T17" fmla="*/ 91125072 h 96"/>
              <a:gd name="T18" fmla="*/ 982860938 w 390"/>
              <a:gd name="T19" fmla="*/ 128647738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5833" name="Freeform 25"/>
          <p:cNvSpPr>
            <a:spLocks/>
          </p:cNvSpPr>
          <p:nvPr/>
        </p:nvSpPr>
        <p:spPr bwMode="auto">
          <a:xfrm>
            <a:off x="4486276" y="3895726"/>
            <a:ext cx="619125" cy="155575"/>
          </a:xfrm>
          <a:custGeom>
            <a:avLst/>
            <a:gdLst>
              <a:gd name="T0" fmla="*/ 0 w 390"/>
              <a:gd name="T1" fmla="*/ 152322510 h 96"/>
              <a:gd name="T2" fmla="*/ 103327200 w 390"/>
              <a:gd name="T3" fmla="*/ 228484576 h 96"/>
              <a:gd name="T4" fmla="*/ 191531875 w 390"/>
              <a:gd name="T5" fmla="*/ 10504554 h 96"/>
              <a:gd name="T6" fmla="*/ 302418750 w 390"/>
              <a:gd name="T7" fmla="*/ 246868355 h 96"/>
              <a:gd name="T8" fmla="*/ 390625013 w 390"/>
              <a:gd name="T9" fmla="*/ 2626949 h 96"/>
              <a:gd name="T10" fmla="*/ 511592513 w 390"/>
              <a:gd name="T11" fmla="*/ 228484576 h 96"/>
              <a:gd name="T12" fmla="*/ 592237513 w 390"/>
              <a:gd name="T13" fmla="*/ 118181901 h 96"/>
              <a:gd name="T14" fmla="*/ 630039063 w 390"/>
              <a:gd name="T15" fmla="*/ 97171173 h 96"/>
              <a:gd name="T16" fmla="*/ 685482500 w 390"/>
              <a:gd name="T17" fmla="*/ 89291947 h 96"/>
              <a:gd name="T18" fmla="*/ 982860938 w 390"/>
              <a:gd name="T19" fmla="*/ 126061126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75849" name="Group 41"/>
          <p:cNvGrpSpPr>
            <a:grpSpLocks/>
          </p:cNvGrpSpPr>
          <p:nvPr/>
        </p:nvGrpSpPr>
        <p:grpSpPr bwMode="auto">
          <a:xfrm>
            <a:off x="5095876" y="3738564"/>
            <a:ext cx="619125" cy="1411287"/>
            <a:chOff x="2106" y="2451"/>
            <a:chExt cx="390" cy="889"/>
          </a:xfrm>
        </p:grpSpPr>
        <p:sp>
          <p:nvSpPr>
            <p:cNvPr id="39968" name="Freeform 26"/>
            <p:cNvSpPr>
              <a:spLocks/>
            </p:cNvSpPr>
            <p:nvPr/>
          </p:nvSpPr>
          <p:spPr bwMode="auto">
            <a:xfrm>
              <a:off x="2106" y="2451"/>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9" name="Freeform 27"/>
            <p:cNvSpPr>
              <a:spLocks/>
            </p:cNvSpPr>
            <p:nvPr/>
          </p:nvSpPr>
          <p:spPr bwMode="auto">
            <a:xfrm>
              <a:off x="2106" y="2747"/>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70" name="Freeform 28"/>
            <p:cNvSpPr>
              <a:spLocks/>
            </p:cNvSpPr>
            <p:nvPr/>
          </p:nvSpPr>
          <p:spPr bwMode="auto">
            <a:xfrm>
              <a:off x="2106" y="2994"/>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71" name="Freeform 29"/>
            <p:cNvSpPr>
              <a:spLocks/>
            </p:cNvSpPr>
            <p:nvPr/>
          </p:nvSpPr>
          <p:spPr bwMode="auto">
            <a:xfrm>
              <a:off x="2106" y="3241"/>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75850" name="Group 42"/>
          <p:cNvGrpSpPr>
            <a:grpSpLocks/>
          </p:cNvGrpSpPr>
          <p:nvPr/>
        </p:nvGrpSpPr>
        <p:grpSpPr bwMode="auto">
          <a:xfrm>
            <a:off x="5848350" y="3659189"/>
            <a:ext cx="628650" cy="1804987"/>
            <a:chOff x="2580" y="2401"/>
            <a:chExt cx="396" cy="1137"/>
          </a:xfrm>
        </p:grpSpPr>
        <p:sp>
          <p:nvSpPr>
            <p:cNvPr id="39960" name="Freeform 30"/>
            <p:cNvSpPr>
              <a:spLocks/>
            </p:cNvSpPr>
            <p:nvPr/>
          </p:nvSpPr>
          <p:spPr bwMode="auto">
            <a:xfrm>
              <a:off x="2586" y="2401"/>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1" name="Freeform 31"/>
            <p:cNvSpPr>
              <a:spLocks/>
            </p:cNvSpPr>
            <p:nvPr/>
          </p:nvSpPr>
          <p:spPr bwMode="auto">
            <a:xfrm>
              <a:off x="2586" y="2550"/>
              <a:ext cx="390" cy="98"/>
            </a:xfrm>
            <a:custGeom>
              <a:avLst/>
              <a:gdLst>
                <a:gd name="T0" fmla="*/ 0 w 390"/>
                <a:gd name="T1" fmla="*/ 60 h 96"/>
                <a:gd name="T2" fmla="*/ 41 w 390"/>
                <a:gd name="T3" fmla="*/ 91 h 96"/>
                <a:gd name="T4" fmla="*/ 76 w 390"/>
                <a:gd name="T5" fmla="*/ 4 h 96"/>
                <a:gd name="T6" fmla="*/ 120 w 390"/>
                <a:gd name="T7" fmla="*/ 98 h 96"/>
                <a:gd name="T8" fmla="*/ 155 w 390"/>
                <a:gd name="T9" fmla="*/ 1 h 96"/>
                <a:gd name="T10" fmla="*/ 203 w 390"/>
                <a:gd name="T11" fmla="*/ 91 h 96"/>
                <a:gd name="T12" fmla="*/ 235 w 390"/>
                <a:gd name="T13" fmla="*/ 47 h 96"/>
                <a:gd name="T14" fmla="*/ 250 w 390"/>
                <a:gd name="T15" fmla="*/ 39 h 96"/>
                <a:gd name="T16" fmla="*/ 272 w 390"/>
                <a:gd name="T17" fmla="*/ 36 h 96"/>
                <a:gd name="T18" fmla="*/ 390 w 390"/>
                <a:gd name="T19" fmla="*/ 5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2" name="Freeform 32"/>
            <p:cNvSpPr>
              <a:spLocks/>
            </p:cNvSpPr>
            <p:nvPr/>
          </p:nvSpPr>
          <p:spPr bwMode="auto">
            <a:xfrm>
              <a:off x="2580" y="2698"/>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3" name="Freeform 33"/>
            <p:cNvSpPr>
              <a:spLocks/>
            </p:cNvSpPr>
            <p:nvPr/>
          </p:nvSpPr>
          <p:spPr bwMode="auto">
            <a:xfrm>
              <a:off x="2580" y="2846"/>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4" name="Freeform 34"/>
            <p:cNvSpPr>
              <a:spLocks/>
            </p:cNvSpPr>
            <p:nvPr/>
          </p:nvSpPr>
          <p:spPr bwMode="auto">
            <a:xfrm>
              <a:off x="2580" y="2994"/>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5" name="Freeform 35"/>
            <p:cNvSpPr>
              <a:spLocks/>
            </p:cNvSpPr>
            <p:nvPr/>
          </p:nvSpPr>
          <p:spPr bwMode="auto">
            <a:xfrm>
              <a:off x="2580" y="3143"/>
              <a:ext cx="390" cy="98"/>
            </a:xfrm>
            <a:custGeom>
              <a:avLst/>
              <a:gdLst>
                <a:gd name="T0" fmla="*/ 0 w 390"/>
                <a:gd name="T1" fmla="*/ 60 h 96"/>
                <a:gd name="T2" fmla="*/ 41 w 390"/>
                <a:gd name="T3" fmla="*/ 91 h 96"/>
                <a:gd name="T4" fmla="*/ 76 w 390"/>
                <a:gd name="T5" fmla="*/ 4 h 96"/>
                <a:gd name="T6" fmla="*/ 120 w 390"/>
                <a:gd name="T7" fmla="*/ 98 h 96"/>
                <a:gd name="T8" fmla="*/ 155 w 390"/>
                <a:gd name="T9" fmla="*/ 1 h 96"/>
                <a:gd name="T10" fmla="*/ 203 w 390"/>
                <a:gd name="T11" fmla="*/ 91 h 96"/>
                <a:gd name="T12" fmla="*/ 235 w 390"/>
                <a:gd name="T13" fmla="*/ 47 h 96"/>
                <a:gd name="T14" fmla="*/ 250 w 390"/>
                <a:gd name="T15" fmla="*/ 39 h 96"/>
                <a:gd name="T16" fmla="*/ 272 w 390"/>
                <a:gd name="T17" fmla="*/ 36 h 96"/>
                <a:gd name="T18" fmla="*/ 390 w 390"/>
                <a:gd name="T19" fmla="*/ 5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6" name="Freeform 36"/>
            <p:cNvSpPr>
              <a:spLocks/>
            </p:cNvSpPr>
            <p:nvPr/>
          </p:nvSpPr>
          <p:spPr bwMode="auto">
            <a:xfrm>
              <a:off x="2580" y="3291"/>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967" name="Freeform 37"/>
            <p:cNvSpPr>
              <a:spLocks/>
            </p:cNvSpPr>
            <p:nvPr/>
          </p:nvSpPr>
          <p:spPr bwMode="auto">
            <a:xfrm>
              <a:off x="2586" y="3439"/>
              <a:ext cx="390" cy="99"/>
            </a:xfrm>
            <a:custGeom>
              <a:avLst/>
              <a:gdLst>
                <a:gd name="T0" fmla="*/ 0 w 390"/>
                <a:gd name="T1" fmla="*/ 62 h 96"/>
                <a:gd name="T2" fmla="*/ 41 w 390"/>
                <a:gd name="T3" fmla="*/ 93 h 96"/>
                <a:gd name="T4" fmla="*/ 76 w 390"/>
                <a:gd name="T5" fmla="*/ 4 h 96"/>
                <a:gd name="T6" fmla="*/ 120 w 390"/>
                <a:gd name="T7" fmla="*/ 100 h 96"/>
                <a:gd name="T8" fmla="*/ 155 w 390"/>
                <a:gd name="T9" fmla="*/ 1 h 96"/>
                <a:gd name="T10" fmla="*/ 203 w 390"/>
                <a:gd name="T11" fmla="*/ 93 h 96"/>
                <a:gd name="T12" fmla="*/ 235 w 390"/>
                <a:gd name="T13" fmla="*/ 47 h 96"/>
                <a:gd name="T14" fmla="*/ 250 w 390"/>
                <a:gd name="T15" fmla="*/ 39 h 96"/>
                <a:gd name="T16" fmla="*/ 272 w 390"/>
                <a:gd name="T17" fmla="*/ 36 h 96"/>
                <a:gd name="T18" fmla="*/ 390 w 390"/>
                <a:gd name="T19" fmla="*/ 5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0" h="96">
                  <a:moveTo>
                    <a:pt x="0" y="58"/>
                  </a:moveTo>
                  <a:cubicBezTo>
                    <a:pt x="7" y="63"/>
                    <a:pt x="28" y="96"/>
                    <a:pt x="41" y="87"/>
                  </a:cubicBezTo>
                  <a:cubicBezTo>
                    <a:pt x="53" y="78"/>
                    <a:pt x="63" y="3"/>
                    <a:pt x="76" y="4"/>
                  </a:cubicBezTo>
                  <a:cubicBezTo>
                    <a:pt x="89" y="5"/>
                    <a:pt x="107" y="95"/>
                    <a:pt x="120" y="94"/>
                  </a:cubicBezTo>
                  <a:cubicBezTo>
                    <a:pt x="132" y="94"/>
                    <a:pt x="141" y="3"/>
                    <a:pt x="155" y="1"/>
                  </a:cubicBezTo>
                  <a:cubicBezTo>
                    <a:pt x="169" y="0"/>
                    <a:pt x="190" y="80"/>
                    <a:pt x="203" y="87"/>
                  </a:cubicBezTo>
                  <a:cubicBezTo>
                    <a:pt x="216" y="94"/>
                    <a:pt x="227" y="53"/>
                    <a:pt x="235" y="45"/>
                  </a:cubicBezTo>
                  <a:cubicBezTo>
                    <a:pt x="242" y="36"/>
                    <a:pt x="244" y="38"/>
                    <a:pt x="250" y="37"/>
                  </a:cubicBezTo>
                  <a:cubicBezTo>
                    <a:pt x="257" y="35"/>
                    <a:pt x="249" y="32"/>
                    <a:pt x="272" y="34"/>
                  </a:cubicBezTo>
                  <a:cubicBezTo>
                    <a:pt x="295" y="36"/>
                    <a:pt x="366" y="45"/>
                    <a:pt x="390" y="48"/>
                  </a:cubicBezTo>
                </a:path>
              </a:pathLst>
            </a:custGeom>
            <a:noFill/>
            <a:ln w="34925" cmpd="sng">
              <a:solidFill>
                <a:srgbClr val="A600A6"/>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229346838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5812"/>
                                        </p:tgtEl>
                                        <p:attrNameLst>
                                          <p:attrName>style.visibility</p:attrName>
                                        </p:attrNameLst>
                                      </p:cBhvr>
                                      <p:to>
                                        <p:strVal val="visible"/>
                                      </p:to>
                                    </p:set>
                                    <p:animEffect transition="in" filter="wipe(left)">
                                      <p:cBhvr>
                                        <p:cTn id="7" dur="500"/>
                                        <p:tgtEl>
                                          <p:spTgt spid="3758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5819"/>
                                        </p:tgtEl>
                                        <p:attrNameLst>
                                          <p:attrName>style.visibility</p:attrName>
                                        </p:attrNameLst>
                                      </p:cBhvr>
                                      <p:to>
                                        <p:strVal val="visible"/>
                                      </p:to>
                                    </p:set>
                                    <p:animEffect transition="in" filter="wipe(left)">
                                      <p:cBhvr>
                                        <p:cTn id="12" dur="500"/>
                                        <p:tgtEl>
                                          <p:spTgt spid="3758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5815"/>
                                        </p:tgtEl>
                                        <p:attrNameLst>
                                          <p:attrName>style.visibility</p:attrName>
                                        </p:attrNameLst>
                                      </p:cBhvr>
                                      <p:to>
                                        <p:strVal val="visible"/>
                                      </p:to>
                                    </p:set>
                                    <p:animEffect transition="in" filter="wipe(left)">
                                      <p:cBhvr>
                                        <p:cTn id="17" dur="500"/>
                                        <p:tgtEl>
                                          <p:spTgt spid="3758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5816"/>
                                        </p:tgtEl>
                                        <p:attrNameLst>
                                          <p:attrName>style.visibility</p:attrName>
                                        </p:attrNameLst>
                                      </p:cBhvr>
                                      <p:to>
                                        <p:strVal val="visible"/>
                                      </p:to>
                                    </p:set>
                                    <p:animEffect transition="in" filter="wipe(left)">
                                      <p:cBhvr>
                                        <p:cTn id="22" dur="500"/>
                                        <p:tgtEl>
                                          <p:spTgt spid="3758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5818"/>
                                        </p:tgtEl>
                                        <p:attrNameLst>
                                          <p:attrName>style.visibility</p:attrName>
                                        </p:attrNameLst>
                                      </p:cBhvr>
                                      <p:to>
                                        <p:strVal val="visible"/>
                                      </p:to>
                                    </p:set>
                                    <p:animEffect transition="in" filter="wipe(left)">
                                      <p:cBhvr>
                                        <p:cTn id="27" dur="500"/>
                                        <p:tgtEl>
                                          <p:spTgt spid="3758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5820"/>
                                        </p:tgtEl>
                                        <p:attrNameLst>
                                          <p:attrName>style.visibility</p:attrName>
                                        </p:attrNameLst>
                                      </p:cBhvr>
                                      <p:to>
                                        <p:strVal val="visible"/>
                                      </p:to>
                                    </p:set>
                                    <p:animEffect transition="in" filter="wipe(left)">
                                      <p:cBhvr>
                                        <p:cTn id="32" dur="1000"/>
                                        <p:tgtEl>
                                          <p:spTgt spid="37582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75821"/>
                                        </p:tgtEl>
                                        <p:attrNameLst>
                                          <p:attrName>style.visibility</p:attrName>
                                        </p:attrNameLst>
                                      </p:cBhvr>
                                      <p:to>
                                        <p:strVal val="visible"/>
                                      </p:to>
                                    </p:set>
                                    <p:animEffect transition="in" filter="wipe(left)">
                                      <p:cBhvr>
                                        <p:cTn id="35" dur="1000"/>
                                        <p:tgtEl>
                                          <p:spTgt spid="37582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75824"/>
                                        </p:tgtEl>
                                        <p:attrNameLst>
                                          <p:attrName>style.visibility</p:attrName>
                                        </p:attrNameLst>
                                      </p:cBhvr>
                                      <p:to>
                                        <p:strVal val="visible"/>
                                      </p:to>
                                    </p:set>
                                    <p:animEffect transition="in" filter="wipe(left)">
                                      <p:cBhvr>
                                        <p:cTn id="40" dur="1000"/>
                                        <p:tgtEl>
                                          <p:spTgt spid="37582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75827"/>
                                        </p:tgtEl>
                                        <p:attrNameLst>
                                          <p:attrName>style.visibility</p:attrName>
                                        </p:attrNameLst>
                                      </p:cBhvr>
                                      <p:to>
                                        <p:strVal val="visible"/>
                                      </p:to>
                                    </p:set>
                                    <p:animEffect transition="in" filter="wipe(left)">
                                      <p:cBhvr>
                                        <p:cTn id="45" dur="500"/>
                                        <p:tgtEl>
                                          <p:spTgt spid="37582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75813"/>
                                        </p:tgtEl>
                                        <p:attrNameLst>
                                          <p:attrName>style.visibility</p:attrName>
                                        </p:attrNameLst>
                                      </p:cBhvr>
                                      <p:to>
                                        <p:strVal val="visible"/>
                                      </p:to>
                                    </p:set>
                                    <p:animEffect transition="in" filter="wipe(left)">
                                      <p:cBhvr>
                                        <p:cTn id="50" dur="500"/>
                                        <p:tgtEl>
                                          <p:spTgt spid="37581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75814"/>
                                        </p:tgtEl>
                                        <p:attrNameLst>
                                          <p:attrName>style.visibility</p:attrName>
                                        </p:attrNameLst>
                                      </p:cBhvr>
                                      <p:to>
                                        <p:strVal val="visible"/>
                                      </p:to>
                                    </p:set>
                                    <p:animEffect transition="in" filter="wipe(left)">
                                      <p:cBhvr>
                                        <p:cTn id="55" dur="500"/>
                                        <p:tgtEl>
                                          <p:spTgt spid="37581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75817"/>
                                        </p:tgtEl>
                                        <p:attrNameLst>
                                          <p:attrName>style.visibility</p:attrName>
                                        </p:attrNameLst>
                                      </p:cBhvr>
                                      <p:to>
                                        <p:strVal val="visible"/>
                                      </p:to>
                                    </p:set>
                                    <p:animEffect transition="in" filter="wipe(left)">
                                      <p:cBhvr>
                                        <p:cTn id="60" dur="500"/>
                                        <p:tgtEl>
                                          <p:spTgt spid="37581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75823"/>
                                        </p:tgtEl>
                                        <p:attrNameLst>
                                          <p:attrName>style.visibility</p:attrName>
                                        </p:attrNameLst>
                                      </p:cBhvr>
                                      <p:to>
                                        <p:strVal val="visible"/>
                                      </p:to>
                                    </p:set>
                                    <p:animEffect transition="in" filter="wipe(left)">
                                      <p:cBhvr>
                                        <p:cTn id="65" dur="1000"/>
                                        <p:tgtEl>
                                          <p:spTgt spid="37582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75822"/>
                                        </p:tgtEl>
                                        <p:attrNameLst>
                                          <p:attrName>style.visibility</p:attrName>
                                        </p:attrNameLst>
                                      </p:cBhvr>
                                      <p:to>
                                        <p:strVal val="visible"/>
                                      </p:to>
                                    </p:set>
                                    <p:animEffect transition="in" filter="wipe(left)">
                                      <p:cBhvr>
                                        <p:cTn id="68" dur="1000"/>
                                        <p:tgtEl>
                                          <p:spTgt spid="3758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75825"/>
                                        </p:tgtEl>
                                        <p:attrNameLst>
                                          <p:attrName>style.visibility</p:attrName>
                                        </p:attrNameLst>
                                      </p:cBhvr>
                                      <p:to>
                                        <p:strVal val="visible"/>
                                      </p:to>
                                    </p:set>
                                    <p:animEffect transition="in" filter="wipe(left)">
                                      <p:cBhvr>
                                        <p:cTn id="73" dur="1000"/>
                                        <p:tgtEl>
                                          <p:spTgt spid="37582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nodeType="clickEffect">
                                  <p:stCondLst>
                                    <p:cond delay="0"/>
                                  </p:stCondLst>
                                  <p:childTnLst>
                                    <p:set>
                                      <p:cBhvr>
                                        <p:cTn id="77" dur="1" fill="hold">
                                          <p:stCondLst>
                                            <p:cond delay="0"/>
                                          </p:stCondLst>
                                        </p:cTn>
                                        <p:tgtEl>
                                          <p:spTgt spid="375851"/>
                                        </p:tgtEl>
                                        <p:attrNameLst>
                                          <p:attrName>style.visibility</p:attrName>
                                        </p:attrNameLst>
                                      </p:cBhvr>
                                      <p:to>
                                        <p:strVal val="visible"/>
                                      </p:to>
                                    </p:set>
                                    <p:anim calcmode="lin" valueType="num">
                                      <p:cBhvr additive="base">
                                        <p:cTn id="78" dur="500" fill="hold"/>
                                        <p:tgtEl>
                                          <p:spTgt spid="375851"/>
                                        </p:tgtEl>
                                        <p:attrNameLst>
                                          <p:attrName>ppt_x</p:attrName>
                                        </p:attrNameLst>
                                      </p:cBhvr>
                                      <p:tavLst>
                                        <p:tav tm="0">
                                          <p:val>
                                            <p:strVal val="#ppt_x"/>
                                          </p:val>
                                        </p:tav>
                                        <p:tav tm="100000">
                                          <p:val>
                                            <p:strVal val="#ppt_x"/>
                                          </p:val>
                                        </p:tav>
                                      </p:tavLst>
                                    </p:anim>
                                    <p:anim calcmode="lin" valueType="num">
                                      <p:cBhvr additive="base">
                                        <p:cTn id="79" dur="500" fill="hold"/>
                                        <p:tgtEl>
                                          <p:spTgt spid="375851"/>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75831"/>
                                        </p:tgtEl>
                                        <p:attrNameLst>
                                          <p:attrName>style.visibility</p:attrName>
                                        </p:attrNameLst>
                                      </p:cBhvr>
                                      <p:to>
                                        <p:strVal val="visible"/>
                                      </p:to>
                                    </p:set>
                                    <p:animEffect transition="in" filter="dissolve">
                                      <p:cBhvr>
                                        <p:cTn id="84" dur="500"/>
                                        <p:tgtEl>
                                          <p:spTgt spid="37583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375832"/>
                                        </p:tgtEl>
                                        <p:attrNameLst>
                                          <p:attrName>style.visibility</p:attrName>
                                        </p:attrNameLst>
                                      </p:cBhvr>
                                      <p:to>
                                        <p:strVal val="visible"/>
                                      </p:to>
                                    </p:set>
                                    <p:animEffect transition="in" filter="dissolve">
                                      <p:cBhvr>
                                        <p:cTn id="89" dur="500"/>
                                        <p:tgtEl>
                                          <p:spTgt spid="375832"/>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375833"/>
                                        </p:tgtEl>
                                        <p:attrNameLst>
                                          <p:attrName>style.visibility</p:attrName>
                                        </p:attrNameLst>
                                      </p:cBhvr>
                                      <p:to>
                                        <p:strVal val="visible"/>
                                      </p:to>
                                    </p:set>
                                    <p:animEffect transition="in" filter="dissolve">
                                      <p:cBhvr>
                                        <p:cTn id="92" dur="500"/>
                                        <p:tgtEl>
                                          <p:spTgt spid="37583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375849"/>
                                        </p:tgtEl>
                                        <p:attrNameLst>
                                          <p:attrName>style.visibility</p:attrName>
                                        </p:attrNameLst>
                                      </p:cBhvr>
                                      <p:to>
                                        <p:strVal val="visible"/>
                                      </p:to>
                                    </p:set>
                                    <p:animEffect transition="in" filter="dissolve">
                                      <p:cBhvr>
                                        <p:cTn id="97" dur="500"/>
                                        <p:tgtEl>
                                          <p:spTgt spid="37584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375850"/>
                                        </p:tgtEl>
                                        <p:attrNameLst>
                                          <p:attrName>style.visibility</p:attrName>
                                        </p:attrNameLst>
                                      </p:cBhvr>
                                      <p:to>
                                        <p:strVal val="visible"/>
                                      </p:to>
                                    </p:set>
                                    <p:animEffect transition="in" filter="dissolve">
                                      <p:cBhvr>
                                        <p:cTn id="102" dur="500"/>
                                        <p:tgtEl>
                                          <p:spTgt spid="37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2" grpId="0" animBg="1"/>
      <p:bldP spid="375813" grpId="0" animBg="1"/>
      <p:bldP spid="375814" grpId="0" animBg="1"/>
      <p:bldP spid="375815" grpId="0" animBg="1"/>
      <p:bldP spid="375816" grpId="0" animBg="1"/>
      <p:bldP spid="375817" grpId="0" animBg="1"/>
      <p:bldP spid="375818" grpId="0" animBg="1"/>
      <p:bldP spid="375819" grpId="0" autoUpdateAnimBg="0"/>
      <p:bldP spid="375820" grpId="0" animBg="1"/>
      <p:bldP spid="375821" grpId="0" animBg="1"/>
      <p:bldP spid="375822" grpId="0" animBg="1"/>
      <p:bldP spid="375823" grpId="0" animBg="1"/>
      <p:bldP spid="375824" grpId="0"/>
      <p:bldP spid="375825" grpId="0"/>
      <p:bldP spid="375827" grpId="0" autoUpdateAnimBg="0"/>
      <p:bldP spid="375831" grpId="0" animBg="1"/>
      <p:bldP spid="375832" grpId="0" animBg="1"/>
      <p:bldP spid="3758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z="2400">
                <a:ea typeface="宋体" panose="02010600030101010101" pitchFamily="2" charset="-122"/>
              </a:rPr>
              <a:t>均匀介质中传播</a:t>
            </a:r>
          </a:p>
        </p:txBody>
      </p:sp>
      <p:grpSp>
        <p:nvGrpSpPr>
          <p:cNvPr id="13315" name="Group 21"/>
          <p:cNvGrpSpPr>
            <a:grpSpLocks/>
          </p:cNvGrpSpPr>
          <p:nvPr/>
        </p:nvGrpSpPr>
        <p:grpSpPr bwMode="auto">
          <a:xfrm>
            <a:off x="2667000" y="1295400"/>
            <a:ext cx="7010400" cy="2355850"/>
            <a:chOff x="720" y="816"/>
            <a:chExt cx="4416" cy="1484"/>
          </a:xfrm>
        </p:grpSpPr>
        <p:sp>
          <p:nvSpPr>
            <p:cNvPr id="13324" name="Line 5"/>
            <p:cNvSpPr>
              <a:spLocks noChangeShapeType="1"/>
            </p:cNvSpPr>
            <p:nvPr/>
          </p:nvSpPr>
          <p:spPr bwMode="auto">
            <a:xfrm>
              <a:off x="720" y="1872"/>
              <a:ext cx="4416"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5" name="Line 6"/>
            <p:cNvSpPr>
              <a:spLocks noChangeShapeType="1"/>
            </p:cNvSpPr>
            <p:nvPr/>
          </p:nvSpPr>
          <p:spPr bwMode="auto">
            <a:xfrm>
              <a:off x="960" y="1584"/>
              <a:ext cx="1488" cy="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6" name="Line 7"/>
            <p:cNvSpPr>
              <a:spLocks noChangeShapeType="1"/>
            </p:cNvSpPr>
            <p:nvPr/>
          </p:nvSpPr>
          <p:spPr bwMode="auto">
            <a:xfrm flipV="1">
              <a:off x="1152" y="864"/>
              <a:ext cx="3264" cy="816"/>
            </a:xfrm>
            <a:prstGeom prst="line">
              <a:avLst/>
            </a:prstGeom>
            <a:noFill/>
            <a:ln w="317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7" name="Line 8"/>
            <p:cNvSpPr>
              <a:spLocks noChangeShapeType="1"/>
            </p:cNvSpPr>
            <p:nvPr/>
          </p:nvSpPr>
          <p:spPr bwMode="auto">
            <a:xfrm>
              <a:off x="1536" y="1296"/>
              <a:ext cx="0" cy="288"/>
            </a:xfrm>
            <a:prstGeom prst="line">
              <a:avLst/>
            </a:prstGeom>
            <a:noFill/>
            <a:ln w="190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8" name="Line 9"/>
            <p:cNvSpPr>
              <a:spLocks noChangeShapeType="1"/>
            </p:cNvSpPr>
            <p:nvPr/>
          </p:nvSpPr>
          <p:spPr bwMode="auto">
            <a:xfrm>
              <a:off x="1536" y="1872"/>
              <a:ext cx="0" cy="288"/>
            </a:xfrm>
            <a:prstGeom prst="line">
              <a:avLst/>
            </a:prstGeom>
            <a:noFill/>
            <a:ln w="19050">
              <a:solidFill>
                <a:srgbClr val="FF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9" name="Freeform 10"/>
            <p:cNvSpPr>
              <a:spLocks noChangeAspect="1"/>
            </p:cNvSpPr>
            <p:nvPr/>
          </p:nvSpPr>
          <p:spPr bwMode="auto">
            <a:xfrm rot="900000">
              <a:off x="1920" y="1493"/>
              <a:ext cx="82" cy="91"/>
            </a:xfrm>
            <a:custGeom>
              <a:avLst/>
              <a:gdLst>
                <a:gd name="T0" fmla="*/ 0 w 216"/>
                <a:gd name="T1" fmla="*/ 0 h 240"/>
                <a:gd name="T2" fmla="*/ 73 w 216"/>
                <a:gd name="T3" fmla="*/ 18 h 240"/>
                <a:gd name="T4" fmla="*/ 55 w 216"/>
                <a:gd name="T5" fmla="*/ 91 h 240"/>
                <a:gd name="T6" fmla="*/ 0 60000 65536"/>
                <a:gd name="T7" fmla="*/ 0 60000 65536"/>
                <a:gd name="T8" fmla="*/ 0 60000 65536"/>
              </a:gdLst>
              <a:ahLst/>
              <a:cxnLst>
                <a:cxn ang="T6">
                  <a:pos x="T0" y="T1"/>
                </a:cxn>
                <a:cxn ang="T7">
                  <a:pos x="T2" y="T3"/>
                </a:cxn>
                <a:cxn ang="T8">
                  <a:pos x="T4" y="T5"/>
                </a:cxn>
              </a:cxnLst>
              <a:rect l="0" t="0" r="r" b="b"/>
              <a:pathLst>
                <a:path w="216" h="240">
                  <a:moveTo>
                    <a:pt x="0" y="0"/>
                  </a:moveTo>
                  <a:cubicBezTo>
                    <a:pt x="84" y="4"/>
                    <a:pt x="168" y="8"/>
                    <a:pt x="192" y="48"/>
                  </a:cubicBezTo>
                  <a:cubicBezTo>
                    <a:pt x="216" y="88"/>
                    <a:pt x="180" y="164"/>
                    <a:pt x="144" y="240"/>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330" name="Object 11"/>
            <p:cNvGraphicFramePr>
              <a:graphicFrameLocks noChangeAspect="1"/>
            </p:cNvGraphicFramePr>
            <p:nvPr/>
          </p:nvGraphicFramePr>
          <p:xfrm>
            <a:off x="2249" y="1336"/>
            <a:ext cx="192" cy="288"/>
          </p:xfrm>
          <a:graphic>
            <a:graphicData uri="http://schemas.openxmlformats.org/presentationml/2006/ole">
              <mc:AlternateContent xmlns:mc="http://schemas.openxmlformats.org/markup-compatibility/2006">
                <mc:Choice xmlns:v="urn:schemas-microsoft-com:vml" Requires="v">
                  <p:oleObj spid="_x0000_s43098" name="Equation" r:id="rId3" imgW="152334" imgH="228501" progId="Equation.DSMT4">
                    <p:embed/>
                  </p:oleObj>
                </mc:Choice>
                <mc:Fallback>
                  <p:oleObj name="Equation" r:id="rId3" imgW="15233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 y="1336"/>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1" name="Object 12"/>
            <p:cNvGraphicFramePr>
              <a:graphicFrameLocks noChangeAspect="1"/>
            </p:cNvGraphicFramePr>
            <p:nvPr/>
          </p:nvGraphicFramePr>
          <p:xfrm>
            <a:off x="1464" y="1519"/>
            <a:ext cx="207" cy="371"/>
          </p:xfrm>
          <a:graphic>
            <a:graphicData uri="http://schemas.openxmlformats.org/presentationml/2006/ole">
              <mc:AlternateContent xmlns:mc="http://schemas.openxmlformats.org/markup-compatibility/2006">
                <mc:Choice xmlns:v="urn:schemas-microsoft-com:vml" Requires="v">
                  <p:oleObj spid="_x0000_s43099" name="Equation" r:id="rId5" imgW="126890" imgH="228402" progId="Equation.DSMT4">
                    <p:embed/>
                  </p:oleObj>
                </mc:Choice>
                <mc:Fallback>
                  <p:oleObj name="Equation" r:id="rId5" imgW="126890" imgH="22840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4" y="1519"/>
                          <a:ext cx="207"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2" name="Line 13"/>
            <p:cNvSpPr>
              <a:spLocks noChangeShapeType="1"/>
            </p:cNvSpPr>
            <p:nvPr/>
          </p:nvSpPr>
          <p:spPr bwMode="auto">
            <a:xfrm>
              <a:off x="2880" y="1104"/>
              <a:ext cx="1488" cy="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33" name="Line 14"/>
            <p:cNvSpPr>
              <a:spLocks noChangeShapeType="1"/>
            </p:cNvSpPr>
            <p:nvPr/>
          </p:nvSpPr>
          <p:spPr bwMode="auto">
            <a:xfrm>
              <a:off x="3456" y="816"/>
              <a:ext cx="0" cy="288"/>
            </a:xfrm>
            <a:prstGeom prst="line">
              <a:avLst/>
            </a:prstGeom>
            <a:noFill/>
            <a:ln w="190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34" name="Line 15"/>
            <p:cNvSpPr>
              <a:spLocks noChangeShapeType="1"/>
            </p:cNvSpPr>
            <p:nvPr/>
          </p:nvSpPr>
          <p:spPr bwMode="auto">
            <a:xfrm>
              <a:off x="3456" y="1872"/>
              <a:ext cx="0" cy="288"/>
            </a:xfrm>
            <a:prstGeom prst="line">
              <a:avLst/>
            </a:prstGeom>
            <a:noFill/>
            <a:ln w="19050">
              <a:solidFill>
                <a:srgbClr val="FF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35" name="Freeform 16"/>
            <p:cNvSpPr>
              <a:spLocks noChangeAspect="1"/>
            </p:cNvSpPr>
            <p:nvPr/>
          </p:nvSpPr>
          <p:spPr bwMode="auto">
            <a:xfrm rot="900000">
              <a:off x="3840" y="1013"/>
              <a:ext cx="82" cy="91"/>
            </a:xfrm>
            <a:custGeom>
              <a:avLst/>
              <a:gdLst>
                <a:gd name="T0" fmla="*/ 0 w 216"/>
                <a:gd name="T1" fmla="*/ 0 h 240"/>
                <a:gd name="T2" fmla="*/ 73 w 216"/>
                <a:gd name="T3" fmla="*/ 18 h 240"/>
                <a:gd name="T4" fmla="*/ 55 w 216"/>
                <a:gd name="T5" fmla="*/ 91 h 240"/>
                <a:gd name="T6" fmla="*/ 0 60000 65536"/>
                <a:gd name="T7" fmla="*/ 0 60000 65536"/>
                <a:gd name="T8" fmla="*/ 0 60000 65536"/>
              </a:gdLst>
              <a:ahLst/>
              <a:cxnLst>
                <a:cxn ang="T6">
                  <a:pos x="T0" y="T1"/>
                </a:cxn>
                <a:cxn ang="T7">
                  <a:pos x="T2" y="T3"/>
                </a:cxn>
                <a:cxn ang="T8">
                  <a:pos x="T4" y="T5"/>
                </a:cxn>
              </a:cxnLst>
              <a:rect l="0" t="0" r="r" b="b"/>
              <a:pathLst>
                <a:path w="216" h="240">
                  <a:moveTo>
                    <a:pt x="0" y="0"/>
                  </a:moveTo>
                  <a:cubicBezTo>
                    <a:pt x="84" y="4"/>
                    <a:pt x="168" y="8"/>
                    <a:pt x="192" y="48"/>
                  </a:cubicBezTo>
                  <a:cubicBezTo>
                    <a:pt x="216" y="88"/>
                    <a:pt x="180" y="164"/>
                    <a:pt x="144" y="240"/>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336" name="Object 17"/>
            <p:cNvGraphicFramePr>
              <a:graphicFrameLocks noChangeAspect="1"/>
            </p:cNvGraphicFramePr>
            <p:nvPr/>
          </p:nvGraphicFramePr>
          <p:xfrm>
            <a:off x="4161" y="856"/>
            <a:ext cx="208" cy="288"/>
          </p:xfrm>
          <a:graphic>
            <a:graphicData uri="http://schemas.openxmlformats.org/presentationml/2006/ole">
              <mc:AlternateContent xmlns:mc="http://schemas.openxmlformats.org/markup-compatibility/2006">
                <mc:Choice xmlns:v="urn:schemas-microsoft-com:vml" Requires="v">
                  <p:oleObj spid="_x0000_s43100" name="Equation" r:id="rId7" imgW="165028" imgH="228501" progId="Equation.DSMT4">
                    <p:embed/>
                  </p:oleObj>
                </mc:Choice>
                <mc:Fallback>
                  <p:oleObj name="Equation" r:id="rId7"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1" y="856"/>
                          <a:ext cx="2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7" name="Object 18"/>
            <p:cNvGraphicFramePr>
              <a:graphicFrameLocks noChangeAspect="1"/>
            </p:cNvGraphicFramePr>
            <p:nvPr/>
          </p:nvGraphicFramePr>
          <p:xfrm>
            <a:off x="3374" y="1104"/>
            <a:ext cx="228" cy="371"/>
          </p:xfrm>
          <a:graphic>
            <a:graphicData uri="http://schemas.openxmlformats.org/presentationml/2006/ole">
              <mc:AlternateContent xmlns:mc="http://schemas.openxmlformats.org/markup-compatibility/2006">
                <mc:Choice xmlns:v="urn:schemas-microsoft-com:vml" Requires="v">
                  <p:oleObj spid="_x0000_s43101" name="Equation" r:id="rId9" imgW="139700" imgH="228600" progId="Equation.DSMT4">
                    <p:embed/>
                  </p:oleObj>
                </mc:Choice>
                <mc:Fallback>
                  <p:oleObj name="Equation" r:id="rId9" imgW="1397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4" y="1104"/>
                          <a:ext cx="228"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8" name="Line 19"/>
            <p:cNvSpPr>
              <a:spLocks noChangeShapeType="1"/>
            </p:cNvSpPr>
            <p:nvPr/>
          </p:nvSpPr>
          <p:spPr bwMode="auto">
            <a:xfrm>
              <a:off x="1536" y="2016"/>
              <a:ext cx="1920" cy="0"/>
            </a:xfrm>
            <a:prstGeom prst="line">
              <a:avLst/>
            </a:prstGeom>
            <a:noFill/>
            <a:ln w="158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339" name="Object 20"/>
            <p:cNvGraphicFramePr>
              <a:graphicFrameLocks noChangeAspect="1"/>
            </p:cNvGraphicFramePr>
            <p:nvPr/>
          </p:nvGraphicFramePr>
          <p:xfrm>
            <a:off x="2294" y="2032"/>
            <a:ext cx="228" cy="268"/>
          </p:xfrm>
          <a:graphic>
            <a:graphicData uri="http://schemas.openxmlformats.org/presentationml/2006/ole">
              <mc:AlternateContent xmlns:mc="http://schemas.openxmlformats.org/markup-compatibility/2006">
                <mc:Choice xmlns:v="urn:schemas-microsoft-com:vml" Requires="v">
                  <p:oleObj spid="_x0000_s43102" name="Equation" r:id="rId11" imgW="139579" imgH="164957" progId="Equation.DSMT4">
                    <p:embed/>
                  </p:oleObj>
                </mc:Choice>
                <mc:Fallback>
                  <p:oleObj name="Equation" r:id="rId11" imgW="139579" imgH="16495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94" y="2032"/>
                          <a:ext cx="228"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1855" name="Group 31"/>
          <p:cNvGrpSpPr>
            <a:grpSpLocks/>
          </p:cNvGrpSpPr>
          <p:nvPr/>
        </p:nvGrpSpPr>
        <p:grpSpPr bwMode="auto">
          <a:xfrm>
            <a:off x="1600200" y="4343401"/>
            <a:ext cx="2819400" cy="1901825"/>
            <a:chOff x="48" y="2736"/>
            <a:chExt cx="1776" cy="1198"/>
          </a:xfrm>
        </p:grpSpPr>
        <p:graphicFrame>
          <p:nvGraphicFramePr>
            <p:cNvPr id="13321" name="Object 22"/>
            <p:cNvGraphicFramePr>
              <a:graphicFrameLocks noChangeAspect="1"/>
            </p:cNvGraphicFramePr>
            <p:nvPr/>
          </p:nvGraphicFramePr>
          <p:xfrm>
            <a:off x="144" y="3456"/>
            <a:ext cx="904" cy="478"/>
          </p:xfrm>
          <a:graphic>
            <a:graphicData uri="http://schemas.openxmlformats.org/presentationml/2006/ole">
              <mc:AlternateContent xmlns:mc="http://schemas.openxmlformats.org/markup-compatibility/2006">
                <mc:Choice xmlns:v="urn:schemas-microsoft-com:vml" Requires="v">
                  <p:oleObj spid="_x0000_s43103" name="Equation" r:id="rId13" imgW="431613" imgH="228501" progId="Equation.DSMT4">
                    <p:embed/>
                  </p:oleObj>
                </mc:Choice>
                <mc:Fallback>
                  <p:oleObj name="Equation" r:id="rId13" imgW="431613" imgH="228501"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 y="3456"/>
                          <a:ext cx="904"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2" name="Object 23"/>
            <p:cNvGraphicFramePr>
              <a:graphicFrameLocks noChangeAspect="1"/>
            </p:cNvGraphicFramePr>
            <p:nvPr/>
          </p:nvGraphicFramePr>
          <p:xfrm>
            <a:off x="149" y="2736"/>
            <a:ext cx="1675" cy="478"/>
          </p:xfrm>
          <a:graphic>
            <a:graphicData uri="http://schemas.openxmlformats.org/presentationml/2006/ole">
              <mc:AlternateContent xmlns:mc="http://schemas.openxmlformats.org/markup-compatibility/2006">
                <mc:Choice xmlns:v="urn:schemas-microsoft-com:vml" Requires="v">
                  <p:oleObj spid="_x0000_s43104" name="Equation" r:id="rId15" imgW="800100" imgH="228600" progId="Equation.DSMT4">
                    <p:embed/>
                  </p:oleObj>
                </mc:Choice>
                <mc:Fallback>
                  <p:oleObj name="Equation" r:id="rId15" imgW="8001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 y="2736"/>
                          <a:ext cx="1675"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3" name="AutoShape 24"/>
            <p:cNvSpPr>
              <a:spLocks/>
            </p:cNvSpPr>
            <p:nvPr/>
          </p:nvSpPr>
          <p:spPr bwMode="auto">
            <a:xfrm>
              <a:off x="48" y="2926"/>
              <a:ext cx="96" cy="768"/>
            </a:xfrm>
            <a:prstGeom prst="leftBrace">
              <a:avLst>
                <a:gd name="adj1" fmla="val 66667"/>
                <a:gd name="adj2" fmla="val 50000"/>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461856" name="Group 32"/>
          <p:cNvGrpSpPr>
            <a:grpSpLocks/>
          </p:cNvGrpSpPr>
          <p:nvPr/>
        </p:nvGrpSpPr>
        <p:grpSpPr bwMode="auto">
          <a:xfrm>
            <a:off x="4114800" y="5243514"/>
            <a:ext cx="1987550" cy="700087"/>
            <a:chOff x="1632" y="3303"/>
            <a:chExt cx="1252" cy="441"/>
          </a:xfrm>
        </p:grpSpPr>
        <p:sp>
          <p:nvSpPr>
            <p:cNvPr id="13319" name="AutoShape 26"/>
            <p:cNvSpPr>
              <a:spLocks noChangeArrowheads="1"/>
            </p:cNvSpPr>
            <p:nvPr/>
          </p:nvSpPr>
          <p:spPr bwMode="auto">
            <a:xfrm>
              <a:off x="1684" y="3303"/>
              <a:ext cx="1200" cy="144"/>
            </a:xfrm>
            <a:prstGeom prst="rightArrow">
              <a:avLst>
                <a:gd name="adj1" fmla="val 50000"/>
                <a:gd name="adj2" fmla="val 208333"/>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320" name="Text Box 28"/>
            <p:cNvSpPr txBox="1">
              <a:spLocks noChangeArrowheads="1"/>
            </p:cNvSpPr>
            <p:nvPr/>
          </p:nvSpPr>
          <p:spPr bwMode="auto">
            <a:xfrm>
              <a:off x="1632" y="3417"/>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chemeClr val="accent1"/>
                  </a:solidFill>
                  <a:ea typeface="隶书" panose="02010509060101010101" pitchFamily="49" charset="-122"/>
                </a:rPr>
                <a:t>矩阵表示</a:t>
              </a:r>
              <a:endParaRPr lang="en-US" altLang="zh-CN" sz="2800">
                <a:solidFill>
                  <a:schemeClr val="accent1"/>
                </a:solidFill>
                <a:ea typeface="隶书" panose="02010509060101010101" pitchFamily="49" charset="-122"/>
              </a:endParaRPr>
            </a:p>
          </p:txBody>
        </p:sp>
      </p:grpSp>
      <p:graphicFrame>
        <p:nvGraphicFramePr>
          <p:cNvPr id="461854" name="Object 30"/>
          <p:cNvGraphicFramePr>
            <a:graphicFrameLocks noChangeAspect="1"/>
          </p:cNvGraphicFramePr>
          <p:nvPr/>
        </p:nvGraphicFramePr>
        <p:xfrm>
          <a:off x="6172200" y="4470400"/>
          <a:ext cx="4343400" cy="1701800"/>
        </p:xfrm>
        <a:graphic>
          <a:graphicData uri="http://schemas.openxmlformats.org/presentationml/2006/ole">
            <mc:AlternateContent xmlns:mc="http://schemas.openxmlformats.org/markup-compatibility/2006">
              <mc:Choice xmlns:v="urn:schemas-microsoft-com:vml" Requires="v">
                <p:oleObj spid="_x0000_s43105" name="Equation" r:id="rId17" imgW="1231366" imgH="482391" progId="Equation.DSMT4">
                  <p:embed/>
                </p:oleObj>
              </mc:Choice>
              <mc:Fallback>
                <p:oleObj name="Equation" r:id="rId17" imgW="1231366" imgH="48239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72200" y="4470400"/>
                        <a:ext cx="4343400" cy="170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188896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61855"/>
                                        </p:tgtEl>
                                        <p:attrNameLst>
                                          <p:attrName>style.visibility</p:attrName>
                                        </p:attrNameLst>
                                      </p:cBhvr>
                                      <p:to>
                                        <p:strVal val="visible"/>
                                      </p:to>
                                    </p:set>
                                    <p:animEffect transition="in" filter="dissolve">
                                      <p:cBhvr>
                                        <p:cTn id="7" dur="500"/>
                                        <p:tgtEl>
                                          <p:spTgt spid="4618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61856"/>
                                        </p:tgtEl>
                                        <p:attrNameLst>
                                          <p:attrName>style.visibility</p:attrName>
                                        </p:attrNameLst>
                                      </p:cBhvr>
                                      <p:to>
                                        <p:strVal val="visible"/>
                                      </p:to>
                                    </p:set>
                                    <p:animEffect transition="in" filter="dissolve">
                                      <p:cBhvr>
                                        <p:cTn id="12" dur="500"/>
                                        <p:tgtEl>
                                          <p:spTgt spid="4618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461854"/>
                                        </p:tgtEl>
                                        <p:attrNameLst>
                                          <p:attrName>style.visibility</p:attrName>
                                        </p:attrNameLst>
                                      </p:cBhvr>
                                      <p:to>
                                        <p:strVal val="visible"/>
                                      </p:to>
                                    </p:set>
                                    <p:anim calcmode="lin" valueType="num">
                                      <p:cBhvr additive="base">
                                        <p:cTn id="17" dur="500" fill="hold"/>
                                        <p:tgtEl>
                                          <p:spTgt spid="461854"/>
                                        </p:tgtEl>
                                        <p:attrNameLst>
                                          <p:attrName>ppt_x</p:attrName>
                                        </p:attrNameLst>
                                      </p:cBhvr>
                                      <p:tavLst>
                                        <p:tav tm="0">
                                          <p:val>
                                            <p:strVal val="1+#ppt_w/2"/>
                                          </p:val>
                                        </p:tav>
                                        <p:tav tm="100000">
                                          <p:val>
                                            <p:strVal val="#ppt_x"/>
                                          </p:val>
                                        </p:tav>
                                      </p:tavLst>
                                    </p:anim>
                                    <p:anim calcmode="lin" valueType="num">
                                      <p:cBhvr additive="base">
                                        <p:cTn id="18" dur="500" fill="hold"/>
                                        <p:tgtEl>
                                          <p:spTgt spid="4618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z="2400">
                <a:ea typeface="宋体" panose="02010600030101010101" pitchFamily="2" charset="-122"/>
              </a:rPr>
              <a:t>经过薄透镜</a:t>
            </a:r>
          </a:p>
        </p:txBody>
      </p:sp>
      <p:grpSp>
        <p:nvGrpSpPr>
          <p:cNvPr id="14339" name="Group 52"/>
          <p:cNvGrpSpPr>
            <a:grpSpLocks/>
          </p:cNvGrpSpPr>
          <p:nvPr/>
        </p:nvGrpSpPr>
        <p:grpSpPr bwMode="auto">
          <a:xfrm>
            <a:off x="2667000" y="1757364"/>
            <a:ext cx="7010400" cy="2408237"/>
            <a:chOff x="720" y="1107"/>
            <a:chExt cx="4416" cy="1517"/>
          </a:xfrm>
        </p:grpSpPr>
        <p:sp>
          <p:nvSpPr>
            <p:cNvPr id="14358" name="Oval 24"/>
            <p:cNvSpPr>
              <a:spLocks noChangeArrowheads="1"/>
            </p:cNvSpPr>
            <p:nvPr/>
          </p:nvSpPr>
          <p:spPr bwMode="auto">
            <a:xfrm>
              <a:off x="2688" y="1107"/>
              <a:ext cx="96" cy="1517"/>
            </a:xfrm>
            <a:prstGeom prst="ellipse">
              <a:avLst/>
            </a:prstGeom>
            <a:solidFill>
              <a:srgbClr val="FFFFFF"/>
            </a:solidFill>
            <a:ln w="9525">
              <a:solidFill>
                <a:srgbClr val="000000"/>
              </a:solidFill>
              <a:round/>
              <a:headEnd/>
              <a:tailEnd/>
            </a:ln>
          </p:spPr>
          <p:txBody>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359" name="Line 5"/>
            <p:cNvSpPr>
              <a:spLocks noChangeShapeType="1"/>
            </p:cNvSpPr>
            <p:nvPr/>
          </p:nvSpPr>
          <p:spPr bwMode="auto">
            <a:xfrm>
              <a:off x="720" y="1872"/>
              <a:ext cx="4416"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0" name="Line 7"/>
            <p:cNvSpPr>
              <a:spLocks noChangeShapeType="1"/>
            </p:cNvSpPr>
            <p:nvPr/>
          </p:nvSpPr>
          <p:spPr bwMode="auto">
            <a:xfrm flipV="1">
              <a:off x="720" y="1416"/>
              <a:ext cx="1968" cy="492"/>
            </a:xfrm>
            <a:prstGeom prst="line">
              <a:avLst/>
            </a:prstGeom>
            <a:noFill/>
            <a:ln w="317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1" name="Line 8"/>
            <p:cNvSpPr>
              <a:spLocks noChangeShapeType="1"/>
            </p:cNvSpPr>
            <p:nvPr/>
          </p:nvSpPr>
          <p:spPr bwMode="auto">
            <a:xfrm>
              <a:off x="2672" y="1136"/>
              <a:ext cx="0" cy="288"/>
            </a:xfrm>
            <a:prstGeom prst="line">
              <a:avLst/>
            </a:prstGeom>
            <a:noFill/>
            <a:ln w="190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2" name="Line 9"/>
            <p:cNvSpPr>
              <a:spLocks noChangeShapeType="1"/>
            </p:cNvSpPr>
            <p:nvPr/>
          </p:nvSpPr>
          <p:spPr bwMode="auto">
            <a:xfrm>
              <a:off x="2672" y="1872"/>
              <a:ext cx="0" cy="288"/>
            </a:xfrm>
            <a:prstGeom prst="line">
              <a:avLst/>
            </a:prstGeom>
            <a:noFill/>
            <a:ln w="19050">
              <a:solidFill>
                <a:srgbClr val="FF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3" name="Freeform 10"/>
            <p:cNvSpPr>
              <a:spLocks noChangeAspect="1"/>
            </p:cNvSpPr>
            <p:nvPr/>
          </p:nvSpPr>
          <p:spPr bwMode="auto">
            <a:xfrm rot="900000">
              <a:off x="1296" y="1781"/>
              <a:ext cx="82" cy="91"/>
            </a:xfrm>
            <a:custGeom>
              <a:avLst/>
              <a:gdLst>
                <a:gd name="T0" fmla="*/ 0 w 216"/>
                <a:gd name="T1" fmla="*/ 0 h 240"/>
                <a:gd name="T2" fmla="*/ 73 w 216"/>
                <a:gd name="T3" fmla="*/ 18 h 240"/>
                <a:gd name="T4" fmla="*/ 55 w 216"/>
                <a:gd name="T5" fmla="*/ 91 h 240"/>
                <a:gd name="T6" fmla="*/ 0 60000 65536"/>
                <a:gd name="T7" fmla="*/ 0 60000 65536"/>
                <a:gd name="T8" fmla="*/ 0 60000 65536"/>
              </a:gdLst>
              <a:ahLst/>
              <a:cxnLst>
                <a:cxn ang="T6">
                  <a:pos x="T0" y="T1"/>
                </a:cxn>
                <a:cxn ang="T7">
                  <a:pos x="T2" y="T3"/>
                </a:cxn>
                <a:cxn ang="T8">
                  <a:pos x="T4" y="T5"/>
                </a:cxn>
              </a:cxnLst>
              <a:rect l="0" t="0" r="r" b="b"/>
              <a:pathLst>
                <a:path w="216" h="240">
                  <a:moveTo>
                    <a:pt x="0" y="0"/>
                  </a:moveTo>
                  <a:cubicBezTo>
                    <a:pt x="84" y="4"/>
                    <a:pt x="168" y="8"/>
                    <a:pt x="192" y="48"/>
                  </a:cubicBezTo>
                  <a:cubicBezTo>
                    <a:pt x="216" y="88"/>
                    <a:pt x="180" y="164"/>
                    <a:pt x="144" y="240"/>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64" name="Object 11"/>
            <p:cNvGraphicFramePr>
              <a:graphicFrameLocks noChangeAspect="1"/>
            </p:cNvGraphicFramePr>
            <p:nvPr/>
          </p:nvGraphicFramePr>
          <p:xfrm>
            <a:off x="1728" y="1600"/>
            <a:ext cx="192" cy="288"/>
          </p:xfrm>
          <a:graphic>
            <a:graphicData uri="http://schemas.openxmlformats.org/presentationml/2006/ole">
              <mc:AlternateContent xmlns:mc="http://schemas.openxmlformats.org/markup-compatibility/2006">
                <mc:Choice xmlns:v="urn:schemas-microsoft-com:vml" Requires="v">
                  <p:oleObj spid="_x0000_s44122" name="Equation" r:id="rId3" imgW="152334" imgH="228501" progId="Equation.DSMT4">
                    <p:embed/>
                  </p:oleObj>
                </mc:Choice>
                <mc:Fallback>
                  <p:oleObj name="Equation" r:id="rId3" imgW="15233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 y="1600"/>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5" name="Object 12"/>
            <p:cNvGraphicFramePr>
              <a:graphicFrameLocks noChangeAspect="1"/>
            </p:cNvGraphicFramePr>
            <p:nvPr/>
          </p:nvGraphicFramePr>
          <p:xfrm>
            <a:off x="2481" y="1440"/>
            <a:ext cx="207" cy="371"/>
          </p:xfrm>
          <a:graphic>
            <a:graphicData uri="http://schemas.openxmlformats.org/presentationml/2006/ole">
              <mc:AlternateContent xmlns:mc="http://schemas.openxmlformats.org/markup-compatibility/2006">
                <mc:Choice xmlns:v="urn:schemas-microsoft-com:vml" Requires="v">
                  <p:oleObj spid="_x0000_s44123" name="Equation" r:id="rId5" imgW="126890" imgH="228402" progId="Equation.DSMT4">
                    <p:embed/>
                  </p:oleObj>
                </mc:Choice>
                <mc:Fallback>
                  <p:oleObj name="Equation" r:id="rId5" imgW="126890" imgH="22840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 y="1440"/>
                          <a:ext cx="207"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66" name="Oval 34"/>
            <p:cNvSpPr>
              <a:spLocks noChangeArrowheads="1"/>
            </p:cNvSpPr>
            <p:nvPr/>
          </p:nvSpPr>
          <p:spPr bwMode="auto">
            <a:xfrm>
              <a:off x="3360" y="1848"/>
              <a:ext cx="48" cy="48"/>
            </a:xfrm>
            <a:prstGeom prst="ellipse">
              <a:avLst/>
            </a:prstGeom>
            <a:solidFill>
              <a:srgbClr val="FF00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14367" name="Object 35"/>
            <p:cNvGraphicFramePr>
              <a:graphicFrameLocks noChangeAspect="1"/>
            </p:cNvGraphicFramePr>
            <p:nvPr/>
          </p:nvGraphicFramePr>
          <p:xfrm>
            <a:off x="3168" y="1892"/>
            <a:ext cx="207" cy="268"/>
          </p:xfrm>
          <a:graphic>
            <a:graphicData uri="http://schemas.openxmlformats.org/presentationml/2006/ole">
              <mc:AlternateContent xmlns:mc="http://schemas.openxmlformats.org/markup-compatibility/2006">
                <mc:Choice xmlns:v="urn:schemas-microsoft-com:vml" Requires="v">
                  <p:oleObj spid="_x0000_s44124" name="Equation" r:id="rId7" imgW="126780" imgH="164814" progId="Equation.DSMT4">
                    <p:embed/>
                  </p:oleObj>
                </mc:Choice>
                <mc:Fallback>
                  <p:oleObj name="Equation" r:id="rId7" imgW="126780" imgH="16481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8" y="1892"/>
                          <a:ext cx="207"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2902" name="Group 54"/>
          <p:cNvGrpSpPr>
            <a:grpSpLocks/>
          </p:cNvGrpSpPr>
          <p:nvPr/>
        </p:nvGrpSpPr>
        <p:grpSpPr bwMode="auto">
          <a:xfrm>
            <a:off x="5915026" y="1803400"/>
            <a:ext cx="2390775" cy="1625600"/>
            <a:chOff x="2766" y="1136"/>
            <a:chExt cx="1506" cy="1024"/>
          </a:xfrm>
        </p:grpSpPr>
        <p:sp>
          <p:nvSpPr>
            <p:cNvPr id="14352" name="Line 13"/>
            <p:cNvSpPr>
              <a:spLocks noChangeShapeType="1"/>
            </p:cNvSpPr>
            <p:nvPr/>
          </p:nvSpPr>
          <p:spPr bwMode="auto">
            <a:xfrm>
              <a:off x="2784" y="1416"/>
              <a:ext cx="1488" cy="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3" name="Line 14"/>
            <p:cNvSpPr>
              <a:spLocks noChangeShapeType="1"/>
            </p:cNvSpPr>
            <p:nvPr/>
          </p:nvSpPr>
          <p:spPr bwMode="auto">
            <a:xfrm>
              <a:off x="2790" y="1136"/>
              <a:ext cx="0" cy="288"/>
            </a:xfrm>
            <a:prstGeom prst="line">
              <a:avLst/>
            </a:prstGeom>
            <a:noFill/>
            <a:ln w="190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4" name="Line 15"/>
            <p:cNvSpPr>
              <a:spLocks noChangeShapeType="1"/>
            </p:cNvSpPr>
            <p:nvPr/>
          </p:nvSpPr>
          <p:spPr bwMode="auto">
            <a:xfrm>
              <a:off x="2796" y="1872"/>
              <a:ext cx="0" cy="288"/>
            </a:xfrm>
            <a:prstGeom prst="line">
              <a:avLst/>
            </a:prstGeom>
            <a:noFill/>
            <a:ln w="19050">
              <a:solidFill>
                <a:srgbClr val="FF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5" name="Freeform 16"/>
            <p:cNvSpPr>
              <a:spLocks noChangeAspect="1"/>
            </p:cNvSpPr>
            <p:nvPr/>
          </p:nvSpPr>
          <p:spPr bwMode="auto">
            <a:xfrm rot="2700000">
              <a:off x="3024" y="1440"/>
              <a:ext cx="82" cy="91"/>
            </a:xfrm>
            <a:custGeom>
              <a:avLst/>
              <a:gdLst>
                <a:gd name="T0" fmla="*/ 0 w 216"/>
                <a:gd name="T1" fmla="*/ 0 h 240"/>
                <a:gd name="T2" fmla="*/ 73 w 216"/>
                <a:gd name="T3" fmla="*/ 18 h 240"/>
                <a:gd name="T4" fmla="*/ 55 w 216"/>
                <a:gd name="T5" fmla="*/ 91 h 240"/>
                <a:gd name="T6" fmla="*/ 0 60000 65536"/>
                <a:gd name="T7" fmla="*/ 0 60000 65536"/>
                <a:gd name="T8" fmla="*/ 0 60000 65536"/>
              </a:gdLst>
              <a:ahLst/>
              <a:cxnLst>
                <a:cxn ang="T6">
                  <a:pos x="T0" y="T1"/>
                </a:cxn>
                <a:cxn ang="T7">
                  <a:pos x="T2" y="T3"/>
                </a:cxn>
                <a:cxn ang="T8">
                  <a:pos x="T4" y="T5"/>
                </a:cxn>
              </a:cxnLst>
              <a:rect l="0" t="0" r="r" b="b"/>
              <a:pathLst>
                <a:path w="216" h="240">
                  <a:moveTo>
                    <a:pt x="0" y="0"/>
                  </a:moveTo>
                  <a:cubicBezTo>
                    <a:pt x="84" y="4"/>
                    <a:pt x="168" y="8"/>
                    <a:pt x="192" y="48"/>
                  </a:cubicBezTo>
                  <a:cubicBezTo>
                    <a:pt x="216" y="88"/>
                    <a:pt x="180" y="164"/>
                    <a:pt x="144" y="240"/>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4356" name="Object 17"/>
            <p:cNvGraphicFramePr>
              <a:graphicFrameLocks noChangeAspect="1"/>
            </p:cNvGraphicFramePr>
            <p:nvPr/>
          </p:nvGraphicFramePr>
          <p:xfrm>
            <a:off x="3168" y="1376"/>
            <a:ext cx="208" cy="288"/>
          </p:xfrm>
          <a:graphic>
            <a:graphicData uri="http://schemas.openxmlformats.org/presentationml/2006/ole">
              <mc:AlternateContent xmlns:mc="http://schemas.openxmlformats.org/markup-compatibility/2006">
                <mc:Choice xmlns:v="urn:schemas-microsoft-com:vml" Requires="v">
                  <p:oleObj spid="_x0000_s44125" name="Equation" r:id="rId9" imgW="165028" imgH="228501" progId="Equation.DSMT4">
                    <p:embed/>
                  </p:oleObj>
                </mc:Choice>
                <mc:Fallback>
                  <p:oleObj name="Equation" r:id="rId9" imgW="165028"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8" y="1376"/>
                          <a:ext cx="2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7" name="Object 18"/>
            <p:cNvGraphicFramePr>
              <a:graphicFrameLocks noChangeAspect="1"/>
            </p:cNvGraphicFramePr>
            <p:nvPr/>
          </p:nvGraphicFramePr>
          <p:xfrm>
            <a:off x="2766" y="1440"/>
            <a:ext cx="228" cy="371"/>
          </p:xfrm>
          <a:graphic>
            <a:graphicData uri="http://schemas.openxmlformats.org/presentationml/2006/ole">
              <mc:AlternateContent xmlns:mc="http://schemas.openxmlformats.org/markup-compatibility/2006">
                <mc:Choice xmlns:v="urn:schemas-microsoft-com:vml" Requires="v">
                  <p:oleObj spid="_x0000_s44126" name="Equation" r:id="rId11" imgW="139700" imgH="228600" progId="Equation.DSMT4">
                    <p:embed/>
                  </p:oleObj>
                </mc:Choice>
                <mc:Fallback>
                  <p:oleObj name="Equation" r:id="rId11" imgW="1397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66" y="1440"/>
                          <a:ext cx="228"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2887" name="Line 39"/>
          <p:cNvSpPr>
            <a:spLocks noChangeShapeType="1"/>
          </p:cNvSpPr>
          <p:nvPr/>
        </p:nvSpPr>
        <p:spPr bwMode="auto">
          <a:xfrm flipV="1">
            <a:off x="4191000" y="2603500"/>
            <a:ext cx="3124200" cy="781050"/>
          </a:xfrm>
          <a:prstGeom prst="line">
            <a:avLst/>
          </a:prstGeom>
          <a:noFill/>
          <a:ln w="25400">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897" name="Line 49"/>
          <p:cNvSpPr>
            <a:spLocks noChangeShapeType="1"/>
          </p:cNvSpPr>
          <p:nvPr/>
        </p:nvSpPr>
        <p:spPr bwMode="auto">
          <a:xfrm>
            <a:off x="6896100" y="1981200"/>
            <a:ext cx="0" cy="1905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2899" name="Line 51"/>
          <p:cNvSpPr>
            <a:spLocks noChangeShapeType="1"/>
          </p:cNvSpPr>
          <p:nvPr/>
        </p:nvSpPr>
        <p:spPr bwMode="auto">
          <a:xfrm>
            <a:off x="5943600" y="2260601"/>
            <a:ext cx="1905000" cy="885825"/>
          </a:xfrm>
          <a:prstGeom prst="line">
            <a:avLst/>
          </a:prstGeom>
          <a:noFill/>
          <a:ln w="317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62904" name="Group 56"/>
          <p:cNvGrpSpPr>
            <a:grpSpLocks/>
          </p:cNvGrpSpPr>
          <p:nvPr/>
        </p:nvGrpSpPr>
        <p:grpSpPr bwMode="auto">
          <a:xfrm>
            <a:off x="1752600" y="4495801"/>
            <a:ext cx="3024188" cy="1749425"/>
            <a:chOff x="288" y="2690"/>
            <a:chExt cx="1905" cy="1102"/>
          </a:xfrm>
        </p:grpSpPr>
        <p:graphicFrame>
          <p:nvGraphicFramePr>
            <p:cNvPr id="14349" name="Object 57"/>
            <p:cNvGraphicFramePr>
              <a:graphicFrameLocks noChangeAspect="1"/>
            </p:cNvGraphicFramePr>
            <p:nvPr/>
          </p:nvGraphicFramePr>
          <p:xfrm>
            <a:off x="437" y="2690"/>
            <a:ext cx="797" cy="478"/>
          </p:xfrm>
          <a:graphic>
            <a:graphicData uri="http://schemas.openxmlformats.org/presentationml/2006/ole">
              <mc:AlternateContent xmlns:mc="http://schemas.openxmlformats.org/markup-compatibility/2006">
                <mc:Choice xmlns:v="urn:schemas-microsoft-com:vml" Requires="v">
                  <p:oleObj spid="_x0000_s44127" name="Equation" r:id="rId13" imgW="381000" imgH="228600" progId="Equation.DSMT4">
                    <p:embed/>
                  </p:oleObj>
                </mc:Choice>
                <mc:Fallback>
                  <p:oleObj name="Equation" r:id="rId13" imgW="3810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7" y="2690"/>
                          <a:ext cx="797"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0" name="Object 58"/>
            <p:cNvGraphicFramePr>
              <a:graphicFrameLocks noChangeAspect="1"/>
            </p:cNvGraphicFramePr>
            <p:nvPr/>
          </p:nvGraphicFramePr>
          <p:xfrm>
            <a:off x="358" y="3314"/>
            <a:ext cx="1835" cy="478"/>
          </p:xfrm>
          <a:graphic>
            <a:graphicData uri="http://schemas.openxmlformats.org/presentationml/2006/ole">
              <mc:AlternateContent xmlns:mc="http://schemas.openxmlformats.org/markup-compatibility/2006">
                <mc:Choice xmlns:v="urn:schemas-microsoft-com:vml" Requires="v">
                  <p:oleObj spid="_x0000_s44128" name="Equation" r:id="rId15" imgW="876300" imgH="228600" progId="Equation.DSMT4">
                    <p:embed/>
                  </p:oleObj>
                </mc:Choice>
                <mc:Fallback>
                  <p:oleObj name="Equation" r:id="rId15" imgW="876300" imgH="2286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8" y="3314"/>
                          <a:ext cx="1835"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1" name="AutoShape 59"/>
            <p:cNvSpPr>
              <a:spLocks/>
            </p:cNvSpPr>
            <p:nvPr/>
          </p:nvSpPr>
          <p:spPr bwMode="auto">
            <a:xfrm>
              <a:off x="288" y="2880"/>
              <a:ext cx="96" cy="768"/>
            </a:xfrm>
            <a:prstGeom prst="leftBrace">
              <a:avLst>
                <a:gd name="adj1" fmla="val 66667"/>
                <a:gd name="adj2" fmla="val 50000"/>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462908" name="Group 60"/>
          <p:cNvGrpSpPr>
            <a:grpSpLocks/>
          </p:cNvGrpSpPr>
          <p:nvPr/>
        </p:nvGrpSpPr>
        <p:grpSpPr bwMode="auto">
          <a:xfrm>
            <a:off x="3886200" y="4662488"/>
            <a:ext cx="1987550" cy="671512"/>
            <a:chOff x="1964" y="2841"/>
            <a:chExt cx="1252" cy="423"/>
          </a:xfrm>
        </p:grpSpPr>
        <p:sp>
          <p:nvSpPr>
            <p:cNvPr id="14347" name="AutoShape 61"/>
            <p:cNvSpPr>
              <a:spLocks noChangeArrowheads="1"/>
            </p:cNvSpPr>
            <p:nvPr/>
          </p:nvSpPr>
          <p:spPr bwMode="auto">
            <a:xfrm>
              <a:off x="2016" y="3120"/>
              <a:ext cx="1200" cy="144"/>
            </a:xfrm>
            <a:prstGeom prst="rightArrow">
              <a:avLst>
                <a:gd name="adj1" fmla="val 50000"/>
                <a:gd name="adj2" fmla="val 208333"/>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348" name="Text Box 62"/>
            <p:cNvSpPr txBox="1">
              <a:spLocks noChangeArrowheads="1"/>
            </p:cNvSpPr>
            <p:nvPr/>
          </p:nvSpPr>
          <p:spPr bwMode="auto">
            <a:xfrm>
              <a:off x="1964" y="2841"/>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chemeClr val="accent1"/>
                  </a:solidFill>
                  <a:ea typeface="隶书" panose="02010509060101010101" pitchFamily="49" charset="-122"/>
                </a:rPr>
                <a:t>矩阵表示</a:t>
              </a:r>
              <a:endParaRPr lang="en-US" altLang="zh-CN" sz="2800">
                <a:solidFill>
                  <a:schemeClr val="accent1"/>
                </a:solidFill>
                <a:ea typeface="隶书" panose="02010509060101010101" pitchFamily="49" charset="-122"/>
              </a:endParaRPr>
            </a:p>
          </p:txBody>
        </p:sp>
      </p:grpSp>
      <p:graphicFrame>
        <p:nvGraphicFramePr>
          <p:cNvPr id="462911" name="Object 63"/>
          <p:cNvGraphicFramePr>
            <a:graphicFrameLocks noChangeAspect="1"/>
          </p:cNvGraphicFramePr>
          <p:nvPr/>
        </p:nvGraphicFramePr>
        <p:xfrm>
          <a:off x="5899150" y="4113213"/>
          <a:ext cx="4700588" cy="2419350"/>
        </p:xfrm>
        <a:graphic>
          <a:graphicData uri="http://schemas.openxmlformats.org/presentationml/2006/ole">
            <mc:AlternateContent xmlns:mc="http://schemas.openxmlformats.org/markup-compatibility/2006">
              <mc:Choice xmlns:v="urn:schemas-microsoft-com:vml" Requires="v">
                <p:oleObj spid="_x0000_s44129" name="Equation" r:id="rId17" imgW="1333500" imgH="685800" progId="Equation.DSMT4">
                  <p:embed/>
                </p:oleObj>
              </mc:Choice>
              <mc:Fallback>
                <p:oleObj name="Equation" r:id="rId17" imgW="1333500" imgH="6858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99150" y="4113213"/>
                        <a:ext cx="4700588" cy="241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22264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62897"/>
                                        </p:tgtEl>
                                        <p:attrNameLst>
                                          <p:attrName>style.visibility</p:attrName>
                                        </p:attrNameLst>
                                      </p:cBhvr>
                                      <p:to>
                                        <p:strVal val="visible"/>
                                      </p:to>
                                    </p:set>
                                    <p:anim calcmode="lin" valueType="num">
                                      <p:cBhvr additive="base">
                                        <p:cTn id="7" dur="500" fill="hold"/>
                                        <p:tgtEl>
                                          <p:spTgt spid="462897"/>
                                        </p:tgtEl>
                                        <p:attrNameLst>
                                          <p:attrName>ppt_x</p:attrName>
                                        </p:attrNameLst>
                                      </p:cBhvr>
                                      <p:tavLst>
                                        <p:tav tm="0">
                                          <p:val>
                                            <p:strVal val="#ppt_x"/>
                                          </p:val>
                                        </p:tav>
                                        <p:tav tm="100000">
                                          <p:val>
                                            <p:strVal val="#ppt_x"/>
                                          </p:val>
                                        </p:tav>
                                      </p:tavLst>
                                    </p:anim>
                                    <p:anim calcmode="lin" valueType="num">
                                      <p:cBhvr additive="base">
                                        <p:cTn id="8" dur="500" fill="hold"/>
                                        <p:tgtEl>
                                          <p:spTgt spid="46289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2887"/>
                                        </p:tgtEl>
                                        <p:attrNameLst>
                                          <p:attrName>style.visibility</p:attrName>
                                        </p:attrNameLst>
                                      </p:cBhvr>
                                      <p:to>
                                        <p:strVal val="visible"/>
                                      </p:to>
                                    </p:set>
                                    <p:anim calcmode="lin" valueType="num">
                                      <p:cBhvr additive="base">
                                        <p:cTn id="13" dur="500" fill="hold"/>
                                        <p:tgtEl>
                                          <p:spTgt spid="462887"/>
                                        </p:tgtEl>
                                        <p:attrNameLst>
                                          <p:attrName>ppt_x</p:attrName>
                                        </p:attrNameLst>
                                      </p:cBhvr>
                                      <p:tavLst>
                                        <p:tav tm="0">
                                          <p:val>
                                            <p:strVal val="0-#ppt_w/2"/>
                                          </p:val>
                                        </p:tav>
                                        <p:tav tm="100000">
                                          <p:val>
                                            <p:strVal val="#ppt_x"/>
                                          </p:val>
                                        </p:tav>
                                      </p:tavLst>
                                    </p:anim>
                                    <p:anim calcmode="lin" valueType="num">
                                      <p:cBhvr additive="base">
                                        <p:cTn id="14" dur="500" fill="hold"/>
                                        <p:tgtEl>
                                          <p:spTgt spid="46288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2899"/>
                                        </p:tgtEl>
                                        <p:attrNameLst>
                                          <p:attrName>style.visibility</p:attrName>
                                        </p:attrNameLst>
                                      </p:cBhvr>
                                      <p:to>
                                        <p:strVal val="visible"/>
                                      </p:to>
                                    </p:set>
                                    <p:anim calcmode="lin" valueType="num">
                                      <p:cBhvr additive="base">
                                        <p:cTn id="19" dur="500" fill="hold"/>
                                        <p:tgtEl>
                                          <p:spTgt spid="462899"/>
                                        </p:tgtEl>
                                        <p:attrNameLst>
                                          <p:attrName>ppt_x</p:attrName>
                                        </p:attrNameLst>
                                      </p:cBhvr>
                                      <p:tavLst>
                                        <p:tav tm="0">
                                          <p:val>
                                            <p:strVal val="0-#ppt_w/2"/>
                                          </p:val>
                                        </p:tav>
                                        <p:tav tm="100000">
                                          <p:val>
                                            <p:strVal val="#ppt_x"/>
                                          </p:val>
                                        </p:tav>
                                      </p:tavLst>
                                    </p:anim>
                                    <p:anim calcmode="lin" valueType="num">
                                      <p:cBhvr additive="base">
                                        <p:cTn id="20" dur="500" fill="hold"/>
                                        <p:tgtEl>
                                          <p:spTgt spid="46289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462902"/>
                                        </p:tgtEl>
                                        <p:attrNameLst>
                                          <p:attrName>style.visibility</p:attrName>
                                        </p:attrNameLst>
                                      </p:cBhvr>
                                      <p:to>
                                        <p:strVal val="visible"/>
                                      </p:to>
                                    </p:set>
                                    <p:animEffect transition="in" filter="dissolve">
                                      <p:cBhvr>
                                        <p:cTn id="25" dur="500"/>
                                        <p:tgtEl>
                                          <p:spTgt spid="46290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462904"/>
                                        </p:tgtEl>
                                        <p:attrNameLst>
                                          <p:attrName>style.visibility</p:attrName>
                                        </p:attrNameLst>
                                      </p:cBhvr>
                                      <p:to>
                                        <p:strVal val="visible"/>
                                      </p:to>
                                    </p:set>
                                    <p:animEffect transition="in" filter="dissolve">
                                      <p:cBhvr>
                                        <p:cTn id="30" dur="500"/>
                                        <p:tgtEl>
                                          <p:spTgt spid="46290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462908"/>
                                        </p:tgtEl>
                                        <p:attrNameLst>
                                          <p:attrName>style.visibility</p:attrName>
                                        </p:attrNameLst>
                                      </p:cBhvr>
                                      <p:to>
                                        <p:strVal val="visible"/>
                                      </p:to>
                                    </p:set>
                                    <p:animEffect transition="in" filter="dissolve">
                                      <p:cBhvr>
                                        <p:cTn id="35" dur="500"/>
                                        <p:tgtEl>
                                          <p:spTgt spid="46290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nodeType="clickEffect">
                                  <p:stCondLst>
                                    <p:cond delay="0"/>
                                  </p:stCondLst>
                                  <p:childTnLst>
                                    <p:set>
                                      <p:cBhvr>
                                        <p:cTn id="39" dur="1" fill="hold">
                                          <p:stCondLst>
                                            <p:cond delay="0"/>
                                          </p:stCondLst>
                                        </p:cTn>
                                        <p:tgtEl>
                                          <p:spTgt spid="462911"/>
                                        </p:tgtEl>
                                        <p:attrNameLst>
                                          <p:attrName>style.visibility</p:attrName>
                                        </p:attrNameLst>
                                      </p:cBhvr>
                                      <p:to>
                                        <p:strVal val="visible"/>
                                      </p:to>
                                    </p:set>
                                    <p:anim calcmode="lin" valueType="num">
                                      <p:cBhvr additive="base">
                                        <p:cTn id="40" dur="500" fill="hold"/>
                                        <p:tgtEl>
                                          <p:spTgt spid="462911"/>
                                        </p:tgtEl>
                                        <p:attrNameLst>
                                          <p:attrName>ppt_x</p:attrName>
                                        </p:attrNameLst>
                                      </p:cBhvr>
                                      <p:tavLst>
                                        <p:tav tm="0">
                                          <p:val>
                                            <p:strVal val="1+#ppt_w/2"/>
                                          </p:val>
                                        </p:tav>
                                        <p:tav tm="100000">
                                          <p:val>
                                            <p:strVal val="#ppt_x"/>
                                          </p:val>
                                        </p:tav>
                                      </p:tavLst>
                                    </p:anim>
                                    <p:anim calcmode="lin" valueType="num">
                                      <p:cBhvr additive="base">
                                        <p:cTn id="41" dur="500" fill="hold"/>
                                        <p:tgtEl>
                                          <p:spTgt spid="4629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87" grpId="0" animBg="1"/>
      <p:bldP spid="462897" grpId="0" animBg="1"/>
      <p:bldP spid="4628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r>
              <a:rPr lang="zh-CN" altLang="en-US" sz="2400">
                <a:ea typeface="宋体" panose="02010600030101010101" pitchFamily="2" charset="-122"/>
              </a:rPr>
              <a:t>现代光学的应用领域</a:t>
            </a:r>
          </a:p>
        </p:txBody>
      </p:sp>
      <p:sp>
        <p:nvSpPr>
          <p:cNvPr id="311299" name="Rectangle 3"/>
          <p:cNvSpPr>
            <a:spLocks noGrp="1" noChangeArrowheads="1"/>
          </p:cNvSpPr>
          <p:nvPr>
            <p:ph type="body" idx="1"/>
          </p:nvPr>
        </p:nvSpPr>
        <p:spPr>
          <a:xfrm>
            <a:off x="2667000" y="1905001"/>
            <a:ext cx="3124200" cy="3876675"/>
          </a:xfrm>
        </p:spPr>
        <p:txBody>
          <a:bodyPr/>
          <a:lstStyle/>
          <a:p>
            <a:r>
              <a:rPr lang="zh-CN" altLang="en-US">
                <a:ea typeface="宋体" panose="02010600030101010101" pitchFamily="2" charset="-122"/>
              </a:rPr>
              <a:t>光纤通信</a:t>
            </a:r>
          </a:p>
          <a:p>
            <a:r>
              <a:rPr lang="zh-CN" altLang="en-US">
                <a:ea typeface="宋体" panose="02010600030101010101" pitchFamily="2" charset="-122"/>
              </a:rPr>
              <a:t>计算机技术</a:t>
            </a:r>
          </a:p>
          <a:p>
            <a:r>
              <a:rPr lang="zh-CN" altLang="en-US">
                <a:ea typeface="宋体" panose="02010600030101010101" pitchFamily="2" charset="-122"/>
              </a:rPr>
              <a:t>检测、加工、切割、焊接</a:t>
            </a:r>
            <a:r>
              <a:rPr lang="en-US" altLang="zh-CN">
                <a:ea typeface="宋体" panose="02010600030101010101" pitchFamily="2" charset="-122"/>
              </a:rPr>
              <a:t>…</a:t>
            </a:r>
          </a:p>
          <a:p>
            <a:r>
              <a:rPr lang="zh-CN" altLang="en-US">
                <a:ea typeface="宋体" panose="02010600030101010101" pitchFamily="2" charset="-122"/>
              </a:rPr>
              <a:t>军事应用</a:t>
            </a:r>
          </a:p>
          <a:p>
            <a:r>
              <a:rPr lang="zh-CN" altLang="en-US">
                <a:ea typeface="宋体" panose="02010600030101010101" pitchFamily="2" charset="-122"/>
              </a:rPr>
              <a:t>生物技术</a:t>
            </a:r>
          </a:p>
          <a:p>
            <a:r>
              <a:rPr lang="zh-CN" altLang="en-US">
                <a:ea typeface="宋体" panose="02010600030101010101" pitchFamily="2" charset="-122"/>
              </a:rPr>
              <a:t>基础科学研究</a:t>
            </a:r>
          </a:p>
        </p:txBody>
      </p:sp>
      <p:sp>
        <p:nvSpPr>
          <p:cNvPr id="311300" name="Rectangle 4"/>
          <p:cNvSpPr>
            <a:spLocks noChangeArrowheads="1"/>
          </p:cNvSpPr>
          <p:nvPr/>
        </p:nvSpPr>
        <p:spPr bwMode="auto">
          <a:xfrm>
            <a:off x="6553200" y="1905000"/>
            <a:ext cx="3505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lgn="l">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tx1"/>
              </a:buClr>
              <a:buChar char="•"/>
              <a:defRPr sz="2400">
                <a:solidFill>
                  <a:schemeClr val="tx1"/>
                </a:solidFill>
                <a:latin typeface="Arial" panose="020B0604020202020204" pitchFamily="34" charset="0"/>
              </a:defRPr>
            </a:lvl3pPr>
            <a:lvl4pPr marL="1600200" indent="-228600" algn="l">
              <a:spcBef>
                <a:spcPct val="20000"/>
              </a:spcBef>
              <a:buChar char="–"/>
              <a:defRPr sz="2000">
                <a:solidFill>
                  <a:schemeClr val="tx1"/>
                </a:solidFill>
                <a:latin typeface="Arial" panose="020B0604020202020204" pitchFamily="34" charset="0"/>
              </a:defRPr>
            </a:lvl4pPr>
            <a:lvl5pPr marL="2057400" indent="-228600" algn="l">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r>
              <a:rPr lang="zh-CN" altLang="en-US">
                <a:ea typeface="宋体" panose="02010600030101010101" pitchFamily="2" charset="-122"/>
              </a:rPr>
              <a:t>光传感</a:t>
            </a:r>
          </a:p>
          <a:p>
            <a:r>
              <a:rPr lang="zh-CN" altLang="en-US">
                <a:ea typeface="宋体" panose="02010600030101010101" pitchFamily="2" charset="-122"/>
              </a:rPr>
              <a:t>激光医疗</a:t>
            </a:r>
          </a:p>
          <a:p>
            <a:r>
              <a:rPr lang="zh-CN" altLang="en-US">
                <a:ea typeface="宋体" panose="02010600030101010101" pitchFamily="2" charset="-122"/>
              </a:rPr>
              <a:t>危险环境测量</a:t>
            </a:r>
          </a:p>
          <a:p>
            <a:pPr>
              <a:lnSpc>
                <a:spcPct val="90000"/>
              </a:lnSpc>
            </a:pPr>
            <a:r>
              <a:rPr lang="zh-CN" altLang="en-US">
                <a:ea typeface="宋体" panose="02010600030101010101" pitchFamily="2" charset="-122"/>
              </a:rPr>
              <a:t>光电池</a:t>
            </a:r>
          </a:p>
        </p:txBody>
      </p:sp>
    </p:spTree>
    <p:extLst>
      <p:ext uri="{BB962C8B-B14F-4D97-AF65-F5344CB8AC3E}">
        <p14:creationId xmlns:p14="http://schemas.microsoft.com/office/powerpoint/2010/main" val="993930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noFill/>
        </p:spPr>
        <p:txBody>
          <a:bodyPr/>
          <a:lstStyle/>
          <a:p>
            <a:pPr eaLnBrk="1" hangingPunct="1"/>
            <a:r>
              <a:rPr lang="zh-CN" altLang="en-US">
                <a:ea typeface="宋体" panose="02010600030101010101" pitchFamily="2" charset="-122"/>
              </a:rPr>
              <a:t>球面镜反射</a:t>
            </a:r>
          </a:p>
        </p:txBody>
      </p:sp>
      <p:grpSp>
        <p:nvGrpSpPr>
          <p:cNvPr id="15363" name="Group 40"/>
          <p:cNvGrpSpPr>
            <a:grpSpLocks/>
          </p:cNvGrpSpPr>
          <p:nvPr/>
        </p:nvGrpSpPr>
        <p:grpSpPr bwMode="auto">
          <a:xfrm>
            <a:off x="2819400" y="1371600"/>
            <a:ext cx="7010400" cy="2743200"/>
            <a:chOff x="816" y="1104"/>
            <a:chExt cx="4416" cy="1728"/>
          </a:xfrm>
        </p:grpSpPr>
        <p:pic>
          <p:nvPicPr>
            <p:cNvPr id="15372" name="Picture 37" descr="图片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3603" t="32568" r="-3871" b="32669"/>
            <a:stretch>
              <a:fillRect/>
            </a:stretch>
          </p:blipFill>
          <p:spPr bwMode="auto">
            <a:xfrm>
              <a:off x="4368" y="1104"/>
              <a:ext cx="288"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3" name="Line 7"/>
            <p:cNvSpPr>
              <a:spLocks noChangeShapeType="1"/>
            </p:cNvSpPr>
            <p:nvPr/>
          </p:nvSpPr>
          <p:spPr bwMode="auto">
            <a:xfrm>
              <a:off x="816" y="1968"/>
              <a:ext cx="4416"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4" name="Line 8"/>
            <p:cNvSpPr>
              <a:spLocks noChangeShapeType="1"/>
            </p:cNvSpPr>
            <p:nvPr/>
          </p:nvSpPr>
          <p:spPr bwMode="auto">
            <a:xfrm flipV="1">
              <a:off x="960" y="1530"/>
              <a:ext cx="3570" cy="438"/>
            </a:xfrm>
            <a:prstGeom prst="line">
              <a:avLst/>
            </a:prstGeom>
            <a:noFill/>
            <a:ln w="317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 name="Line 9"/>
            <p:cNvSpPr>
              <a:spLocks noChangeShapeType="1"/>
            </p:cNvSpPr>
            <p:nvPr/>
          </p:nvSpPr>
          <p:spPr bwMode="auto">
            <a:xfrm>
              <a:off x="4512" y="1244"/>
              <a:ext cx="0" cy="288"/>
            </a:xfrm>
            <a:prstGeom prst="line">
              <a:avLst/>
            </a:prstGeom>
            <a:noFill/>
            <a:ln w="190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6" name="Freeform 11"/>
            <p:cNvSpPr>
              <a:spLocks noChangeAspect="1"/>
            </p:cNvSpPr>
            <p:nvPr/>
          </p:nvSpPr>
          <p:spPr bwMode="auto">
            <a:xfrm rot="1368130">
              <a:off x="1463" y="1831"/>
              <a:ext cx="121" cy="134"/>
            </a:xfrm>
            <a:custGeom>
              <a:avLst/>
              <a:gdLst>
                <a:gd name="T0" fmla="*/ 0 w 216"/>
                <a:gd name="T1" fmla="*/ 0 h 240"/>
                <a:gd name="T2" fmla="*/ 108 w 216"/>
                <a:gd name="T3" fmla="*/ 27 h 240"/>
                <a:gd name="T4" fmla="*/ 81 w 216"/>
                <a:gd name="T5" fmla="*/ 134 h 240"/>
                <a:gd name="T6" fmla="*/ 0 60000 65536"/>
                <a:gd name="T7" fmla="*/ 0 60000 65536"/>
                <a:gd name="T8" fmla="*/ 0 60000 65536"/>
              </a:gdLst>
              <a:ahLst/>
              <a:cxnLst>
                <a:cxn ang="T6">
                  <a:pos x="T0" y="T1"/>
                </a:cxn>
                <a:cxn ang="T7">
                  <a:pos x="T2" y="T3"/>
                </a:cxn>
                <a:cxn ang="T8">
                  <a:pos x="T4" y="T5"/>
                </a:cxn>
              </a:cxnLst>
              <a:rect l="0" t="0" r="r" b="b"/>
              <a:pathLst>
                <a:path w="216" h="240">
                  <a:moveTo>
                    <a:pt x="0" y="0"/>
                  </a:moveTo>
                  <a:cubicBezTo>
                    <a:pt x="84" y="4"/>
                    <a:pt x="168" y="8"/>
                    <a:pt x="192" y="48"/>
                  </a:cubicBezTo>
                  <a:cubicBezTo>
                    <a:pt x="216" y="88"/>
                    <a:pt x="180" y="164"/>
                    <a:pt x="144" y="240"/>
                  </a:cubicBezTo>
                </a:path>
              </a:pathLst>
            </a:custGeom>
            <a:noFill/>
            <a:ln w="19050" cap="flat" cmpd="sng">
              <a:solidFill>
                <a:srgbClr val="FF00FF"/>
              </a:solidFill>
              <a:prstDash val="solid"/>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77" name="Object 12"/>
            <p:cNvGraphicFramePr>
              <a:graphicFrameLocks noChangeAspect="1"/>
            </p:cNvGraphicFramePr>
            <p:nvPr/>
          </p:nvGraphicFramePr>
          <p:xfrm>
            <a:off x="1296" y="1632"/>
            <a:ext cx="192" cy="288"/>
          </p:xfrm>
          <a:graphic>
            <a:graphicData uri="http://schemas.openxmlformats.org/presentationml/2006/ole">
              <mc:AlternateContent xmlns:mc="http://schemas.openxmlformats.org/markup-compatibility/2006">
                <mc:Choice xmlns:v="urn:schemas-microsoft-com:vml" Requires="v">
                  <p:oleObj spid="_x0000_s45146" name="Equation" r:id="rId4" imgW="152334" imgH="228501" progId="Equation.DSMT4">
                    <p:embed/>
                  </p:oleObj>
                </mc:Choice>
                <mc:Fallback>
                  <p:oleObj name="Equation" r:id="rId4" imgW="152334" imgH="228501"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 y="1632"/>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8" name="Object 13"/>
            <p:cNvGraphicFramePr>
              <a:graphicFrameLocks noChangeAspect="1"/>
            </p:cNvGraphicFramePr>
            <p:nvPr/>
          </p:nvGraphicFramePr>
          <p:xfrm>
            <a:off x="4254" y="1576"/>
            <a:ext cx="310" cy="392"/>
          </p:xfrm>
          <a:graphic>
            <a:graphicData uri="http://schemas.openxmlformats.org/presentationml/2006/ole">
              <mc:AlternateContent xmlns:mc="http://schemas.openxmlformats.org/markup-compatibility/2006">
                <mc:Choice xmlns:v="urn:schemas-microsoft-com:vml" Requires="v">
                  <p:oleObj spid="_x0000_s45147" name="Equation" r:id="rId6" imgW="190417" imgH="241195" progId="Equation.DSMT4">
                    <p:embed/>
                  </p:oleObj>
                </mc:Choice>
                <mc:Fallback>
                  <p:oleObj name="Equation" r:id="rId6" imgW="190417" imgH="24119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 y="1576"/>
                          <a:ext cx="310"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9" name="Object 15"/>
            <p:cNvGraphicFramePr>
              <a:graphicFrameLocks noChangeAspect="1"/>
            </p:cNvGraphicFramePr>
            <p:nvPr/>
          </p:nvGraphicFramePr>
          <p:xfrm>
            <a:off x="2640" y="1967"/>
            <a:ext cx="248" cy="289"/>
          </p:xfrm>
          <a:graphic>
            <a:graphicData uri="http://schemas.openxmlformats.org/presentationml/2006/ole">
              <mc:AlternateContent xmlns:mc="http://schemas.openxmlformats.org/markup-compatibility/2006">
                <mc:Choice xmlns:v="urn:schemas-microsoft-com:vml" Requires="v">
                  <p:oleObj spid="_x0000_s45148" name="Equation" r:id="rId8" imgW="152202" imgH="177569" progId="Equation.DSMT4">
                    <p:embed/>
                  </p:oleObj>
                </mc:Choice>
                <mc:Fallback>
                  <p:oleObj name="Equation" r:id="rId8" imgW="152202" imgH="17756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0" y="1967"/>
                          <a:ext cx="248"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0" name="Line 19"/>
            <p:cNvSpPr>
              <a:spLocks noChangeShapeType="1"/>
            </p:cNvSpPr>
            <p:nvPr/>
          </p:nvSpPr>
          <p:spPr bwMode="auto">
            <a:xfrm>
              <a:off x="4512" y="1972"/>
              <a:ext cx="0" cy="288"/>
            </a:xfrm>
            <a:prstGeom prst="line">
              <a:avLst/>
            </a:prstGeom>
            <a:noFill/>
            <a:ln w="19050">
              <a:solidFill>
                <a:srgbClr val="FF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1" name="Freeform 20"/>
            <p:cNvSpPr>
              <a:spLocks noChangeAspect="1"/>
            </p:cNvSpPr>
            <p:nvPr/>
          </p:nvSpPr>
          <p:spPr bwMode="auto">
            <a:xfrm rot="-9600000">
              <a:off x="3120" y="1974"/>
              <a:ext cx="162" cy="179"/>
            </a:xfrm>
            <a:custGeom>
              <a:avLst/>
              <a:gdLst>
                <a:gd name="T0" fmla="*/ 0 w 216"/>
                <a:gd name="T1" fmla="*/ 0 h 240"/>
                <a:gd name="T2" fmla="*/ 144 w 216"/>
                <a:gd name="T3" fmla="*/ 36 h 240"/>
                <a:gd name="T4" fmla="*/ 108 w 216"/>
                <a:gd name="T5" fmla="*/ 179 h 240"/>
                <a:gd name="T6" fmla="*/ 0 60000 65536"/>
                <a:gd name="T7" fmla="*/ 0 60000 65536"/>
                <a:gd name="T8" fmla="*/ 0 60000 65536"/>
              </a:gdLst>
              <a:ahLst/>
              <a:cxnLst>
                <a:cxn ang="T6">
                  <a:pos x="T0" y="T1"/>
                </a:cxn>
                <a:cxn ang="T7">
                  <a:pos x="T2" y="T3"/>
                </a:cxn>
                <a:cxn ang="T8">
                  <a:pos x="T4" y="T5"/>
                </a:cxn>
              </a:cxnLst>
              <a:rect l="0" t="0" r="r" b="b"/>
              <a:pathLst>
                <a:path w="216" h="240">
                  <a:moveTo>
                    <a:pt x="0" y="0"/>
                  </a:moveTo>
                  <a:cubicBezTo>
                    <a:pt x="84" y="4"/>
                    <a:pt x="168" y="8"/>
                    <a:pt x="192" y="48"/>
                  </a:cubicBezTo>
                  <a:cubicBezTo>
                    <a:pt x="216" y="88"/>
                    <a:pt x="180" y="164"/>
                    <a:pt x="144" y="240"/>
                  </a:cubicBezTo>
                </a:path>
              </a:pathLst>
            </a:custGeom>
            <a:noFill/>
            <a:ln w="19050" cap="flat" cmpd="sng">
              <a:solidFill>
                <a:srgbClr val="FF00FF"/>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82" name="Object 21"/>
            <p:cNvGraphicFramePr>
              <a:graphicFrameLocks noChangeAspect="1"/>
            </p:cNvGraphicFramePr>
            <p:nvPr/>
          </p:nvGraphicFramePr>
          <p:xfrm>
            <a:off x="3248" y="2064"/>
            <a:ext cx="208" cy="288"/>
          </p:xfrm>
          <a:graphic>
            <a:graphicData uri="http://schemas.openxmlformats.org/presentationml/2006/ole">
              <mc:AlternateContent xmlns:mc="http://schemas.openxmlformats.org/markup-compatibility/2006">
                <mc:Choice xmlns:v="urn:schemas-microsoft-com:vml" Requires="v">
                  <p:oleObj spid="_x0000_s45149" name="Equation" r:id="rId10" imgW="165028" imgH="228501" progId="Equation.DSMT4">
                    <p:embed/>
                  </p:oleObj>
                </mc:Choice>
                <mc:Fallback>
                  <p:oleObj name="Equation" r:id="rId10" imgW="165028"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8" y="2064"/>
                          <a:ext cx="20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3" name="Line 23"/>
            <p:cNvSpPr>
              <a:spLocks noChangeShapeType="1"/>
            </p:cNvSpPr>
            <p:nvPr/>
          </p:nvSpPr>
          <p:spPr bwMode="auto">
            <a:xfrm flipV="1">
              <a:off x="2832" y="1544"/>
              <a:ext cx="1680" cy="420"/>
            </a:xfrm>
            <a:prstGeom prst="line">
              <a:avLst/>
            </a:prstGeom>
            <a:noFill/>
            <a:ln w="25400">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4" name="Line 38"/>
            <p:cNvSpPr>
              <a:spLocks noChangeShapeType="1"/>
            </p:cNvSpPr>
            <p:nvPr/>
          </p:nvSpPr>
          <p:spPr bwMode="auto">
            <a:xfrm flipH="1">
              <a:off x="2880" y="1542"/>
              <a:ext cx="1644" cy="644"/>
            </a:xfrm>
            <a:prstGeom prst="line">
              <a:avLst/>
            </a:prstGeom>
            <a:noFill/>
            <a:ln w="317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85" name="Object 39"/>
            <p:cNvGraphicFramePr>
              <a:graphicFrameLocks noChangeAspect="1"/>
            </p:cNvGraphicFramePr>
            <p:nvPr/>
          </p:nvGraphicFramePr>
          <p:xfrm>
            <a:off x="3150" y="1689"/>
            <a:ext cx="269" cy="268"/>
          </p:xfrm>
          <a:graphic>
            <a:graphicData uri="http://schemas.openxmlformats.org/presentationml/2006/ole">
              <mc:AlternateContent xmlns:mc="http://schemas.openxmlformats.org/markup-compatibility/2006">
                <mc:Choice xmlns:v="urn:schemas-microsoft-com:vml" Requires="v">
                  <p:oleObj spid="_x0000_s45150" name="Equation" r:id="rId12" imgW="164885" imgH="164885" progId="Equation.DSMT4">
                    <p:embed/>
                  </p:oleObj>
                </mc:Choice>
                <mc:Fallback>
                  <p:oleObj name="Equation" r:id="rId12" imgW="164885" imgH="164885"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50" y="1689"/>
                          <a:ext cx="269"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3913" name="Group 41"/>
          <p:cNvGrpSpPr>
            <a:grpSpLocks/>
          </p:cNvGrpSpPr>
          <p:nvPr/>
        </p:nvGrpSpPr>
        <p:grpSpPr bwMode="auto">
          <a:xfrm>
            <a:off x="1676400" y="4495801"/>
            <a:ext cx="2667000" cy="1946275"/>
            <a:chOff x="288" y="2690"/>
            <a:chExt cx="1824" cy="1275"/>
          </a:xfrm>
        </p:grpSpPr>
        <p:graphicFrame>
          <p:nvGraphicFramePr>
            <p:cNvPr id="15369" name="Object 42"/>
            <p:cNvGraphicFramePr>
              <a:graphicFrameLocks noChangeAspect="1"/>
            </p:cNvGraphicFramePr>
            <p:nvPr/>
          </p:nvGraphicFramePr>
          <p:xfrm>
            <a:off x="437" y="2690"/>
            <a:ext cx="797" cy="478"/>
          </p:xfrm>
          <a:graphic>
            <a:graphicData uri="http://schemas.openxmlformats.org/presentationml/2006/ole">
              <mc:AlternateContent xmlns:mc="http://schemas.openxmlformats.org/markup-compatibility/2006">
                <mc:Choice xmlns:v="urn:schemas-microsoft-com:vml" Requires="v">
                  <p:oleObj spid="_x0000_s45151" name="Equation" r:id="rId14" imgW="381000" imgH="228600" progId="Equation.DSMT4">
                    <p:embed/>
                  </p:oleObj>
                </mc:Choice>
                <mc:Fallback>
                  <p:oleObj name="Equation" r:id="rId14" imgW="3810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7" y="2690"/>
                          <a:ext cx="797"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0" name="Object 43"/>
            <p:cNvGraphicFramePr>
              <a:graphicFrameLocks noChangeAspect="1"/>
            </p:cNvGraphicFramePr>
            <p:nvPr/>
          </p:nvGraphicFramePr>
          <p:xfrm>
            <a:off x="437" y="3142"/>
            <a:ext cx="1675" cy="823"/>
          </p:xfrm>
          <a:graphic>
            <a:graphicData uri="http://schemas.openxmlformats.org/presentationml/2006/ole">
              <mc:AlternateContent xmlns:mc="http://schemas.openxmlformats.org/markup-compatibility/2006">
                <mc:Choice xmlns:v="urn:schemas-microsoft-com:vml" Requires="v">
                  <p:oleObj spid="_x0000_s45152" name="Equation" r:id="rId16" imgW="799753" imgH="393529" progId="Equation.DSMT4">
                    <p:embed/>
                  </p:oleObj>
                </mc:Choice>
                <mc:Fallback>
                  <p:oleObj name="Equation" r:id="rId16" imgW="799753" imgH="39352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7" y="3142"/>
                          <a:ext cx="1675" cy="8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1" name="AutoShape 44"/>
            <p:cNvSpPr>
              <a:spLocks/>
            </p:cNvSpPr>
            <p:nvPr/>
          </p:nvSpPr>
          <p:spPr bwMode="auto">
            <a:xfrm>
              <a:off x="288" y="2880"/>
              <a:ext cx="96" cy="768"/>
            </a:xfrm>
            <a:prstGeom prst="leftBrace">
              <a:avLst>
                <a:gd name="adj1" fmla="val 66667"/>
                <a:gd name="adj2" fmla="val 50000"/>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463922" name="Group 50"/>
          <p:cNvGrpSpPr>
            <a:grpSpLocks/>
          </p:cNvGrpSpPr>
          <p:nvPr/>
        </p:nvGrpSpPr>
        <p:grpSpPr bwMode="auto">
          <a:xfrm>
            <a:off x="4184650" y="4876801"/>
            <a:ext cx="1987550" cy="671513"/>
            <a:chOff x="1436" y="3024"/>
            <a:chExt cx="1252" cy="423"/>
          </a:xfrm>
        </p:grpSpPr>
        <p:sp>
          <p:nvSpPr>
            <p:cNvPr id="15367" name="AutoShape 46"/>
            <p:cNvSpPr>
              <a:spLocks noChangeArrowheads="1"/>
            </p:cNvSpPr>
            <p:nvPr/>
          </p:nvSpPr>
          <p:spPr bwMode="auto">
            <a:xfrm>
              <a:off x="1488" y="3303"/>
              <a:ext cx="1200" cy="144"/>
            </a:xfrm>
            <a:prstGeom prst="rightArrow">
              <a:avLst>
                <a:gd name="adj1" fmla="val 50000"/>
                <a:gd name="adj2" fmla="val 208333"/>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368" name="Text Box 47"/>
            <p:cNvSpPr txBox="1">
              <a:spLocks noChangeArrowheads="1"/>
            </p:cNvSpPr>
            <p:nvPr/>
          </p:nvSpPr>
          <p:spPr bwMode="auto">
            <a:xfrm>
              <a:off x="1436" y="3024"/>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a:solidFill>
                    <a:schemeClr val="accent1"/>
                  </a:solidFill>
                  <a:ea typeface="隶书" panose="02010509060101010101" pitchFamily="49" charset="-122"/>
                </a:rPr>
                <a:t>矩阵表示</a:t>
              </a:r>
              <a:endParaRPr lang="en-US" altLang="zh-CN" sz="2800">
                <a:solidFill>
                  <a:schemeClr val="accent1"/>
                </a:solidFill>
                <a:ea typeface="隶书" panose="02010509060101010101" pitchFamily="49" charset="-122"/>
              </a:endParaRPr>
            </a:p>
          </p:txBody>
        </p:sp>
      </p:grpSp>
      <p:graphicFrame>
        <p:nvGraphicFramePr>
          <p:cNvPr id="463920" name="Object 48"/>
          <p:cNvGraphicFramePr>
            <a:graphicFrameLocks noChangeAspect="1"/>
          </p:cNvGraphicFramePr>
          <p:nvPr/>
        </p:nvGraphicFramePr>
        <p:xfrm>
          <a:off x="6324600" y="4465638"/>
          <a:ext cx="4275138" cy="2036762"/>
        </p:xfrm>
        <a:graphic>
          <a:graphicData uri="http://schemas.openxmlformats.org/presentationml/2006/ole">
            <mc:AlternateContent xmlns:mc="http://schemas.openxmlformats.org/markup-compatibility/2006">
              <mc:Choice xmlns:v="urn:schemas-microsoft-com:vml" Requires="v">
                <p:oleObj spid="_x0000_s45153" name="Equation" r:id="rId18" imgW="1333500" imgH="635000" progId="Equation.DSMT4">
                  <p:embed/>
                </p:oleObj>
              </mc:Choice>
              <mc:Fallback>
                <p:oleObj name="Equation" r:id="rId18" imgW="1333500" imgH="6350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24600" y="4465638"/>
                        <a:ext cx="4275138" cy="203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696636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63913"/>
                                        </p:tgtEl>
                                        <p:attrNameLst>
                                          <p:attrName>style.visibility</p:attrName>
                                        </p:attrNameLst>
                                      </p:cBhvr>
                                      <p:to>
                                        <p:strVal val="visible"/>
                                      </p:to>
                                    </p:set>
                                    <p:animEffect transition="in" filter="dissolve">
                                      <p:cBhvr>
                                        <p:cTn id="7" dur="500"/>
                                        <p:tgtEl>
                                          <p:spTgt spid="4639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63922"/>
                                        </p:tgtEl>
                                        <p:attrNameLst>
                                          <p:attrName>style.visibility</p:attrName>
                                        </p:attrNameLst>
                                      </p:cBhvr>
                                      <p:to>
                                        <p:strVal val="visible"/>
                                      </p:to>
                                    </p:set>
                                    <p:animEffect transition="in" filter="dissolve">
                                      <p:cBhvr>
                                        <p:cTn id="12" dur="500"/>
                                        <p:tgtEl>
                                          <p:spTgt spid="4639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463920"/>
                                        </p:tgtEl>
                                        <p:attrNameLst>
                                          <p:attrName>style.visibility</p:attrName>
                                        </p:attrNameLst>
                                      </p:cBhvr>
                                      <p:to>
                                        <p:strVal val="visible"/>
                                      </p:to>
                                    </p:set>
                                    <p:anim calcmode="lin" valueType="num">
                                      <p:cBhvr additive="base">
                                        <p:cTn id="17" dur="500" fill="hold"/>
                                        <p:tgtEl>
                                          <p:spTgt spid="463920"/>
                                        </p:tgtEl>
                                        <p:attrNameLst>
                                          <p:attrName>ppt_x</p:attrName>
                                        </p:attrNameLst>
                                      </p:cBhvr>
                                      <p:tavLst>
                                        <p:tav tm="0">
                                          <p:val>
                                            <p:strVal val="1+#ppt_w/2"/>
                                          </p:val>
                                        </p:tav>
                                        <p:tav tm="100000">
                                          <p:val>
                                            <p:strVal val="#ppt_x"/>
                                          </p:val>
                                        </p:tav>
                                      </p:tavLst>
                                    </p:anim>
                                    <p:anim calcmode="lin" valueType="num">
                                      <p:cBhvr additive="base">
                                        <p:cTn id="18" dur="500" fill="hold"/>
                                        <p:tgtEl>
                                          <p:spTgt spid="4639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z="2400">
                <a:ea typeface="宋体" panose="02010600030101010101" pitchFamily="2" charset="-122"/>
              </a:rPr>
              <a:t>ABCD</a:t>
            </a:r>
            <a:r>
              <a:rPr lang="zh-CN" altLang="en-US" sz="2400">
                <a:ea typeface="宋体" panose="02010600030101010101" pitchFamily="2" charset="-122"/>
              </a:rPr>
              <a:t>矩阵</a:t>
            </a:r>
          </a:p>
        </p:txBody>
      </p:sp>
      <p:grpSp>
        <p:nvGrpSpPr>
          <p:cNvPr id="16387" name="Group 12"/>
          <p:cNvGrpSpPr>
            <a:grpSpLocks/>
          </p:cNvGrpSpPr>
          <p:nvPr/>
        </p:nvGrpSpPr>
        <p:grpSpPr bwMode="auto">
          <a:xfrm>
            <a:off x="1752600" y="1119188"/>
            <a:ext cx="8801100" cy="5510212"/>
            <a:chOff x="144" y="705"/>
            <a:chExt cx="5544" cy="3471"/>
          </a:xfrm>
        </p:grpSpPr>
        <p:graphicFrame>
          <p:nvGraphicFramePr>
            <p:cNvPr id="16388" name="Object 4"/>
            <p:cNvGraphicFramePr>
              <a:graphicFrameLocks noChangeAspect="1"/>
            </p:cNvGraphicFramePr>
            <p:nvPr/>
          </p:nvGraphicFramePr>
          <p:xfrm>
            <a:off x="1342" y="705"/>
            <a:ext cx="2590" cy="975"/>
          </p:xfrm>
          <a:graphic>
            <a:graphicData uri="http://schemas.openxmlformats.org/presentationml/2006/ole">
              <mc:AlternateContent xmlns:mc="http://schemas.openxmlformats.org/markup-compatibility/2006">
                <mc:Choice xmlns:v="urn:schemas-microsoft-com:vml" Requires="v">
                  <p:oleObj spid="_x0000_s46137" name="Equation" r:id="rId3" imgW="1282700" imgH="482600" progId="Equation.DSMT4">
                    <p:embed/>
                  </p:oleObj>
                </mc:Choice>
                <mc:Fallback>
                  <p:oleObj name="Equation" r:id="rId3" imgW="12827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 y="705"/>
                          <a:ext cx="2590" cy="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5"/>
            <p:cNvGraphicFramePr>
              <a:graphicFrameLocks noChangeAspect="1"/>
            </p:cNvGraphicFramePr>
            <p:nvPr/>
          </p:nvGraphicFramePr>
          <p:xfrm>
            <a:off x="144" y="1584"/>
            <a:ext cx="1384" cy="923"/>
          </p:xfrm>
          <a:graphic>
            <a:graphicData uri="http://schemas.openxmlformats.org/presentationml/2006/ole">
              <mc:AlternateContent xmlns:mc="http://schemas.openxmlformats.org/markup-compatibility/2006">
                <mc:Choice xmlns:v="urn:schemas-microsoft-com:vml" Requires="v">
                  <p:oleObj spid="_x0000_s46138" name="Equation" r:id="rId5" imgW="685800" imgH="457200" progId="Equation.DSMT4">
                    <p:embed/>
                  </p:oleObj>
                </mc:Choice>
                <mc:Fallback>
                  <p:oleObj name="Equation" r:id="rId5" imgW="6858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 y="1584"/>
                          <a:ext cx="1384" cy="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0" name="Object 6"/>
            <p:cNvGraphicFramePr>
              <a:graphicFrameLocks noChangeAspect="1"/>
            </p:cNvGraphicFramePr>
            <p:nvPr/>
          </p:nvGraphicFramePr>
          <p:xfrm>
            <a:off x="144" y="2688"/>
            <a:ext cx="1128" cy="1015"/>
          </p:xfrm>
          <a:graphic>
            <a:graphicData uri="http://schemas.openxmlformats.org/presentationml/2006/ole">
              <mc:AlternateContent xmlns:mc="http://schemas.openxmlformats.org/markup-compatibility/2006">
                <mc:Choice xmlns:v="urn:schemas-microsoft-com:vml" Requires="v">
                  <p:oleObj spid="_x0000_s46139" name="Equation" r:id="rId7" imgW="508000" imgH="457200" progId="Equation.DSMT4">
                    <p:embed/>
                  </p:oleObj>
                </mc:Choice>
                <mc:Fallback>
                  <p:oleObj name="Equation" r:id="rId7" imgW="50800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 y="2688"/>
                          <a:ext cx="1128" cy="10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1" name="Object 7"/>
            <p:cNvGraphicFramePr>
              <a:graphicFrameLocks noChangeAspect="1"/>
            </p:cNvGraphicFramePr>
            <p:nvPr/>
          </p:nvGraphicFramePr>
          <p:xfrm>
            <a:off x="1637" y="2496"/>
            <a:ext cx="1147" cy="1248"/>
          </p:xfrm>
          <a:graphic>
            <a:graphicData uri="http://schemas.openxmlformats.org/presentationml/2006/ole">
              <mc:AlternateContent xmlns:mc="http://schemas.openxmlformats.org/markup-compatibility/2006">
                <mc:Choice xmlns:v="urn:schemas-microsoft-com:vml" Requires="v">
                  <p:oleObj spid="_x0000_s46140" name="Equation" r:id="rId9" imgW="583947" imgH="634725" progId="Equation.DSMT4">
                    <p:embed/>
                  </p:oleObj>
                </mc:Choice>
                <mc:Fallback>
                  <p:oleObj name="Equation" r:id="rId9" imgW="583947" imgH="63472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7" y="2496"/>
                          <a:ext cx="1147" cy="1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8"/>
            <p:cNvGraphicFramePr>
              <a:graphicFrameLocks noChangeAspect="1"/>
            </p:cNvGraphicFramePr>
            <p:nvPr/>
          </p:nvGraphicFramePr>
          <p:xfrm>
            <a:off x="3168" y="2495"/>
            <a:ext cx="2520" cy="1236"/>
          </p:xfrm>
          <a:graphic>
            <a:graphicData uri="http://schemas.openxmlformats.org/presentationml/2006/ole">
              <mc:AlternateContent xmlns:mc="http://schemas.openxmlformats.org/markup-compatibility/2006">
                <mc:Choice xmlns:v="urn:schemas-microsoft-com:vml" Requires="v">
                  <p:oleObj spid="_x0000_s46141" name="Equation" r:id="rId11" imgW="1294838" imgH="634725" progId="Equation.DSMT4">
                    <p:embed/>
                  </p:oleObj>
                </mc:Choice>
                <mc:Fallback>
                  <p:oleObj name="Equation" r:id="rId11" imgW="1294838" imgH="63472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8" y="2495"/>
                          <a:ext cx="2520" cy="1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3" name="Text Box 9"/>
            <p:cNvSpPr txBox="1">
              <a:spLocks noChangeArrowheads="1"/>
            </p:cNvSpPr>
            <p:nvPr/>
          </p:nvSpPr>
          <p:spPr bwMode="auto">
            <a:xfrm>
              <a:off x="184" y="3820"/>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chemeClr val="tx2"/>
                  </a:solidFill>
                  <a:ea typeface="隶书" panose="02010509060101010101" pitchFamily="49" charset="-122"/>
                </a:rPr>
                <a:t>均匀介质</a:t>
              </a:r>
              <a:endParaRPr lang="en-US" altLang="zh-CN" sz="2800" b="1">
                <a:solidFill>
                  <a:schemeClr val="tx2"/>
                </a:solidFill>
                <a:ea typeface="隶书" panose="02010509060101010101" pitchFamily="49" charset="-122"/>
              </a:endParaRPr>
            </a:p>
          </p:txBody>
        </p:sp>
        <p:sp>
          <p:nvSpPr>
            <p:cNvPr id="16394" name="Text Box 10"/>
            <p:cNvSpPr txBox="1">
              <a:spLocks noChangeArrowheads="1"/>
            </p:cNvSpPr>
            <p:nvPr/>
          </p:nvSpPr>
          <p:spPr bwMode="auto">
            <a:xfrm>
              <a:off x="1849" y="3840"/>
              <a:ext cx="79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chemeClr val="tx2"/>
                  </a:solidFill>
                  <a:ea typeface="隶书" panose="02010509060101010101" pitchFamily="49" charset="-122"/>
                </a:rPr>
                <a:t>薄透镜</a:t>
              </a:r>
            </a:p>
          </p:txBody>
        </p:sp>
        <p:sp>
          <p:nvSpPr>
            <p:cNvPr id="16395" name="Text Box 11"/>
            <p:cNvSpPr txBox="1">
              <a:spLocks noChangeArrowheads="1"/>
            </p:cNvSpPr>
            <p:nvPr/>
          </p:nvSpPr>
          <p:spPr bwMode="auto">
            <a:xfrm>
              <a:off x="3799" y="3849"/>
              <a:ext cx="12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chemeClr val="tx2"/>
                  </a:solidFill>
                  <a:ea typeface="隶书" panose="02010509060101010101" pitchFamily="49" charset="-122"/>
                </a:rPr>
                <a:t>球面反射镜</a:t>
              </a:r>
            </a:p>
          </p:txBody>
        </p:sp>
      </p:grpSp>
    </p:spTree>
    <p:extLst>
      <p:ext uri="{BB962C8B-B14F-4D97-AF65-F5344CB8AC3E}">
        <p14:creationId xmlns:p14="http://schemas.microsoft.com/office/powerpoint/2010/main" val="4115835132"/>
      </p:ext>
    </p:extLst>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3573" name="Object 5"/>
          <p:cNvGraphicFramePr>
            <a:graphicFrameLocks noChangeAspect="1"/>
          </p:cNvGraphicFramePr>
          <p:nvPr/>
        </p:nvGraphicFramePr>
        <p:xfrm>
          <a:off x="1905000" y="4405314"/>
          <a:ext cx="3124200" cy="1995487"/>
        </p:xfrm>
        <a:graphic>
          <a:graphicData uri="http://schemas.openxmlformats.org/presentationml/2006/ole">
            <mc:AlternateContent xmlns:mc="http://schemas.openxmlformats.org/markup-compatibility/2006">
              <mc:Choice xmlns:v="urn:schemas-microsoft-com:vml" Requires="v">
                <p:oleObj spid="_x0000_s48240" name="Equation" r:id="rId3" imgW="1511300" imgH="965200" progId="Equation.DSMT4">
                  <p:embed/>
                </p:oleObj>
              </mc:Choice>
              <mc:Fallback>
                <p:oleObj name="Equation" r:id="rId3" imgW="1511300" imgH="965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405314"/>
                        <a:ext cx="3124200" cy="1995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574" name="Object 6"/>
          <p:cNvGraphicFramePr>
            <a:graphicFrameLocks noChangeAspect="1"/>
          </p:cNvGraphicFramePr>
          <p:nvPr/>
        </p:nvGraphicFramePr>
        <p:xfrm>
          <a:off x="6400800" y="4267201"/>
          <a:ext cx="2895600" cy="936625"/>
        </p:xfrm>
        <a:graphic>
          <a:graphicData uri="http://schemas.openxmlformats.org/presentationml/2006/ole">
            <mc:AlternateContent xmlns:mc="http://schemas.openxmlformats.org/markup-compatibility/2006">
              <mc:Choice xmlns:v="urn:schemas-microsoft-com:vml" Requires="v">
                <p:oleObj spid="_x0000_s48241" name="Equation" r:id="rId5" imgW="1295400" imgH="419100" progId="Equation.DSMT4">
                  <p:embed/>
                </p:oleObj>
              </mc:Choice>
              <mc:Fallback>
                <p:oleObj name="Equation" r:id="rId5" imgW="12954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4267201"/>
                        <a:ext cx="289560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52" name="Group 10"/>
          <p:cNvGrpSpPr>
            <a:grpSpLocks/>
          </p:cNvGrpSpPr>
          <p:nvPr/>
        </p:nvGrpSpPr>
        <p:grpSpPr bwMode="auto">
          <a:xfrm>
            <a:off x="1676400" y="2387600"/>
            <a:ext cx="2006600" cy="660400"/>
            <a:chOff x="96" y="672"/>
            <a:chExt cx="1264" cy="416"/>
          </a:xfrm>
        </p:grpSpPr>
        <p:sp>
          <p:nvSpPr>
            <p:cNvPr id="27672" name="Text Box 8"/>
            <p:cNvSpPr txBox="1">
              <a:spLocks noChangeArrowheads="1"/>
            </p:cNvSpPr>
            <p:nvPr/>
          </p:nvSpPr>
          <p:spPr bwMode="auto">
            <a:xfrm>
              <a:off x="96" y="710"/>
              <a:ext cx="3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2800" b="1">
                  <a:solidFill>
                    <a:srgbClr val="FF3300"/>
                  </a:solidFill>
                  <a:ea typeface="宋体" panose="02010600030101010101" pitchFamily="2" charset="-122"/>
                </a:rPr>
                <a:t>3.</a:t>
              </a:r>
              <a:endParaRPr lang="zh-CN" altLang="en-US" sz="2800" b="1">
                <a:solidFill>
                  <a:srgbClr val="FF3300"/>
                </a:solidFill>
                <a:ea typeface="宋体" panose="02010600030101010101" pitchFamily="2" charset="-122"/>
              </a:endParaRPr>
            </a:p>
          </p:txBody>
        </p:sp>
        <p:graphicFrame>
          <p:nvGraphicFramePr>
            <p:cNvPr id="27673" name="Object 9"/>
            <p:cNvGraphicFramePr>
              <a:graphicFrameLocks noChangeAspect="1"/>
            </p:cNvGraphicFramePr>
            <p:nvPr/>
          </p:nvGraphicFramePr>
          <p:xfrm>
            <a:off x="528" y="672"/>
            <a:ext cx="832" cy="416"/>
          </p:xfrm>
          <a:graphic>
            <a:graphicData uri="http://schemas.openxmlformats.org/presentationml/2006/ole">
              <mc:AlternateContent xmlns:mc="http://schemas.openxmlformats.org/markup-compatibility/2006">
                <mc:Choice xmlns:v="urn:schemas-microsoft-com:vml" Requires="v">
                  <p:oleObj spid="_x0000_s48242" name="Equation" r:id="rId7" imgW="431613" imgH="215806" progId="Equation.DSMT4">
                    <p:embed/>
                  </p:oleObj>
                </mc:Choice>
                <mc:Fallback>
                  <p:oleObj name="Equation" r:id="rId7" imgW="431613" imgH="21580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672"/>
                          <a:ext cx="832"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653" name="Object 11"/>
          <p:cNvGraphicFramePr>
            <a:graphicFrameLocks noChangeAspect="1"/>
          </p:cNvGraphicFramePr>
          <p:nvPr/>
        </p:nvGraphicFramePr>
        <p:xfrm>
          <a:off x="1654176" y="1158876"/>
          <a:ext cx="8404225" cy="1127125"/>
        </p:xfrm>
        <a:graphic>
          <a:graphicData uri="http://schemas.openxmlformats.org/presentationml/2006/ole">
            <mc:AlternateContent xmlns:mc="http://schemas.openxmlformats.org/markup-compatibility/2006">
              <mc:Choice xmlns:v="urn:schemas-microsoft-com:vml" Requires="v">
                <p:oleObj spid="_x0000_s48243" name="Equation" r:id="rId9" imgW="3975100" imgH="533400" progId="Equation.DSMT4">
                  <p:embed/>
                </p:oleObj>
              </mc:Choice>
              <mc:Fallback>
                <p:oleObj name="Equation" r:id="rId9" imgW="3975100" imgH="533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4176" y="1158876"/>
                        <a:ext cx="8404225" cy="11271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54" name="Group 12"/>
          <p:cNvGrpSpPr>
            <a:grpSpLocks/>
          </p:cNvGrpSpPr>
          <p:nvPr/>
        </p:nvGrpSpPr>
        <p:grpSpPr bwMode="auto">
          <a:xfrm>
            <a:off x="7010400" y="2438401"/>
            <a:ext cx="2590800" cy="1870075"/>
            <a:chOff x="3600" y="1558"/>
            <a:chExt cx="1632" cy="1178"/>
          </a:xfrm>
        </p:grpSpPr>
        <p:sp>
          <p:nvSpPr>
            <p:cNvPr id="27663" name="Line 13"/>
            <p:cNvSpPr>
              <a:spLocks noChangeShapeType="1"/>
            </p:cNvSpPr>
            <p:nvPr/>
          </p:nvSpPr>
          <p:spPr bwMode="auto">
            <a:xfrm>
              <a:off x="3600" y="2208"/>
              <a:ext cx="1632" cy="0"/>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4" name="Line 14"/>
            <p:cNvSpPr>
              <a:spLocks noChangeShapeType="1"/>
            </p:cNvSpPr>
            <p:nvPr/>
          </p:nvSpPr>
          <p:spPr bwMode="auto">
            <a:xfrm flipH="1">
              <a:off x="3992" y="2208"/>
              <a:ext cx="288" cy="432"/>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5" name="Line 15"/>
            <p:cNvSpPr>
              <a:spLocks noChangeShapeType="1"/>
            </p:cNvSpPr>
            <p:nvPr/>
          </p:nvSpPr>
          <p:spPr bwMode="auto">
            <a:xfrm flipV="1">
              <a:off x="4280" y="1680"/>
              <a:ext cx="0" cy="528"/>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7666" name="Object 16"/>
            <p:cNvGraphicFramePr>
              <a:graphicFrameLocks noChangeAspect="1"/>
            </p:cNvGraphicFramePr>
            <p:nvPr/>
          </p:nvGraphicFramePr>
          <p:xfrm>
            <a:off x="4066" y="2500"/>
            <a:ext cx="214" cy="236"/>
          </p:xfrm>
          <a:graphic>
            <a:graphicData uri="http://schemas.openxmlformats.org/presentationml/2006/ole">
              <mc:AlternateContent xmlns:mc="http://schemas.openxmlformats.org/markup-compatibility/2006">
                <mc:Choice xmlns:v="urn:schemas-microsoft-com:vml" Requires="v">
                  <p:oleObj spid="_x0000_s48244" name="Equation" r:id="rId11" imgW="126835" imgH="139518" progId="Equation.DSMT4">
                    <p:embed/>
                  </p:oleObj>
                </mc:Choice>
                <mc:Fallback>
                  <p:oleObj name="Equation" r:id="rId11" imgW="126835" imgH="139518"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6" y="2500"/>
                          <a:ext cx="214"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7" name="Object 17"/>
            <p:cNvGraphicFramePr>
              <a:graphicFrameLocks noChangeAspect="1"/>
            </p:cNvGraphicFramePr>
            <p:nvPr/>
          </p:nvGraphicFramePr>
          <p:xfrm>
            <a:off x="4295" y="1558"/>
            <a:ext cx="225" cy="266"/>
          </p:xfrm>
          <a:graphic>
            <a:graphicData uri="http://schemas.openxmlformats.org/presentationml/2006/ole">
              <mc:AlternateContent xmlns:mc="http://schemas.openxmlformats.org/markup-compatibility/2006">
                <mc:Choice xmlns:v="urn:schemas-microsoft-com:vml" Requires="v">
                  <p:oleObj spid="_x0000_s48245" name="Equation" r:id="rId13" imgW="139579" imgH="164957" progId="Equation.DSMT4">
                    <p:embed/>
                  </p:oleObj>
                </mc:Choice>
                <mc:Fallback>
                  <p:oleObj name="Equation" r:id="rId13" imgW="139579" imgH="16495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95" y="1558"/>
                          <a:ext cx="225"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8" name="Object 18"/>
            <p:cNvGraphicFramePr>
              <a:graphicFrameLocks noChangeAspect="1"/>
            </p:cNvGraphicFramePr>
            <p:nvPr/>
          </p:nvGraphicFramePr>
          <p:xfrm>
            <a:off x="5022" y="2238"/>
            <a:ext cx="210" cy="210"/>
          </p:xfrm>
          <a:graphic>
            <a:graphicData uri="http://schemas.openxmlformats.org/presentationml/2006/ole">
              <mc:AlternateContent xmlns:mc="http://schemas.openxmlformats.org/markup-compatibility/2006">
                <mc:Choice xmlns:v="urn:schemas-microsoft-com:vml" Requires="v">
                  <p:oleObj spid="_x0000_s48246" name="Equation" r:id="rId15" imgW="126725" imgH="126725" progId="Equation.DSMT4">
                    <p:embed/>
                  </p:oleObj>
                </mc:Choice>
                <mc:Fallback>
                  <p:oleObj name="Equation" r:id="rId15" imgW="126725" imgH="126725"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2" y="2238"/>
                          <a:ext cx="210"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69" name="Group 19"/>
            <p:cNvGrpSpPr>
              <a:grpSpLocks/>
            </p:cNvGrpSpPr>
            <p:nvPr/>
          </p:nvGrpSpPr>
          <p:grpSpPr bwMode="auto">
            <a:xfrm>
              <a:off x="3648" y="1984"/>
              <a:ext cx="1344" cy="432"/>
              <a:chOff x="2640" y="1776"/>
              <a:chExt cx="2112" cy="816"/>
            </a:xfrm>
          </p:grpSpPr>
          <p:sp>
            <p:nvSpPr>
              <p:cNvPr id="27670" name="Freeform 20"/>
              <p:cNvSpPr>
                <a:spLocks/>
              </p:cNvSpPr>
              <p:nvPr/>
            </p:nvSpPr>
            <p:spPr bwMode="auto">
              <a:xfrm>
                <a:off x="2640" y="1776"/>
                <a:ext cx="2112" cy="304"/>
              </a:xfrm>
              <a:custGeom>
                <a:avLst/>
                <a:gdLst>
                  <a:gd name="T0" fmla="*/ 0 w 2112"/>
                  <a:gd name="T1" fmla="*/ 96 h 304"/>
                  <a:gd name="T2" fmla="*/ 1056 w 2112"/>
                  <a:gd name="T3" fmla="*/ 288 h 304"/>
                  <a:gd name="T4" fmla="*/ 2112 w 2112"/>
                  <a:gd name="T5" fmla="*/ 0 h 304"/>
                  <a:gd name="T6" fmla="*/ 0 60000 65536"/>
                  <a:gd name="T7" fmla="*/ 0 60000 65536"/>
                  <a:gd name="T8" fmla="*/ 0 60000 65536"/>
                </a:gdLst>
                <a:ahLst/>
                <a:cxnLst>
                  <a:cxn ang="T6">
                    <a:pos x="T0" y="T1"/>
                  </a:cxn>
                  <a:cxn ang="T7">
                    <a:pos x="T2" y="T3"/>
                  </a:cxn>
                  <a:cxn ang="T8">
                    <a:pos x="T4" y="T5"/>
                  </a:cxn>
                </a:cxnLst>
                <a:rect l="0" t="0" r="r" b="b"/>
                <a:pathLst>
                  <a:path w="2112" h="304">
                    <a:moveTo>
                      <a:pt x="0" y="96"/>
                    </a:moveTo>
                    <a:cubicBezTo>
                      <a:pt x="352" y="200"/>
                      <a:pt x="704" y="304"/>
                      <a:pt x="1056" y="288"/>
                    </a:cubicBezTo>
                    <a:cubicBezTo>
                      <a:pt x="1408" y="272"/>
                      <a:pt x="1904" y="56"/>
                      <a:pt x="2112" y="0"/>
                    </a:cubicBezTo>
                  </a:path>
                </a:pathLst>
              </a:custGeom>
              <a:noFill/>
              <a:ln w="3175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1" name="Freeform 21"/>
              <p:cNvSpPr>
                <a:spLocks/>
              </p:cNvSpPr>
              <p:nvPr/>
            </p:nvSpPr>
            <p:spPr bwMode="auto">
              <a:xfrm flipV="1">
                <a:off x="2640" y="2288"/>
                <a:ext cx="2112" cy="304"/>
              </a:xfrm>
              <a:custGeom>
                <a:avLst/>
                <a:gdLst>
                  <a:gd name="T0" fmla="*/ 0 w 2112"/>
                  <a:gd name="T1" fmla="*/ 96 h 304"/>
                  <a:gd name="T2" fmla="*/ 1056 w 2112"/>
                  <a:gd name="T3" fmla="*/ 288 h 304"/>
                  <a:gd name="T4" fmla="*/ 2112 w 2112"/>
                  <a:gd name="T5" fmla="*/ 0 h 304"/>
                  <a:gd name="T6" fmla="*/ 0 60000 65536"/>
                  <a:gd name="T7" fmla="*/ 0 60000 65536"/>
                  <a:gd name="T8" fmla="*/ 0 60000 65536"/>
                </a:gdLst>
                <a:ahLst/>
                <a:cxnLst>
                  <a:cxn ang="T6">
                    <a:pos x="T0" y="T1"/>
                  </a:cxn>
                  <a:cxn ang="T7">
                    <a:pos x="T2" y="T3"/>
                  </a:cxn>
                  <a:cxn ang="T8">
                    <a:pos x="T4" y="T5"/>
                  </a:cxn>
                </a:cxnLst>
                <a:rect l="0" t="0" r="r" b="b"/>
                <a:pathLst>
                  <a:path w="2112" h="304">
                    <a:moveTo>
                      <a:pt x="0" y="96"/>
                    </a:moveTo>
                    <a:cubicBezTo>
                      <a:pt x="352" y="200"/>
                      <a:pt x="704" y="304"/>
                      <a:pt x="1056" y="288"/>
                    </a:cubicBezTo>
                    <a:cubicBezTo>
                      <a:pt x="1408" y="272"/>
                      <a:pt x="1904" y="56"/>
                      <a:pt x="2112" y="0"/>
                    </a:cubicBezTo>
                  </a:path>
                </a:pathLst>
              </a:custGeom>
              <a:noFill/>
              <a:ln w="3175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93595" name="Group 27"/>
          <p:cNvGrpSpPr>
            <a:grpSpLocks/>
          </p:cNvGrpSpPr>
          <p:nvPr/>
        </p:nvGrpSpPr>
        <p:grpSpPr bwMode="auto">
          <a:xfrm>
            <a:off x="1576388" y="3124200"/>
            <a:ext cx="4237038" cy="896938"/>
            <a:chOff x="33" y="1968"/>
            <a:chExt cx="2669" cy="565"/>
          </a:xfrm>
        </p:grpSpPr>
        <p:graphicFrame>
          <p:nvGraphicFramePr>
            <p:cNvPr id="27661" name="Object 4"/>
            <p:cNvGraphicFramePr>
              <a:graphicFrameLocks noChangeAspect="1"/>
            </p:cNvGraphicFramePr>
            <p:nvPr/>
          </p:nvGraphicFramePr>
          <p:xfrm>
            <a:off x="768" y="1968"/>
            <a:ext cx="1934" cy="565"/>
          </p:xfrm>
          <a:graphic>
            <a:graphicData uri="http://schemas.openxmlformats.org/presentationml/2006/ole">
              <mc:AlternateContent xmlns:mc="http://schemas.openxmlformats.org/markup-compatibility/2006">
                <mc:Choice xmlns:v="urn:schemas-microsoft-com:vml" Requires="v">
                  <p:oleObj spid="_x0000_s48247" name="Equation" r:id="rId17" imgW="1435100" imgH="419100" progId="Equation.DSMT4">
                    <p:embed/>
                  </p:oleObj>
                </mc:Choice>
                <mc:Fallback>
                  <p:oleObj name="Equation" r:id="rId17" imgW="1435100" imgH="4191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8" y="1968"/>
                          <a:ext cx="1934" cy="5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2" name="Text Box 23"/>
            <p:cNvSpPr txBox="1">
              <a:spLocks noChangeArrowheads="1"/>
            </p:cNvSpPr>
            <p:nvPr/>
          </p:nvSpPr>
          <p:spPr bwMode="auto">
            <a:xfrm>
              <a:off x="33" y="2073"/>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rgbClr val="FF3300"/>
                  </a:solidFill>
                  <a:ea typeface="宋体" panose="02010600030101010101" pitchFamily="2" charset="-122"/>
                </a:rPr>
                <a:t>定义：</a:t>
              </a:r>
            </a:p>
          </p:txBody>
        </p:sp>
      </p:grpSp>
      <p:graphicFrame>
        <p:nvGraphicFramePr>
          <p:cNvPr id="493592" name="Object 24"/>
          <p:cNvGraphicFramePr>
            <a:graphicFrameLocks noChangeAspect="1"/>
          </p:cNvGraphicFramePr>
          <p:nvPr/>
        </p:nvGraphicFramePr>
        <p:xfrm>
          <a:off x="5967414" y="5453063"/>
          <a:ext cx="1984375" cy="1230312"/>
        </p:xfrm>
        <a:graphic>
          <a:graphicData uri="http://schemas.openxmlformats.org/presentationml/2006/ole">
            <mc:AlternateContent xmlns:mc="http://schemas.openxmlformats.org/markup-compatibility/2006">
              <mc:Choice xmlns:v="urn:schemas-microsoft-com:vml" Requires="v">
                <p:oleObj spid="_x0000_s48248" name="Equation" r:id="rId19" imgW="736600" imgH="457200" progId="Equation.DSMT4">
                  <p:embed/>
                </p:oleObj>
              </mc:Choice>
              <mc:Fallback>
                <p:oleObj name="Equation" r:id="rId19" imgW="736600" imgH="4572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67414" y="5453063"/>
                        <a:ext cx="1984375" cy="123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3596" name="Group 28"/>
          <p:cNvGrpSpPr>
            <a:grpSpLocks/>
          </p:cNvGrpSpPr>
          <p:nvPr/>
        </p:nvGrpSpPr>
        <p:grpSpPr bwMode="auto">
          <a:xfrm>
            <a:off x="8077200" y="5740400"/>
            <a:ext cx="1809750" cy="547688"/>
            <a:chOff x="4128" y="3616"/>
            <a:chExt cx="1140" cy="345"/>
          </a:xfrm>
        </p:grpSpPr>
        <p:sp>
          <p:nvSpPr>
            <p:cNvPr id="27659" name="AutoShape 25"/>
            <p:cNvSpPr>
              <a:spLocks noChangeArrowheads="1"/>
            </p:cNvSpPr>
            <p:nvPr/>
          </p:nvSpPr>
          <p:spPr bwMode="auto">
            <a:xfrm>
              <a:off x="4128" y="3760"/>
              <a:ext cx="432" cy="96"/>
            </a:xfrm>
            <a:prstGeom prst="rightArrow">
              <a:avLst>
                <a:gd name="adj1" fmla="val 50000"/>
                <a:gd name="adj2" fmla="val 112500"/>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aphicFrame>
          <p:nvGraphicFramePr>
            <p:cNvPr id="27660" name="Object 26"/>
            <p:cNvGraphicFramePr>
              <a:graphicFrameLocks noChangeAspect="1"/>
            </p:cNvGraphicFramePr>
            <p:nvPr/>
          </p:nvGraphicFramePr>
          <p:xfrm>
            <a:off x="4600" y="3616"/>
            <a:ext cx="668" cy="345"/>
          </p:xfrm>
          <a:graphic>
            <a:graphicData uri="http://schemas.openxmlformats.org/presentationml/2006/ole">
              <mc:AlternateContent xmlns:mc="http://schemas.openxmlformats.org/markup-compatibility/2006">
                <mc:Choice xmlns:v="urn:schemas-microsoft-com:vml" Requires="v">
                  <p:oleObj spid="_x0000_s48249" name="Equation" r:id="rId21" imgW="393529" imgH="203112" progId="Equation.DSMT4">
                    <p:embed/>
                  </p:oleObj>
                </mc:Choice>
                <mc:Fallback>
                  <p:oleObj name="Equation" r:id="rId21" imgW="393529" imgH="20311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00" y="3616"/>
                          <a:ext cx="668"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658" name="Rectangle 30"/>
          <p:cNvSpPr>
            <a:spLocks noGrp="1" noChangeArrowheads="1"/>
          </p:cNvSpPr>
          <p:nvPr>
            <p:ph type="title"/>
          </p:nvPr>
        </p:nvSpPr>
        <p:spPr>
          <a:noFill/>
        </p:spPr>
        <p:txBody>
          <a:bodyPr/>
          <a:lstStyle/>
          <a:p>
            <a:pPr eaLnBrk="1" hangingPunct="1"/>
            <a:r>
              <a:rPr lang="zh-CN" altLang="en-US">
                <a:ea typeface="宋体" panose="02010600030101010101" pitchFamily="2" charset="-122"/>
              </a:rPr>
              <a:t>高斯光束的特征参数</a:t>
            </a:r>
            <a:endParaRPr lang="en-US" altLang="zh-CN">
              <a:ea typeface="宋体" panose="02010600030101010101" pitchFamily="2" charset="-122"/>
            </a:endParaRPr>
          </a:p>
        </p:txBody>
      </p:sp>
    </p:spTree>
    <p:extLst>
      <p:ext uri="{BB962C8B-B14F-4D97-AF65-F5344CB8AC3E}">
        <p14:creationId xmlns:p14="http://schemas.microsoft.com/office/powerpoint/2010/main" val="387281242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93595"/>
                                        </p:tgtEl>
                                        <p:attrNameLst>
                                          <p:attrName>style.visibility</p:attrName>
                                        </p:attrNameLst>
                                      </p:cBhvr>
                                      <p:to>
                                        <p:strVal val="visible"/>
                                      </p:to>
                                    </p:set>
                                    <p:animEffect transition="in" filter="dissolve">
                                      <p:cBhvr>
                                        <p:cTn id="7" dur="500"/>
                                        <p:tgtEl>
                                          <p:spTgt spid="4935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493573"/>
                                        </p:tgtEl>
                                        <p:attrNameLst>
                                          <p:attrName>style.visibility</p:attrName>
                                        </p:attrNameLst>
                                      </p:cBhvr>
                                      <p:to>
                                        <p:strVal val="visible"/>
                                      </p:to>
                                    </p:set>
                                    <p:anim calcmode="lin" valueType="num">
                                      <p:cBhvr additive="base">
                                        <p:cTn id="12" dur="500" fill="hold"/>
                                        <p:tgtEl>
                                          <p:spTgt spid="493573"/>
                                        </p:tgtEl>
                                        <p:attrNameLst>
                                          <p:attrName>ppt_x</p:attrName>
                                        </p:attrNameLst>
                                      </p:cBhvr>
                                      <p:tavLst>
                                        <p:tav tm="0">
                                          <p:val>
                                            <p:strVal val="0-#ppt_w/2"/>
                                          </p:val>
                                        </p:tav>
                                        <p:tav tm="100000">
                                          <p:val>
                                            <p:strVal val="#ppt_x"/>
                                          </p:val>
                                        </p:tav>
                                      </p:tavLst>
                                    </p:anim>
                                    <p:anim calcmode="lin" valueType="num">
                                      <p:cBhvr additive="base">
                                        <p:cTn id="13" dur="500" fill="hold"/>
                                        <p:tgtEl>
                                          <p:spTgt spid="49357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493574"/>
                                        </p:tgtEl>
                                        <p:attrNameLst>
                                          <p:attrName>style.visibility</p:attrName>
                                        </p:attrNameLst>
                                      </p:cBhvr>
                                      <p:to>
                                        <p:strVal val="visible"/>
                                      </p:to>
                                    </p:set>
                                    <p:animEffect transition="in" filter="dissolve">
                                      <p:cBhvr>
                                        <p:cTn id="18" dur="500"/>
                                        <p:tgtEl>
                                          <p:spTgt spid="49357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493592"/>
                                        </p:tgtEl>
                                        <p:attrNameLst>
                                          <p:attrName>style.visibility</p:attrName>
                                        </p:attrNameLst>
                                      </p:cBhvr>
                                      <p:to>
                                        <p:strVal val="visible"/>
                                      </p:to>
                                    </p:set>
                                    <p:anim calcmode="lin" valueType="num">
                                      <p:cBhvr additive="base">
                                        <p:cTn id="23" dur="500" fill="hold"/>
                                        <p:tgtEl>
                                          <p:spTgt spid="493592"/>
                                        </p:tgtEl>
                                        <p:attrNameLst>
                                          <p:attrName>ppt_x</p:attrName>
                                        </p:attrNameLst>
                                      </p:cBhvr>
                                      <p:tavLst>
                                        <p:tav tm="0">
                                          <p:val>
                                            <p:strVal val="1+#ppt_w/2"/>
                                          </p:val>
                                        </p:tav>
                                        <p:tav tm="100000">
                                          <p:val>
                                            <p:strVal val="#ppt_x"/>
                                          </p:val>
                                        </p:tav>
                                      </p:tavLst>
                                    </p:anim>
                                    <p:anim calcmode="lin" valueType="num">
                                      <p:cBhvr additive="base">
                                        <p:cTn id="24" dur="500" fill="hold"/>
                                        <p:tgtEl>
                                          <p:spTgt spid="49359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493596"/>
                                        </p:tgtEl>
                                        <p:attrNameLst>
                                          <p:attrName>style.visibility</p:attrName>
                                        </p:attrNameLst>
                                      </p:cBhvr>
                                      <p:to>
                                        <p:strVal val="visible"/>
                                      </p:to>
                                    </p:set>
                                    <p:anim calcmode="lin" valueType="num">
                                      <p:cBhvr additive="base">
                                        <p:cTn id="29" dur="500" fill="hold"/>
                                        <p:tgtEl>
                                          <p:spTgt spid="493596"/>
                                        </p:tgtEl>
                                        <p:attrNameLst>
                                          <p:attrName>ppt_x</p:attrName>
                                        </p:attrNameLst>
                                      </p:cBhvr>
                                      <p:tavLst>
                                        <p:tav tm="0">
                                          <p:val>
                                            <p:strVal val="1+#ppt_w/2"/>
                                          </p:val>
                                        </p:tav>
                                        <p:tav tm="100000">
                                          <p:val>
                                            <p:strVal val="#ppt_x"/>
                                          </p:val>
                                        </p:tav>
                                      </p:tavLst>
                                    </p:anim>
                                    <p:anim calcmode="lin" valueType="num">
                                      <p:cBhvr additive="base">
                                        <p:cTn id="30" dur="500" fill="hold"/>
                                        <p:tgtEl>
                                          <p:spTgt spid="4935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1" name="Rectangle 3"/>
          <p:cNvSpPr>
            <a:spLocks noGrp="1" noChangeArrowheads="1"/>
          </p:cNvSpPr>
          <p:nvPr>
            <p:ph type="body" idx="1"/>
          </p:nvPr>
        </p:nvSpPr>
        <p:spPr>
          <a:xfrm>
            <a:off x="1981200" y="3733800"/>
            <a:ext cx="8229600" cy="2743200"/>
          </a:xfrm>
        </p:spPr>
        <p:txBody>
          <a:bodyPr/>
          <a:lstStyle/>
          <a:p>
            <a:pPr lvl="1" eaLnBrk="1" hangingPunct="1">
              <a:lnSpc>
                <a:spcPct val="130000"/>
              </a:lnSpc>
              <a:buFont typeface="Wingdings" panose="05000000000000000000" pitchFamily="2" charset="2"/>
              <a:buChar char="n"/>
            </a:pPr>
            <a:r>
              <a:rPr lang="zh-CN" altLang="en-US">
                <a:ea typeface="宋体" panose="02010600030101010101" pitchFamily="2" charset="-122"/>
              </a:rPr>
              <a:t>需要注意的是</a:t>
            </a:r>
            <a:r>
              <a:rPr lang="en-US" altLang="zh-CN">
                <a:ea typeface="宋体" panose="02010600030101010101" pitchFamily="2" charset="-122"/>
              </a:rPr>
              <a:t>ABCD</a:t>
            </a:r>
            <a:r>
              <a:rPr lang="zh-CN" altLang="en-US">
                <a:ea typeface="宋体" panose="02010600030101010101" pitchFamily="2" charset="-122"/>
              </a:rPr>
              <a:t>法则同光线传播规则虽然都是用光线矩阵来描述，但是高斯光束的</a:t>
            </a:r>
            <a:r>
              <a:rPr lang="en-US" altLang="zh-CN">
                <a:ea typeface="宋体" panose="02010600030101010101" pitchFamily="2" charset="-122"/>
              </a:rPr>
              <a:t>ABCD</a:t>
            </a:r>
            <a:r>
              <a:rPr lang="zh-CN" altLang="en-US">
                <a:ea typeface="宋体" panose="02010600030101010101" pitchFamily="2" charset="-122"/>
              </a:rPr>
              <a:t>法则不同于光线传输的矩阵乘法。</a:t>
            </a:r>
          </a:p>
          <a:p>
            <a:pPr lvl="1" eaLnBrk="1" hangingPunct="1">
              <a:lnSpc>
                <a:spcPct val="130000"/>
              </a:lnSpc>
              <a:buFont typeface="Wingdings" panose="05000000000000000000" pitchFamily="2" charset="2"/>
              <a:buChar char="n"/>
            </a:pPr>
            <a:r>
              <a:rPr lang="zh-CN" altLang="en-US">
                <a:ea typeface="宋体" panose="02010600030101010101" pitchFamily="2" charset="-122"/>
              </a:rPr>
              <a:t>高斯光束经过变换之后仍然为高斯光束</a:t>
            </a:r>
          </a:p>
        </p:txBody>
      </p:sp>
      <p:graphicFrame>
        <p:nvGraphicFramePr>
          <p:cNvPr id="473092" name="Object 4"/>
          <p:cNvGraphicFramePr>
            <a:graphicFrameLocks noChangeAspect="1"/>
          </p:cNvGraphicFramePr>
          <p:nvPr/>
        </p:nvGraphicFramePr>
        <p:xfrm>
          <a:off x="4114800" y="2416176"/>
          <a:ext cx="2514600" cy="1317625"/>
        </p:xfrm>
        <a:graphic>
          <a:graphicData uri="http://schemas.openxmlformats.org/presentationml/2006/ole">
            <mc:AlternateContent xmlns:mc="http://schemas.openxmlformats.org/markup-compatibility/2006">
              <mc:Choice xmlns:v="urn:schemas-microsoft-com:vml" Requires="v">
                <p:oleObj spid="_x0000_s49165" name="Equation" r:id="rId3" imgW="825500" imgH="431800" progId="Equation.DSMT4">
                  <p:embed/>
                </p:oleObj>
              </mc:Choice>
              <mc:Fallback>
                <p:oleObj name="Equation" r:id="rId3" imgW="8255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416176"/>
                        <a:ext cx="2514600" cy="131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4" name="Rectangle 6"/>
          <p:cNvSpPr>
            <a:spLocks noGrp="1" noChangeArrowheads="1"/>
          </p:cNvSpPr>
          <p:nvPr>
            <p:ph type="title"/>
          </p:nvPr>
        </p:nvSpPr>
        <p:spPr>
          <a:noFill/>
        </p:spPr>
        <p:txBody>
          <a:bodyPr/>
          <a:lstStyle/>
          <a:p>
            <a:pPr eaLnBrk="1" hangingPunct="1"/>
            <a:r>
              <a:rPr lang="en-US" altLang="zh-CN" sz="2400">
                <a:ea typeface="宋体" panose="02010600030101010101" pitchFamily="2" charset="-122"/>
              </a:rPr>
              <a:t>q</a:t>
            </a:r>
            <a:r>
              <a:rPr lang="zh-CN" altLang="en-US" sz="2400">
                <a:ea typeface="宋体" panose="02010600030101010101" pitchFamily="2" charset="-122"/>
              </a:rPr>
              <a:t>参数变换规律</a:t>
            </a:r>
          </a:p>
        </p:txBody>
      </p:sp>
      <p:sp>
        <p:nvSpPr>
          <p:cNvPr id="30725" name="Rectangle 7"/>
          <p:cNvSpPr>
            <a:spLocks noChangeArrowheads="1"/>
          </p:cNvSpPr>
          <p:nvPr/>
        </p:nvSpPr>
        <p:spPr bwMode="auto">
          <a:xfrm>
            <a:off x="2097088" y="1247775"/>
            <a:ext cx="79994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en-US" sz="2800" b="1">
                <a:solidFill>
                  <a:srgbClr val="FF0000"/>
                </a:solidFill>
                <a:ea typeface="宋体" panose="02010600030101010101" pitchFamily="2" charset="-122"/>
              </a:rPr>
              <a:t>高斯光束经任何光学系统变换时服从</a:t>
            </a:r>
            <a:r>
              <a:rPr lang="en-US" altLang="zh-CN" sz="2800" b="1">
                <a:solidFill>
                  <a:srgbClr val="FF0000"/>
                </a:solidFill>
                <a:ea typeface="宋体" panose="02010600030101010101" pitchFamily="2" charset="-122"/>
              </a:rPr>
              <a:t>ABCD</a:t>
            </a:r>
            <a:r>
              <a:rPr lang="zh-CN" altLang="en-US" sz="2800" b="1">
                <a:solidFill>
                  <a:srgbClr val="FF0000"/>
                </a:solidFill>
                <a:ea typeface="宋体" panose="02010600030101010101" pitchFamily="2" charset="-122"/>
              </a:rPr>
              <a:t>公式，</a:t>
            </a:r>
          </a:p>
          <a:p>
            <a:pPr eaLnBrk="1" hangingPunct="1"/>
            <a:r>
              <a:rPr lang="en-US" altLang="zh-CN" sz="2800" b="1">
                <a:solidFill>
                  <a:srgbClr val="FF0000"/>
                </a:solidFill>
                <a:ea typeface="宋体" panose="02010600030101010101" pitchFamily="2" charset="-122"/>
              </a:rPr>
              <a:t>ABCD</a:t>
            </a:r>
            <a:r>
              <a:rPr lang="zh-CN" altLang="en-US" sz="2800" b="1">
                <a:solidFill>
                  <a:srgbClr val="FF0000"/>
                </a:solidFill>
                <a:ea typeface="宋体" panose="02010600030101010101" pitchFamily="2" charset="-122"/>
              </a:rPr>
              <a:t>由光学系统对傍轴光线的变换矩阵所决定</a:t>
            </a:r>
          </a:p>
        </p:txBody>
      </p:sp>
    </p:spTree>
    <p:extLst>
      <p:ext uri="{BB962C8B-B14F-4D97-AF65-F5344CB8AC3E}">
        <p14:creationId xmlns:p14="http://schemas.microsoft.com/office/powerpoint/2010/main" val="170542650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3092"/>
                                        </p:tgtEl>
                                        <p:attrNameLst>
                                          <p:attrName>style.visibility</p:attrName>
                                        </p:attrNameLst>
                                      </p:cBhvr>
                                      <p:to>
                                        <p:strVal val="visible"/>
                                      </p:to>
                                    </p:set>
                                    <p:animEffect transition="in" filter="blinds(horizontal)">
                                      <p:cBhvr>
                                        <p:cTn id="7" dur="500"/>
                                        <p:tgtEl>
                                          <p:spTgt spid="473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3091">
                                            <p:txEl>
                                              <p:pRg st="0" end="0"/>
                                            </p:txEl>
                                          </p:spTgt>
                                        </p:tgtEl>
                                        <p:attrNameLst>
                                          <p:attrName>style.visibility</p:attrName>
                                        </p:attrNameLst>
                                      </p:cBhvr>
                                      <p:to>
                                        <p:strVal val="visible"/>
                                      </p:to>
                                    </p:set>
                                    <p:animEffect transition="in" filter="blinds(horizontal)">
                                      <p:cBhvr>
                                        <p:cTn id="12" dur="500"/>
                                        <p:tgtEl>
                                          <p:spTgt spid="4730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73091">
                                            <p:txEl>
                                              <p:pRg st="1" end="1"/>
                                            </p:txEl>
                                          </p:spTgt>
                                        </p:tgtEl>
                                        <p:attrNameLst>
                                          <p:attrName>style.visibility</p:attrName>
                                        </p:attrNameLst>
                                      </p:cBhvr>
                                      <p:to>
                                        <p:strVal val="visible"/>
                                      </p:to>
                                    </p:set>
                                    <p:animEffect transition="in" filter="blinds(horizontal)">
                                      <p:cBhvr>
                                        <p:cTn id="17" dur="500"/>
                                        <p:tgtEl>
                                          <p:spTgt spid="4730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1847850" y="1557338"/>
            <a:ext cx="8458200" cy="4800600"/>
          </a:xfrm>
        </p:spPr>
        <p:txBody>
          <a:bodyPr/>
          <a:lstStyle/>
          <a:p>
            <a:pPr eaLnBrk="1" hangingPunct="1">
              <a:buClr>
                <a:schemeClr val="tx1"/>
              </a:buClr>
              <a:buFont typeface="Wingdings" panose="05000000000000000000" pitchFamily="2" charset="2"/>
              <a:buChar char="§"/>
            </a:pPr>
            <a:r>
              <a:rPr lang="zh-CN" altLang="en-US">
                <a:solidFill>
                  <a:srgbClr val="FF3300"/>
                </a:solidFill>
                <a:ea typeface="宋体" panose="02010600030101010101" pitchFamily="2" charset="-122"/>
              </a:rPr>
              <a:t>工作物质形态</a:t>
            </a:r>
            <a:r>
              <a:rPr lang="en-US" altLang="zh-CN">
                <a:ea typeface="宋体" panose="02010600030101010101" pitchFamily="2" charset="-122"/>
              </a:rPr>
              <a:t>---</a:t>
            </a:r>
            <a:r>
              <a:rPr lang="zh-CN" altLang="en-US">
                <a:ea typeface="宋体" panose="02010600030101010101" pitchFamily="2" charset="-122"/>
              </a:rPr>
              <a:t>可以分为气体、固体、半导体、液体等</a:t>
            </a:r>
          </a:p>
          <a:p>
            <a:pPr eaLnBrk="1" hangingPunct="1">
              <a:buClr>
                <a:schemeClr val="tx1"/>
              </a:buClr>
              <a:buFont typeface="Wingdings" panose="05000000000000000000" pitchFamily="2" charset="2"/>
              <a:buChar char="§"/>
            </a:pPr>
            <a:r>
              <a:rPr lang="zh-CN" altLang="en-US">
                <a:solidFill>
                  <a:srgbClr val="FF3300"/>
                </a:solidFill>
                <a:ea typeface="宋体" panose="02010600030101010101" pitchFamily="2" charset="-122"/>
              </a:rPr>
              <a:t>工作方式</a:t>
            </a:r>
            <a:r>
              <a:rPr lang="en-US" altLang="zh-CN">
                <a:ea typeface="宋体" panose="02010600030101010101" pitchFamily="2" charset="-122"/>
              </a:rPr>
              <a:t>---</a:t>
            </a:r>
            <a:r>
              <a:rPr lang="zh-CN" altLang="en-US">
                <a:ea typeface="宋体" panose="02010600030101010101" pitchFamily="2" charset="-122"/>
              </a:rPr>
              <a:t>连续工作</a:t>
            </a:r>
            <a:r>
              <a:rPr lang="en-US" altLang="zh-CN">
                <a:latin typeface="Times New Roman" panose="02020603050405020304" pitchFamily="18" charset="0"/>
                <a:ea typeface="宋体" panose="02010600030101010101" pitchFamily="2" charset="-122"/>
              </a:rPr>
              <a:t>(CW or continuous wave lasers)</a:t>
            </a:r>
            <a:r>
              <a:rPr lang="zh-CN" altLang="en-US">
                <a:ea typeface="宋体" panose="02010600030101010101" pitchFamily="2" charset="-122"/>
              </a:rPr>
              <a:t>和脉冲工作</a:t>
            </a:r>
            <a:r>
              <a:rPr lang="en-US" altLang="zh-CN">
                <a:latin typeface="Times New Roman" panose="02020603050405020304" pitchFamily="18" charset="0"/>
                <a:ea typeface="宋体" panose="02010600030101010101" pitchFamily="2" charset="-122"/>
              </a:rPr>
              <a:t>(Pulsed lasers)</a:t>
            </a:r>
            <a:endParaRPr lang="en-US" altLang="zh-CN">
              <a:ea typeface="宋体" panose="02010600030101010101" pitchFamily="2" charset="-122"/>
            </a:endParaRPr>
          </a:p>
          <a:p>
            <a:pPr eaLnBrk="1" hangingPunct="1">
              <a:buClr>
                <a:schemeClr val="tx1"/>
              </a:buClr>
              <a:buFont typeface="Wingdings" panose="05000000000000000000" pitchFamily="2" charset="2"/>
              <a:buChar char="§"/>
            </a:pPr>
            <a:r>
              <a:rPr lang="zh-CN" altLang="en-US">
                <a:solidFill>
                  <a:srgbClr val="FF3300"/>
                </a:solidFill>
                <a:ea typeface="宋体" panose="02010600030101010101" pitchFamily="2" charset="-122"/>
              </a:rPr>
              <a:t>激光技术</a:t>
            </a:r>
            <a:r>
              <a:rPr lang="en-US" altLang="zh-CN">
                <a:ea typeface="宋体" panose="02010600030101010101" pitchFamily="2" charset="-122"/>
              </a:rPr>
              <a:t>---</a:t>
            </a:r>
            <a:r>
              <a:rPr lang="zh-CN" altLang="en-US">
                <a:ea typeface="宋体" panose="02010600030101010101" pitchFamily="2" charset="-122"/>
              </a:rPr>
              <a:t>调</a:t>
            </a:r>
            <a:r>
              <a:rPr lang="en-US" altLang="zh-CN">
                <a:latin typeface="Times New Roman" panose="02020603050405020304" pitchFamily="18" charset="0"/>
                <a:ea typeface="宋体" panose="02010600030101010101" pitchFamily="2" charset="-122"/>
              </a:rPr>
              <a:t>Q</a:t>
            </a:r>
            <a:r>
              <a:rPr lang="zh-CN" altLang="en-US">
                <a:ea typeface="宋体" panose="02010600030101010101" pitchFamily="2" charset="-122"/>
              </a:rPr>
              <a:t>激光器</a:t>
            </a:r>
            <a:r>
              <a:rPr lang="en-US" altLang="zh-CN">
                <a:latin typeface="Times New Roman" panose="02020603050405020304" pitchFamily="18" charset="0"/>
                <a:ea typeface="宋体" panose="02010600030101010101" pitchFamily="2" charset="-122"/>
              </a:rPr>
              <a:t>(Q-switched lasers)</a:t>
            </a:r>
            <a:r>
              <a:rPr lang="zh-CN" altLang="en-US">
                <a:ea typeface="宋体" panose="02010600030101010101" pitchFamily="2" charset="-122"/>
              </a:rPr>
              <a:t>、锁模激光器</a:t>
            </a:r>
            <a:r>
              <a:rPr lang="en-US" altLang="zh-CN">
                <a:latin typeface="Times New Roman" panose="02020603050405020304" pitchFamily="18" charset="0"/>
                <a:ea typeface="宋体" panose="02010600030101010101" pitchFamily="2" charset="-122"/>
              </a:rPr>
              <a:t>(Mode locked lasers)</a:t>
            </a:r>
            <a:r>
              <a:rPr lang="zh-CN" altLang="en-US">
                <a:ea typeface="宋体" panose="02010600030101010101" pitchFamily="2" charset="-122"/>
              </a:rPr>
              <a:t>、倍频激光器</a:t>
            </a:r>
            <a:r>
              <a:rPr lang="en-US" altLang="zh-CN">
                <a:latin typeface="Times New Roman" panose="02020603050405020304" pitchFamily="18" charset="0"/>
                <a:ea typeface="宋体" panose="02010600030101010101" pitchFamily="2" charset="-122"/>
              </a:rPr>
              <a:t>(Frequency doubling lasers)</a:t>
            </a:r>
            <a:r>
              <a:rPr lang="zh-CN" altLang="en-US">
                <a:ea typeface="宋体" panose="02010600030101010101" pitchFamily="2" charset="-122"/>
              </a:rPr>
              <a:t>、可调谐激光器</a:t>
            </a:r>
            <a:r>
              <a:rPr lang="en-US" altLang="zh-CN">
                <a:latin typeface="Times New Roman" panose="02020603050405020304" pitchFamily="18" charset="0"/>
                <a:ea typeface="宋体" panose="02010600030101010101" pitchFamily="2" charset="-122"/>
              </a:rPr>
              <a:t>(Tunable lasers)</a:t>
            </a:r>
            <a:r>
              <a:rPr lang="zh-CN" altLang="en-US">
                <a:ea typeface="宋体" panose="02010600030101010101" pitchFamily="2" charset="-122"/>
              </a:rPr>
              <a:t>、单模和多模激光器</a:t>
            </a:r>
            <a:r>
              <a:rPr lang="en-US" altLang="zh-CN">
                <a:latin typeface="Times New Roman" panose="02020603050405020304" pitchFamily="18" charset="0"/>
                <a:ea typeface="宋体" panose="02010600030101010101" pitchFamily="2" charset="-122"/>
              </a:rPr>
              <a:t>(Single-mode and Multi-mode lasers)</a:t>
            </a:r>
            <a:r>
              <a:rPr lang="zh-CN" altLang="en-US">
                <a:ea typeface="宋体" panose="02010600030101010101" pitchFamily="2" charset="-122"/>
              </a:rPr>
              <a:t>等</a:t>
            </a:r>
          </a:p>
        </p:txBody>
      </p:sp>
      <p:sp>
        <p:nvSpPr>
          <p:cNvPr id="38915" name="Rectangle 4"/>
          <p:cNvSpPr>
            <a:spLocks noGrp="1" noChangeArrowheads="1"/>
          </p:cNvSpPr>
          <p:nvPr>
            <p:ph type="title"/>
          </p:nvPr>
        </p:nvSpPr>
        <p:spPr>
          <a:noFill/>
        </p:spPr>
        <p:txBody>
          <a:bodyPr/>
          <a:lstStyle/>
          <a:p>
            <a:pPr eaLnBrk="1" hangingPunct="1"/>
            <a:r>
              <a:rPr lang="zh-CN" altLang="en-US" sz="2400">
                <a:ea typeface="宋体" panose="02010600030101010101" pitchFamily="2" charset="-122"/>
              </a:rPr>
              <a:t>激光器</a:t>
            </a:r>
          </a:p>
        </p:txBody>
      </p:sp>
    </p:spTree>
    <p:extLst>
      <p:ext uri="{BB962C8B-B14F-4D97-AF65-F5344CB8AC3E}">
        <p14:creationId xmlns:p14="http://schemas.microsoft.com/office/powerpoint/2010/main" val="924837449"/>
      </p:ext>
    </p:extLst>
  </p:cSld>
  <p:clrMapOvr>
    <a:masterClrMapping/>
  </p:clrMapOvr>
  <p:transition spd="med">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ctrTitle"/>
          </p:nvPr>
        </p:nvSpPr>
        <p:spPr>
          <a:xfrm>
            <a:off x="1245326" y="1707419"/>
            <a:ext cx="9144000" cy="896852"/>
          </a:xfrm>
        </p:spPr>
        <p:style>
          <a:lnRef idx="3">
            <a:schemeClr val="lt1"/>
          </a:lnRef>
          <a:fillRef idx="1">
            <a:schemeClr val="accent2"/>
          </a:fillRef>
          <a:effectRef idx="1">
            <a:schemeClr val="accent2"/>
          </a:effectRef>
          <a:fontRef idx="minor">
            <a:schemeClr val="lt1"/>
          </a:fontRef>
        </p:style>
        <p:txBody>
          <a:bodyPr/>
          <a:lstStyle/>
          <a:p>
            <a:r>
              <a:rPr lang="zh-CN" altLang="en-US" sz="5400" dirty="0"/>
              <a:t>激光调制和偏转技术</a:t>
            </a:r>
          </a:p>
        </p:txBody>
      </p:sp>
      <p:pic>
        <p:nvPicPr>
          <p:cNvPr id="2" name="图片 1"/>
          <p:cNvPicPr>
            <a:picLocks noChangeAspect="1"/>
          </p:cNvPicPr>
          <p:nvPr/>
        </p:nvPicPr>
        <p:blipFill>
          <a:blip r:embed="rId2"/>
          <a:stretch>
            <a:fillRect/>
          </a:stretch>
        </p:blipFill>
        <p:spPr>
          <a:xfrm>
            <a:off x="1397725" y="3113133"/>
            <a:ext cx="3352800" cy="2514600"/>
          </a:xfrm>
          <a:prstGeom prst="rect">
            <a:avLst/>
          </a:prstGeom>
        </p:spPr>
      </p:pic>
      <p:pic>
        <p:nvPicPr>
          <p:cNvPr id="3" name="图片 2"/>
          <p:cNvPicPr>
            <a:picLocks noChangeAspect="1"/>
          </p:cNvPicPr>
          <p:nvPr/>
        </p:nvPicPr>
        <p:blipFill>
          <a:blip r:embed="rId3"/>
          <a:stretch>
            <a:fillRect/>
          </a:stretch>
        </p:blipFill>
        <p:spPr>
          <a:xfrm>
            <a:off x="5524913" y="4950284"/>
            <a:ext cx="3962116" cy="1549765"/>
          </a:xfrm>
          <a:prstGeom prst="rect">
            <a:avLst/>
          </a:prstGeom>
        </p:spPr>
      </p:pic>
      <p:pic>
        <p:nvPicPr>
          <p:cNvPr id="4" name="图片 3"/>
          <p:cNvPicPr>
            <a:picLocks noChangeAspect="1"/>
          </p:cNvPicPr>
          <p:nvPr/>
        </p:nvPicPr>
        <p:blipFill>
          <a:blip r:embed="rId4"/>
          <a:stretch>
            <a:fillRect/>
          </a:stretch>
        </p:blipFill>
        <p:spPr>
          <a:xfrm>
            <a:off x="5714851" y="3113133"/>
            <a:ext cx="3332454" cy="1443500"/>
          </a:xfrm>
          <a:prstGeom prst="rect">
            <a:avLst/>
          </a:prstGeom>
        </p:spPr>
      </p:pic>
    </p:spTree>
    <p:extLst>
      <p:ext uri="{BB962C8B-B14F-4D97-AF65-F5344CB8AC3E}">
        <p14:creationId xmlns:p14="http://schemas.microsoft.com/office/powerpoint/2010/main" val="3016136321"/>
      </p:ext>
    </p:extLst>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ChangeArrowheads="1"/>
          </p:cNvSpPr>
          <p:nvPr/>
        </p:nvSpPr>
        <p:spPr bwMode="auto">
          <a:xfrm>
            <a:off x="1524001" y="26966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73091" name="Object 3"/>
          <p:cNvGraphicFramePr>
            <a:graphicFrameLocks noChangeAspect="1"/>
          </p:cNvGraphicFramePr>
          <p:nvPr/>
        </p:nvGraphicFramePr>
        <p:xfrm>
          <a:off x="1754188" y="1944688"/>
          <a:ext cx="8685212" cy="2170112"/>
        </p:xfrm>
        <a:graphic>
          <a:graphicData uri="http://schemas.openxmlformats.org/presentationml/2006/ole">
            <mc:AlternateContent xmlns:mc="http://schemas.openxmlformats.org/markup-compatibility/2006">
              <mc:Choice xmlns:v="urn:schemas-microsoft-com:vml" Requires="v">
                <p:oleObj spid="_x0000_s58397" name="Equation" r:id="rId3" imgW="4648200" imgH="1092200" progId="Equation.DSMT4">
                  <p:embed/>
                </p:oleObj>
              </mc:Choice>
              <mc:Fallback>
                <p:oleObj name="Equation" r:id="rId3" imgW="4648200" imgH="1092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188" y="1944688"/>
                        <a:ext cx="8685212" cy="217011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73092"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288" t="5554" b="18010"/>
          <a:stretch>
            <a:fillRect/>
          </a:stretch>
        </p:blipFill>
        <p:spPr bwMode="auto">
          <a:xfrm>
            <a:off x="6781800" y="4267200"/>
            <a:ext cx="3778250" cy="2209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73093" name="Text Box 5"/>
          <p:cNvSpPr txBox="1">
            <a:spLocks noChangeArrowheads="1"/>
          </p:cNvSpPr>
          <p:nvPr/>
        </p:nvSpPr>
        <p:spPr bwMode="auto">
          <a:xfrm>
            <a:off x="1828800" y="4191001"/>
            <a:ext cx="64770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l">
              <a:lnSpc>
                <a:spcPct val="125000"/>
              </a:lnSpc>
              <a:spcBef>
                <a:spcPct val="150000"/>
              </a:spcBef>
              <a:spcAft>
                <a:spcPct val="20000"/>
              </a:spcAft>
              <a:buClr>
                <a:schemeClr val="hlink"/>
              </a:buClr>
              <a:buFont typeface="Wingdings" panose="05000000000000000000" pitchFamily="2" charset="2"/>
              <a:buNone/>
            </a:pPr>
            <a:r>
              <a:rPr lang="zh-CN" altLang="en-US" sz="2400">
                <a:solidFill>
                  <a:schemeClr val="tx2"/>
                </a:solidFill>
                <a:ea typeface="宋体" panose="02010600030101010101" pitchFamily="2" charset="-122"/>
              </a:rPr>
              <a:t>调幅波含三个不同的频率 ：  </a:t>
            </a:r>
          </a:p>
          <a:p>
            <a:pPr algn="l">
              <a:lnSpc>
                <a:spcPct val="125000"/>
              </a:lnSpc>
              <a:spcAft>
                <a:spcPct val="20000"/>
              </a:spcAft>
              <a:buClr>
                <a:schemeClr val="hlink"/>
              </a:buClr>
              <a:buFont typeface="Wingdings" panose="05000000000000000000" pitchFamily="2" charset="2"/>
              <a:buNone/>
            </a:pPr>
            <a:r>
              <a:rPr lang="en-US" altLang="zh-CN" sz="2400">
                <a:ea typeface="宋体" panose="02010600030101010101" pitchFamily="2" charset="-122"/>
              </a:rPr>
              <a:t>1.</a:t>
            </a:r>
            <a:r>
              <a:rPr lang="zh-CN" altLang="en-US" sz="2400">
                <a:ea typeface="宋体" panose="02010600030101010101" pitchFamily="2" charset="-122"/>
              </a:rPr>
              <a:t>调制前的激光振荡波 。  </a:t>
            </a:r>
          </a:p>
          <a:p>
            <a:pPr algn="l">
              <a:lnSpc>
                <a:spcPct val="150000"/>
              </a:lnSpc>
            </a:pPr>
            <a:r>
              <a:rPr lang="en-US" altLang="zh-CN" sz="2400">
                <a:ea typeface="宋体" panose="02010600030101010101" pitchFamily="2" charset="-122"/>
              </a:rPr>
              <a:t>2.</a:t>
            </a:r>
            <a:r>
              <a:rPr lang="zh-CN" altLang="en-US" sz="2400">
                <a:ea typeface="宋体" panose="02010600030101010101" pitchFamily="2" charset="-122"/>
              </a:rPr>
              <a:t>第二项激光频率和调制频率之和。   </a:t>
            </a:r>
          </a:p>
          <a:p>
            <a:pPr algn="l">
              <a:lnSpc>
                <a:spcPct val="150000"/>
              </a:lnSpc>
            </a:pPr>
            <a:r>
              <a:rPr lang="en-US" altLang="zh-CN" sz="2400">
                <a:ea typeface="宋体" panose="02010600030101010101" pitchFamily="2" charset="-122"/>
              </a:rPr>
              <a:t>3.</a:t>
            </a:r>
            <a:r>
              <a:rPr lang="zh-CN" altLang="en-US" sz="2400">
                <a:ea typeface="宋体" panose="02010600030101010101" pitchFamily="2" charset="-122"/>
              </a:rPr>
              <a:t>第三项激光频率和调制频率之差</a:t>
            </a:r>
            <a:r>
              <a:rPr lang="zh-CN" altLang="en-US" sz="2400">
                <a:effectLst>
                  <a:outerShdw blurRad="38100" dist="38100" dir="2700000" algn="tl">
                    <a:srgbClr val="C0C0C0"/>
                  </a:outerShdw>
                </a:effectLst>
                <a:ea typeface="宋体" panose="02010600030101010101" pitchFamily="2" charset="-122"/>
              </a:rPr>
              <a:t> 。</a:t>
            </a:r>
            <a:r>
              <a:rPr lang="zh-CN" altLang="en-US" sz="2400">
                <a:solidFill>
                  <a:schemeClr val="tx2"/>
                </a:solidFill>
                <a:effectLst>
                  <a:outerShdw blurRad="38100" dist="38100" dir="2700000" algn="tl">
                    <a:srgbClr val="C0C0C0"/>
                  </a:outerShdw>
                </a:effectLst>
                <a:ea typeface="宋体" panose="02010600030101010101" pitchFamily="2" charset="-122"/>
              </a:rPr>
              <a:t>  </a:t>
            </a:r>
            <a:endParaRPr lang="zh-CN" altLang="en-US">
              <a:solidFill>
                <a:schemeClr val="tx2"/>
              </a:solidFill>
              <a:ea typeface="宋体" panose="02010600030101010101" pitchFamily="2" charset="-122"/>
            </a:endParaRPr>
          </a:p>
        </p:txBody>
      </p:sp>
      <p:sp>
        <p:nvSpPr>
          <p:cNvPr id="473094" name="Rectangle 6"/>
          <p:cNvSpPr>
            <a:spLocks noGrp="1" noChangeArrowheads="1"/>
          </p:cNvSpPr>
          <p:nvPr>
            <p:ph type="body" idx="1"/>
          </p:nvPr>
        </p:nvSpPr>
        <p:spPr>
          <a:xfrm>
            <a:off x="1827214" y="1152526"/>
            <a:ext cx="2820987" cy="600075"/>
          </a:xfrm>
        </p:spPr>
        <p:txBody>
          <a:bodyPr/>
          <a:lstStyle/>
          <a:p>
            <a:pPr>
              <a:lnSpc>
                <a:spcPct val="125000"/>
              </a:lnSpc>
              <a:spcAft>
                <a:spcPct val="20000"/>
              </a:spcAft>
              <a:buFont typeface="Wingdings" panose="05000000000000000000" pitchFamily="2" charset="2"/>
              <a:buNone/>
            </a:pPr>
            <a:r>
              <a:rPr lang="zh-CN" altLang="en-US" sz="2400" b="1">
                <a:solidFill>
                  <a:srgbClr val="FF0000"/>
                </a:solidFill>
                <a:ea typeface="楷体_GB2312" pitchFamily="49" charset="-122"/>
              </a:rPr>
              <a:t>调幅波的频谱分析</a:t>
            </a:r>
          </a:p>
        </p:txBody>
      </p:sp>
      <p:sp>
        <p:nvSpPr>
          <p:cNvPr id="473095" name="Rectangle 7"/>
          <p:cNvSpPr>
            <a:spLocks noGrp="1" noChangeArrowheads="1"/>
          </p:cNvSpPr>
          <p:nvPr>
            <p:ph type="title"/>
          </p:nvPr>
        </p:nvSpPr>
        <p:spPr>
          <a:noFill/>
          <a:ln/>
        </p:spPr>
        <p:txBody>
          <a:bodyPr/>
          <a:lstStyle/>
          <a:p>
            <a:r>
              <a:rPr lang="zh-CN" altLang="en-US" sz="2400">
                <a:ea typeface="宋体" panose="02010600030101010101" pitchFamily="2" charset="-122"/>
              </a:rPr>
              <a:t>振幅调制</a:t>
            </a:r>
          </a:p>
        </p:txBody>
      </p:sp>
      <p:grpSp>
        <p:nvGrpSpPr>
          <p:cNvPr id="473100" name="Group 12"/>
          <p:cNvGrpSpPr>
            <a:grpSpLocks/>
          </p:cNvGrpSpPr>
          <p:nvPr/>
        </p:nvGrpSpPr>
        <p:grpSpPr bwMode="auto">
          <a:xfrm>
            <a:off x="5638800" y="1195388"/>
            <a:ext cx="4876800" cy="1243012"/>
            <a:chOff x="2592" y="753"/>
            <a:chExt cx="3072" cy="783"/>
          </a:xfrm>
        </p:grpSpPr>
        <p:graphicFrame>
          <p:nvGraphicFramePr>
            <p:cNvPr id="473096" name="Object 8"/>
            <p:cNvGraphicFramePr>
              <a:graphicFrameLocks noChangeAspect="1"/>
            </p:cNvGraphicFramePr>
            <p:nvPr/>
          </p:nvGraphicFramePr>
          <p:xfrm>
            <a:off x="2640" y="753"/>
            <a:ext cx="3024" cy="303"/>
          </p:xfrm>
          <a:graphic>
            <a:graphicData uri="http://schemas.openxmlformats.org/presentationml/2006/ole">
              <mc:AlternateContent xmlns:mc="http://schemas.openxmlformats.org/markup-compatibility/2006">
                <mc:Choice xmlns:v="urn:schemas-microsoft-com:vml" Requires="v">
                  <p:oleObj spid="_x0000_s58398" name="Equation" r:id="rId6" imgW="2311200" imgH="228600" progId="Equation.DSMT4">
                    <p:embed/>
                  </p:oleObj>
                </mc:Choice>
                <mc:Fallback>
                  <p:oleObj name="Equation" r:id="rId6" imgW="2311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 y="753"/>
                          <a:ext cx="3024" cy="30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pSp>
          <p:nvGrpSpPr>
            <p:cNvPr id="473097" name="Group 9"/>
            <p:cNvGrpSpPr>
              <a:grpSpLocks/>
            </p:cNvGrpSpPr>
            <p:nvPr/>
          </p:nvGrpSpPr>
          <p:grpSpPr bwMode="auto">
            <a:xfrm>
              <a:off x="2592" y="1044"/>
              <a:ext cx="1584" cy="492"/>
              <a:chOff x="480" y="2400"/>
              <a:chExt cx="1584" cy="492"/>
            </a:xfrm>
          </p:grpSpPr>
          <p:graphicFrame>
            <p:nvGraphicFramePr>
              <p:cNvPr id="473098" name="Object 10"/>
              <p:cNvGraphicFramePr>
                <a:graphicFrameLocks noChangeAspect="1"/>
              </p:cNvGraphicFramePr>
              <p:nvPr/>
            </p:nvGraphicFramePr>
            <p:xfrm>
              <a:off x="1392" y="2400"/>
              <a:ext cx="672" cy="492"/>
            </p:xfrm>
            <a:graphic>
              <a:graphicData uri="http://schemas.openxmlformats.org/presentationml/2006/ole">
                <mc:AlternateContent xmlns:mc="http://schemas.openxmlformats.org/markup-compatibility/2006">
                  <mc:Choice xmlns:v="urn:schemas-microsoft-com:vml" Requires="v">
                    <p:oleObj spid="_x0000_s58399" name="Equation" r:id="rId8" imgW="583920" imgH="431640" progId="Equation.DSMT4">
                      <p:embed/>
                    </p:oleObj>
                  </mc:Choice>
                  <mc:Fallback>
                    <p:oleObj name="Equation" r:id="rId8" imgW="58392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2" y="2400"/>
                            <a:ext cx="672" cy="492"/>
                          </a:xfrm>
                          <a:prstGeom prst="rect">
                            <a:avLst/>
                          </a:prstGeom>
                          <a:noFill/>
                          <a:ln>
                            <a:noFill/>
                          </a:ln>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3099" name="Rectangle 11"/>
              <p:cNvSpPr>
                <a:spLocks noChangeArrowheads="1"/>
              </p:cNvSpPr>
              <p:nvPr/>
            </p:nvSpPr>
            <p:spPr bwMode="auto">
              <a:xfrm>
                <a:off x="480" y="2424"/>
                <a:ext cx="113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hlink"/>
                  </a:buClr>
                  <a:buFont typeface="Wingdings" panose="05000000000000000000" pitchFamily="2" charset="2"/>
                  <a:buChar char="v"/>
                  <a:tabLst>
                    <a:tab pos="449263" algn="l"/>
                    <a:tab pos="1978025" algn="l"/>
                  </a:tabLst>
                  <a:defRPr sz="2800">
                    <a:solidFill>
                      <a:schemeClr val="tx1"/>
                    </a:solidFill>
                    <a:latin typeface="Verdana" panose="020B0604030504040204" pitchFamily="34" charset="0"/>
                  </a:defRPr>
                </a:lvl1pPr>
                <a:lvl2pPr marL="2354263" indent="-285750" algn="l">
                  <a:spcBef>
                    <a:spcPct val="20000"/>
                  </a:spcBef>
                  <a:buClr>
                    <a:schemeClr val="accent1"/>
                  </a:buClr>
                  <a:buFont typeface="Wingdings" panose="05000000000000000000" pitchFamily="2" charset="2"/>
                  <a:buChar char="§"/>
                  <a:tabLst>
                    <a:tab pos="449263" algn="l"/>
                    <a:tab pos="1978025" algn="l"/>
                  </a:tabLst>
                  <a:defRPr sz="2800">
                    <a:solidFill>
                      <a:schemeClr val="tx1"/>
                    </a:solidFill>
                    <a:latin typeface="Arial" panose="020B0604020202020204" pitchFamily="34" charset="0"/>
                  </a:defRPr>
                </a:lvl2pPr>
                <a:lvl3pPr marL="2762250" indent="-228600" algn="l">
                  <a:spcBef>
                    <a:spcPct val="20000"/>
                  </a:spcBef>
                  <a:buClr>
                    <a:schemeClr val="tx1"/>
                  </a:buClr>
                  <a:buChar char="•"/>
                  <a:tabLst>
                    <a:tab pos="449263" algn="l"/>
                    <a:tab pos="1978025" algn="l"/>
                  </a:tabLst>
                  <a:defRPr sz="2400">
                    <a:solidFill>
                      <a:schemeClr val="tx1"/>
                    </a:solidFill>
                    <a:latin typeface="Arial" panose="020B0604020202020204" pitchFamily="34" charset="0"/>
                  </a:defRPr>
                </a:lvl3pPr>
                <a:lvl4pPr marL="3170238" indent="-228600" algn="l">
                  <a:spcBef>
                    <a:spcPct val="20000"/>
                  </a:spcBef>
                  <a:buChar char="–"/>
                  <a:tabLst>
                    <a:tab pos="449263" algn="l"/>
                    <a:tab pos="1978025" algn="l"/>
                  </a:tabLst>
                  <a:defRPr sz="2000">
                    <a:solidFill>
                      <a:schemeClr val="tx1"/>
                    </a:solidFill>
                    <a:latin typeface="Arial" panose="020B0604020202020204" pitchFamily="34" charset="0"/>
                  </a:defRPr>
                </a:lvl4pPr>
                <a:lvl5pPr marL="3578225" indent="-228600" algn="l">
                  <a:spcBef>
                    <a:spcPct val="20000"/>
                  </a:spcBef>
                  <a:buChar char="»"/>
                  <a:tabLst>
                    <a:tab pos="449263" algn="l"/>
                    <a:tab pos="1978025" algn="l"/>
                  </a:tabLst>
                  <a:defRPr sz="2000">
                    <a:solidFill>
                      <a:schemeClr val="tx1"/>
                    </a:solidFill>
                    <a:latin typeface="Arial" panose="020B0604020202020204" pitchFamily="34" charset="0"/>
                  </a:defRPr>
                </a:lvl5pPr>
                <a:lvl6pPr marL="40354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6pPr>
                <a:lvl7pPr marL="44926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7pPr>
                <a:lvl8pPr marL="49498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8pPr>
                <a:lvl9pPr marL="5407025" indent="-228600" fontAlgn="base">
                  <a:spcBef>
                    <a:spcPct val="20000"/>
                  </a:spcBef>
                  <a:spcAft>
                    <a:spcPct val="0"/>
                  </a:spcAft>
                  <a:buChar char="»"/>
                  <a:tabLst>
                    <a:tab pos="449263" algn="l"/>
                    <a:tab pos="1978025" algn="l"/>
                  </a:tabLst>
                  <a:defRPr sz="2000">
                    <a:solidFill>
                      <a:schemeClr val="tx1"/>
                    </a:solidFill>
                    <a:latin typeface="Arial" panose="020B0604020202020204" pitchFamily="34" charset="0"/>
                  </a:defRPr>
                </a:lvl9pPr>
              </a:lstStyle>
              <a:p>
                <a:pPr>
                  <a:lnSpc>
                    <a:spcPct val="125000"/>
                  </a:lnSpc>
                  <a:spcAft>
                    <a:spcPct val="20000"/>
                  </a:spcAft>
                  <a:buFont typeface="Wingdings" panose="05000000000000000000" pitchFamily="2" charset="2"/>
                  <a:buNone/>
                </a:pPr>
                <a:r>
                  <a:rPr lang="zh-CN" altLang="en-US" sz="2400" b="1">
                    <a:solidFill>
                      <a:srgbClr val="FF0000"/>
                    </a:solidFill>
                    <a:ea typeface="楷体_GB2312" pitchFamily="49" charset="-122"/>
                  </a:rPr>
                  <a:t>调制系数  </a:t>
                </a:r>
                <a:endParaRPr lang="en-US" altLang="zh-CN" sz="2400" baseline="-25000">
                  <a:ea typeface="宋体" panose="02010600030101010101" pitchFamily="2" charset="-122"/>
                </a:endParaRPr>
              </a:p>
            </p:txBody>
          </p:sp>
        </p:grpSp>
      </p:grpSp>
    </p:spTree>
    <p:extLst>
      <p:ext uri="{BB962C8B-B14F-4D97-AF65-F5344CB8AC3E}">
        <p14:creationId xmlns:p14="http://schemas.microsoft.com/office/powerpoint/2010/main" val="174828583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3094">
                                            <p:txEl>
                                              <p:pRg st="0" end="0"/>
                                            </p:txEl>
                                          </p:spTgt>
                                        </p:tgtEl>
                                        <p:attrNameLst>
                                          <p:attrName>style.visibility</p:attrName>
                                        </p:attrNameLst>
                                      </p:cBhvr>
                                      <p:to>
                                        <p:strVal val="visible"/>
                                      </p:to>
                                    </p:set>
                                    <p:anim calcmode="lin" valueType="num">
                                      <p:cBhvr additive="base">
                                        <p:cTn id="7" dur="500" fill="hold"/>
                                        <p:tgtEl>
                                          <p:spTgt spid="47309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309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73091"/>
                                        </p:tgtEl>
                                        <p:attrNameLst>
                                          <p:attrName>style.visibility</p:attrName>
                                        </p:attrNameLst>
                                      </p:cBhvr>
                                      <p:to>
                                        <p:strVal val="visible"/>
                                      </p:to>
                                    </p:set>
                                    <p:animEffect transition="in" filter="dissolve">
                                      <p:cBhvr>
                                        <p:cTn id="13" dur="500"/>
                                        <p:tgtEl>
                                          <p:spTgt spid="47309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73093"/>
                                        </p:tgtEl>
                                        <p:attrNameLst>
                                          <p:attrName>style.visibility</p:attrName>
                                        </p:attrNameLst>
                                      </p:cBhvr>
                                      <p:to>
                                        <p:strVal val="visible"/>
                                      </p:to>
                                    </p:set>
                                    <p:anim calcmode="lin" valueType="num">
                                      <p:cBhvr additive="base">
                                        <p:cTn id="18" dur="500" fill="hold"/>
                                        <p:tgtEl>
                                          <p:spTgt spid="473093"/>
                                        </p:tgtEl>
                                        <p:attrNameLst>
                                          <p:attrName>ppt_x</p:attrName>
                                        </p:attrNameLst>
                                      </p:cBhvr>
                                      <p:tavLst>
                                        <p:tav tm="0">
                                          <p:val>
                                            <p:strVal val="#ppt_x"/>
                                          </p:val>
                                        </p:tav>
                                        <p:tav tm="100000">
                                          <p:val>
                                            <p:strVal val="#ppt_x"/>
                                          </p:val>
                                        </p:tav>
                                      </p:tavLst>
                                    </p:anim>
                                    <p:anim calcmode="lin" valueType="num">
                                      <p:cBhvr additive="base">
                                        <p:cTn id="19" dur="500" fill="hold"/>
                                        <p:tgtEl>
                                          <p:spTgt spid="47309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473092"/>
                                        </p:tgtEl>
                                        <p:attrNameLst>
                                          <p:attrName>style.visibility</p:attrName>
                                        </p:attrNameLst>
                                      </p:cBhvr>
                                      <p:to>
                                        <p:strVal val="visible"/>
                                      </p:to>
                                    </p:set>
                                    <p:animEffect transition="in" filter="dissolve">
                                      <p:cBhvr>
                                        <p:cTn id="24" dur="500"/>
                                        <p:tgtEl>
                                          <p:spTgt spid="473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3" grpId="0"/>
      <p:bldP spid="47309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zh-CN" altLang="en-US" sz="2400">
                <a:ea typeface="宋体" panose="02010600030101010101" pitchFamily="2" charset="-122"/>
              </a:rPr>
              <a:t>电光调制的物理基础</a:t>
            </a:r>
          </a:p>
        </p:txBody>
      </p:sp>
      <p:sp>
        <p:nvSpPr>
          <p:cNvPr id="483333" name="Text Box 5"/>
          <p:cNvSpPr txBox="1">
            <a:spLocks noChangeArrowheads="1"/>
          </p:cNvSpPr>
          <p:nvPr/>
        </p:nvSpPr>
        <p:spPr bwMode="auto">
          <a:xfrm>
            <a:off x="1676400" y="1295401"/>
            <a:ext cx="8718550" cy="192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600" b="1">
                <a:solidFill>
                  <a:srgbClr val="FF0000"/>
                </a:solidFill>
                <a:ea typeface="华文新魏" panose="02010800040101010101" pitchFamily="2" charset="-122"/>
              </a:rPr>
              <a:t>电光效应</a:t>
            </a:r>
            <a:r>
              <a:rPr lang="zh-CN" altLang="en-US" sz="3600">
                <a:solidFill>
                  <a:srgbClr val="FF0000"/>
                </a:solidFill>
                <a:ea typeface="华文新魏" panose="02010800040101010101" pitchFamily="2" charset="-122"/>
              </a:rPr>
              <a:t>：</a:t>
            </a:r>
          </a:p>
          <a:p>
            <a:pPr algn="l"/>
            <a:r>
              <a:rPr lang="zh-CN" altLang="en-US" sz="2800">
                <a:ea typeface="宋体" panose="02010600030101010101" pitchFamily="2" charset="-122"/>
              </a:rPr>
              <a:t>某些晶体在外加电场的作用下，其折射率将发生改变，</a:t>
            </a:r>
          </a:p>
          <a:p>
            <a:pPr algn="l"/>
            <a:r>
              <a:rPr lang="zh-CN" altLang="en-US" sz="2800">
                <a:ea typeface="宋体" panose="02010600030101010101" pitchFamily="2" charset="-122"/>
              </a:rPr>
              <a:t>当光波通过此介质时，其传输特性就受到影响而改变。</a:t>
            </a:r>
          </a:p>
          <a:p>
            <a:pPr algn="l"/>
            <a:r>
              <a:rPr lang="zh-CN" altLang="en-US" sz="2800">
                <a:solidFill>
                  <a:schemeClr val="tx2"/>
                </a:solidFill>
                <a:ea typeface="楷体_GB2312" pitchFamily="49" charset="-122"/>
              </a:rPr>
              <a:t>电光效应是电光调制的物理基础。</a:t>
            </a:r>
          </a:p>
        </p:txBody>
      </p:sp>
      <p:graphicFrame>
        <p:nvGraphicFramePr>
          <p:cNvPr id="483334" name="Object 6"/>
          <p:cNvGraphicFramePr>
            <a:graphicFrameLocks noChangeAspect="1"/>
          </p:cNvGraphicFramePr>
          <p:nvPr/>
        </p:nvGraphicFramePr>
        <p:xfrm>
          <a:off x="3429000" y="3378200"/>
          <a:ext cx="4114800" cy="736600"/>
        </p:xfrm>
        <a:graphic>
          <a:graphicData uri="http://schemas.openxmlformats.org/presentationml/2006/ole">
            <mc:AlternateContent xmlns:mc="http://schemas.openxmlformats.org/markup-compatibility/2006">
              <mc:Choice xmlns:v="urn:schemas-microsoft-com:vml" Requires="v">
                <p:oleObj spid="_x0000_s59412" name="Equation" r:id="rId3" imgW="1346040" imgH="241200" progId="Equation.DSMT4">
                  <p:embed/>
                </p:oleObj>
              </mc:Choice>
              <mc:Fallback>
                <p:oleObj name="Equation" r:id="rId3" imgW="1346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78200"/>
                        <a:ext cx="41148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3335" name="Object 7"/>
          <p:cNvGraphicFramePr>
            <a:graphicFrameLocks noChangeAspect="1"/>
          </p:cNvGraphicFramePr>
          <p:nvPr/>
        </p:nvGraphicFramePr>
        <p:xfrm>
          <a:off x="2944813" y="4445000"/>
          <a:ext cx="5084762" cy="736600"/>
        </p:xfrm>
        <a:graphic>
          <a:graphicData uri="http://schemas.openxmlformats.org/presentationml/2006/ole">
            <mc:AlternateContent xmlns:mc="http://schemas.openxmlformats.org/markup-compatibility/2006">
              <mc:Choice xmlns:v="urn:schemas-microsoft-com:vml" Requires="v">
                <p:oleObj spid="_x0000_s59413" name="Equation" r:id="rId5" imgW="1663560" imgH="241200" progId="Equation.DSMT4">
                  <p:embed/>
                </p:oleObj>
              </mc:Choice>
              <mc:Fallback>
                <p:oleObj name="Equation" r:id="rId5" imgW="166356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4813" y="4445000"/>
                        <a:ext cx="5084762"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3336" name="Text Box 8"/>
          <p:cNvSpPr txBox="1">
            <a:spLocks noChangeArrowheads="1"/>
          </p:cNvSpPr>
          <p:nvPr/>
        </p:nvSpPr>
        <p:spPr bwMode="auto">
          <a:xfrm>
            <a:off x="1752600" y="5729288"/>
            <a:ext cx="4275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黑体" panose="02010609060101010101" pitchFamily="49" charset="-122"/>
              </a:rPr>
              <a:t>普科尔斯（</a:t>
            </a:r>
            <a:r>
              <a:rPr lang="en-US" altLang="zh-CN" sz="2800">
                <a:solidFill>
                  <a:srgbClr val="FF0000"/>
                </a:solidFill>
                <a:ea typeface="黑体" panose="02010609060101010101" pitchFamily="49" charset="-122"/>
              </a:rPr>
              <a:t>Pockels</a:t>
            </a:r>
            <a:r>
              <a:rPr lang="zh-CN" altLang="en-US" sz="2800">
                <a:solidFill>
                  <a:srgbClr val="FF0000"/>
                </a:solidFill>
                <a:ea typeface="黑体" panose="02010609060101010101" pitchFamily="49" charset="-122"/>
              </a:rPr>
              <a:t>）效应</a:t>
            </a:r>
          </a:p>
        </p:txBody>
      </p:sp>
      <p:sp>
        <p:nvSpPr>
          <p:cNvPr id="483337" name="Line 9"/>
          <p:cNvSpPr>
            <a:spLocks noChangeShapeType="1"/>
          </p:cNvSpPr>
          <p:nvPr/>
        </p:nvSpPr>
        <p:spPr bwMode="auto">
          <a:xfrm flipV="1">
            <a:off x="4419600" y="5103814"/>
            <a:ext cx="1219200" cy="611187"/>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3338" name="Text Box 10"/>
          <p:cNvSpPr txBox="1">
            <a:spLocks noChangeArrowheads="1"/>
          </p:cNvSpPr>
          <p:nvPr/>
        </p:nvSpPr>
        <p:spPr bwMode="auto">
          <a:xfrm>
            <a:off x="7219950" y="5805488"/>
            <a:ext cx="2990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黑体" panose="02010609060101010101" pitchFamily="49" charset="-122"/>
              </a:rPr>
              <a:t>克尔（</a:t>
            </a:r>
            <a:r>
              <a:rPr lang="en-US" altLang="zh-CN" sz="2800">
                <a:solidFill>
                  <a:srgbClr val="FF0000"/>
                </a:solidFill>
                <a:ea typeface="黑体" panose="02010609060101010101" pitchFamily="49" charset="-122"/>
              </a:rPr>
              <a:t>Kerr</a:t>
            </a:r>
            <a:r>
              <a:rPr lang="zh-CN" altLang="en-US" sz="2800">
                <a:solidFill>
                  <a:srgbClr val="FF0000"/>
                </a:solidFill>
                <a:ea typeface="黑体" panose="02010609060101010101" pitchFamily="49" charset="-122"/>
              </a:rPr>
              <a:t>）效应</a:t>
            </a:r>
          </a:p>
        </p:txBody>
      </p:sp>
      <p:sp>
        <p:nvSpPr>
          <p:cNvPr id="483339" name="Line 11"/>
          <p:cNvSpPr>
            <a:spLocks noChangeShapeType="1"/>
          </p:cNvSpPr>
          <p:nvPr/>
        </p:nvSpPr>
        <p:spPr bwMode="auto">
          <a:xfrm flipH="1" flipV="1">
            <a:off x="6781800" y="5029200"/>
            <a:ext cx="1752600" cy="7620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531093114"/>
      </p:ext>
    </p:extLst>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ext Box 2"/>
          <p:cNvSpPr txBox="1">
            <a:spLocks noChangeArrowheads="1"/>
          </p:cNvSpPr>
          <p:nvPr/>
        </p:nvSpPr>
        <p:spPr bwMode="auto">
          <a:xfrm>
            <a:off x="2286000" y="1293814"/>
            <a:ext cx="80772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solidFill>
                  <a:schemeClr val="tx2"/>
                </a:solidFill>
                <a:latin typeface="楷体_GB2312" pitchFamily="49" charset="-122"/>
                <a:ea typeface="楷体_GB2312" pitchFamily="49" charset="-122"/>
              </a:rPr>
              <a:t>将</a:t>
            </a:r>
            <a:r>
              <a:rPr kumimoji="1" lang="en-US" altLang="zh-CN" sz="2800" i="1">
                <a:solidFill>
                  <a:schemeClr val="tx2"/>
                </a:solidFill>
                <a:latin typeface="楷体_GB2312" pitchFamily="49" charset="-122"/>
                <a:ea typeface="楷体_GB2312" pitchFamily="49" charset="-122"/>
              </a:rPr>
              <a:t>x</a:t>
            </a:r>
            <a:r>
              <a:rPr kumimoji="1" lang="zh-CN" altLang="en-US" sz="2800">
                <a:solidFill>
                  <a:schemeClr val="tx2"/>
                </a:solidFill>
                <a:latin typeface="楷体_GB2312" pitchFamily="49" charset="-122"/>
                <a:ea typeface="楷体_GB2312" pitchFamily="49" charset="-122"/>
              </a:rPr>
              <a:t>坐标和</a:t>
            </a:r>
            <a:r>
              <a:rPr kumimoji="1" lang="en-US" altLang="zh-CN" sz="2800" i="1">
                <a:solidFill>
                  <a:schemeClr val="tx2"/>
                </a:solidFill>
                <a:latin typeface="楷体_GB2312" pitchFamily="49" charset="-122"/>
                <a:ea typeface="楷体_GB2312" pitchFamily="49" charset="-122"/>
              </a:rPr>
              <a:t>y</a:t>
            </a:r>
            <a:r>
              <a:rPr kumimoji="1" lang="zh-CN" altLang="en-US" sz="2800">
                <a:solidFill>
                  <a:schemeClr val="tx2"/>
                </a:solidFill>
                <a:latin typeface="楷体_GB2312" pitchFamily="49" charset="-122"/>
                <a:ea typeface="楷体_GB2312" pitchFamily="49" charset="-122"/>
              </a:rPr>
              <a:t>坐标绕</a:t>
            </a:r>
            <a:r>
              <a:rPr kumimoji="1" lang="en-US" altLang="zh-CN" sz="2800" i="1">
                <a:solidFill>
                  <a:schemeClr val="tx2"/>
                </a:solidFill>
                <a:latin typeface="楷体_GB2312" pitchFamily="49" charset="-122"/>
                <a:ea typeface="楷体_GB2312" pitchFamily="49" charset="-122"/>
              </a:rPr>
              <a:t>z</a:t>
            </a:r>
            <a:r>
              <a:rPr kumimoji="1" lang="zh-CN" altLang="en-US" sz="2800">
                <a:solidFill>
                  <a:schemeClr val="tx2"/>
                </a:solidFill>
                <a:latin typeface="楷体_GB2312" pitchFamily="49" charset="-122"/>
                <a:ea typeface="楷体_GB2312" pitchFamily="49" charset="-122"/>
              </a:rPr>
              <a:t>轴旋转</a:t>
            </a:r>
            <a:r>
              <a:rPr kumimoji="1" lang="zh-CN" altLang="en-US" sz="2800" i="1">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角得到感应主轴坐标系（</a:t>
            </a:r>
            <a:r>
              <a:rPr kumimoji="1" lang="en-US" altLang="zh-CN" sz="2800" i="1">
                <a:solidFill>
                  <a:schemeClr val="tx2"/>
                </a:solidFill>
                <a:latin typeface="楷体_GB2312" pitchFamily="49" charset="-122"/>
                <a:ea typeface="楷体_GB2312" pitchFamily="49" charset="-122"/>
              </a:rPr>
              <a:t>x</a:t>
            </a:r>
            <a:r>
              <a:rPr kumimoji="1" lang="en-US" altLang="zh-CN" sz="2800">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a:t>
            </a:r>
            <a:r>
              <a:rPr kumimoji="1" lang="en-US" altLang="zh-CN" sz="2800" i="1">
                <a:solidFill>
                  <a:schemeClr val="tx2"/>
                </a:solidFill>
                <a:latin typeface="楷体_GB2312" pitchFamily="49" charset="-122"/>
                <a:ea typeface="楷体_GB2312" pitchFamily="49" charset="-122"/>
              </a:rPr>
              <a:t>y</a:t>
            </a:r>
            <a:r>
              <a:rPr kumimoji="1" lang="en-US" altLang="zh-CN" sz="2800">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a:t>
            </a:r>
            <a:r>
              <a:rPr kumimoji="1" lang="en-US" altLang="zh-CN" sz="2800" i="1">
                <a:solidFill>
                  <a:schemeClr val="tx2"/>
                </a:solidFill>
                <a:latin typeface="楷体_GB2312" pitchFamily="49" charset="-122"/>
                <a:ea typeface="楷体_GB2312" pitchFamily="49" charset="-122"/>
              </a:rPr>
              <a:t>z</a:t>
            </a:r>
            <a:r>
              <a:rPr kumimoji="1" lang="en-US" altLang="zh-CN" sz="2800">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），当</a:t>
            </a:r>
            <a:r>
              <a:rPr kumimoji="1" lang="zh-CN" altLang="en-US" sz="2800" i="1">
                <a:solidFill>
                  <a:schemeClr val="tx2"/>
                </a:solidFill>
                <a:latin typeface="楷体_GB2312" pitchFamily="49" charset="-122"/>
                <a:ea typeface="楷体_GB2312" pitchFamily="49" charset="-122"/>
                <a:sym typeface="Symbol" panose="05050102010706020507" pitchFamily="18" charset="2"/>
              </a:rPr>
              <a:t></a:t>
            </a:r>
            <a:r>
              <a:rPr kumimoji="1" lang="zh-CN" altLang="en-US" sz="2800" i="1">
                <a:solidFill>
                  <a:schemeClr val="tx2"/>
                </a:solidFill>
                <a:latin typeface="楷体_GB2312" pitchFamily="49" charset="-122"/>
                <a:ea typeface="楷体_GB2312" pitchFamily="49" charset="-122"/>
              </a:rPr>
              <a:t> </a:t>
            </a:r>
            <a:r>
              <a:rPr kumimoji="1" lang="en-US" altLang="zh-CN" sz="2800">
                <a:solidFill>
                  <a:schemeClr val="tx2"/>
                </a:solidFill>
                <a:latin typeface="楷体_GB2312" pitchFamily="49" charset="-122"/>
                <a:ea typeface="楷体_GB2312" pitchFamily="49" charset="-122"/>
              </a:rPr>
              <a:t>=45</a:t>
            </a:r>
            <a:r>
              <a:rPr kumimoji="1" lang="en-US" altLang="zh-CN" sz="2800">
                <a:solidFill>
                  <a:schemeClr val="tx2"/>
                </a:solidFill>
                <a:latin typeface="楷体_GB2312" pitchFamily="49" charset="-122"/>
                <a:ea typeface="楷体_GB2312" pitchFamily="49" charset="-122"/>
                <a:sym typeface="Symbol" panose="05050102010706020507" pitchFamily="18" charset="2"/>
              </a:rPr>
              <a:t></a:t>
            </a:r>
            <a:r>
              <a:rPr kumimoji="1" lang="zh-CN" altLang="en-US" sz="2800">
                <a:solidFill>
                  <a:schemeClr val="tx2"/>
                </a:solidFill>
                <a:latin typeface="楷体_GB2312" pitchFamily="49" charset="-122"/>
                <a:ea typeface="楷体_GB2312" pitchFamily="49" charset="-122"/>
              </a:rPr>
              <a:t>，感应主轴坐标系中地椭球方程为 ：</a:t>
            </a:r>
          </a:p>
        </p:txBody>
      </p:sp>
      <p:graphicFrame>
        <p:nvGraphicFramePr>
          <p:cNvPr id="488451" name="Object 3"/>
          <p:cNvGraphicFramePr>
            <a:graphicFrameLocks noChangeAspect="1"/>
          </p:cNvGraphicFramePr>
          <p:nvPr/>
        </p:nvGraphicFramePr>
        <p:xfrm>
          <a:off x="2362200" y="2627314"/>
          <a:ext cx="6096000" cy="1030287"/>
        </p:xfrm>
        <a:graphic>
          <a:graphicData uri="http://schemas.openxmlformats.org/presentationml/2006/ole">
            <mc:AlternateContent xmlns:mc="http://schemas.openxmlformats.org/markup-compatibility/2006">
              <mc:Choice xmlns:v="urn:schemas-microsoft-com:vml" Requires="v">
                <p:oleObj spid="_x0000_s60436" r:id="rId3" imgW="2857500" imgH="482600" progId="Equation.3">
                  <p:embed/>
                </p:oleObj>
              </mc:Choice>
              <mc:Fallback>
                <p:oleObj r:id="rId3" imgW="28575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627314"/>
                        <a:ext cx="6096000" cy="1030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8453" name="Text Box 5"/>
          <p:cNvSpPr txBox="1">
            <a:spLocks noChangeArrowheads="1"/>
          </p:cNvSpPr>
          <p:nvPr/>
        </p:nvSpPr>
        <p:spPr bwMode="auto">
          <a:xfrm>
            <a:off x="2133600" y="3687763"/>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800">
                <a:solidFill>
                  <a:schemeClr val="tx2"/>
                </a:solidFill>
                <a:latin typeface="Times New Roman" panose="02020603050405020304" pitchFamily="18" charset="0"/>
                <a:ea typeface="楷体_GB2312" pitchFamily="49" charset="-122"/>
              </a:rPr>
              <a:t>主折射率变为：</a:t>
            </a:r>
          </a:p>
        </p:txBody>
      </p:sp>
      <p:graphicFrame>
        <p:nvGraphicFramePr>
          <p:cNvPr id="488454" name="Object 6"/>
          <p:cNvGraphicFramePr>
            <a:graphicFrameLocks noChangeAspect="1"/>
          </p:cNvGraphicFramePr>
          <p:nvPr/>
        </p:nvGraphicFramePr>
        <p:xfrm>
          <a:off x="2533650" y="4191000"/>
          <a:ext cx="3619500" cy="2414588"/>
        </p:xfrm>
        <a:graphic>
          <a:graphicData uri="http://schemas.openxmlformats.org/presentationml/2006/ole">
            <mc:AlternateContent xmlns:mc="http://schemas.openxmlformats.org/markup-compatibility/2006">
              <mc:Choice xmlns:v="urn:schemas-microsoft-com:vml" Requires="v">
                <p:oleObj spid="_x0000_s60437" name="Equation" r:id="rId5" imgW="1168200" imgH="1028520" progId="Equation.DSMT4">
                  <p:embed/>
                </p:oleObj>
              </mc:Choice>
              <mc:Fallback>
                <p:oleObj name="Equation" r:id="rId5" imgW="1168200" imgH="10285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650" y="4191000"/>
                        <a:ext cx="3619500" cy="2414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8475" name="Group 27"/>
          <p:cNvGrpSpPr>
            <a:grpSpLocks/>
          </p:cNvGrpSpPr>
          <p:nvPr/>
        </p:nvGrpSpPr>
        <p:grpSpPr bwMode="auto">
          <a:xfrm>
            <a:off x="6934200" y="3581400"/>
            <a:ext cx="3657600" cy="2895600"/>
            <a:chOff x="3408" y="2256"/>
            <a:chExt cx="2304" cy="1824"/>
          </a:xfrm>
        </p:grpSpPr>
        <p:sp>
          <p:nvSpPr>
            <p:cNvPr id="488471" name="Text Box 23"/>
            <p:cNvSpPr txBox="1">
              <a:spLocks noChangeArrowheads="1"/>
            </p:cNvSpPr>
            <p:nvPr/>
          </p:nvSpPr>
          <p:spPr bwMode="auto">
            <a:xfrm>
              <a:off x="3408" y="3762"/>
              <a:ext cx="2304"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200">
                  <a:solidFill>
                    <a:srgbClr val="CC00CC"/>
                  </a:solidFill>
                  <a:latin typeface="Times New Roman" panose="02020603050405020304" pitchFamily="18" charset="0"/>
                  <a:ea typeface="黑体" panose="02010609060101010101" pitchFamily="49" charset="-122"/>
                </a:rPr>
                <a:t>加电场后折射率椭球的变化 </a:t>
              </a:r>
            </a:p>
          </p:txBody>
        </p:sp>
        <p:grpSp>
          <p:nvGrpSpPr>
            <p:cNvPr id="488474" name="Group 26"/>
            <p:cNvGrpSpPr>
              <a:grpSpLocks/>
            </p:cNvGrpSpPr>
            <p:nvPr/>
          </p:nvGrpSpPr>
          <p:grpSpPr bwMode="auto">
            <a:xfrm>
              <a:off x="3758" y="2256"/>
              <a:ext cx="1714" cy="1476"/>
              <a:chOff x="3758" y="2256"/>
              <a:chExt cx="1714" cy="1476"/>
            </a:xfrm>
          </p:grpSpPr>
          <p:grpSp>
            <p:nvGrpSpPr>
              <p:cNvPr id="488457" name="Group 9"/>
              <p:cNvGrpSpPr>
                <a:grpSpLocks/>
              </p:cNvGrpSpPr>
              <p:nvPr/>
            </p:nvGrpSpPr>
            <p:grpSpPr bwMode="auto">
              <a:xfrm>
                <a:off x="3758" y="2303"/>
                <a:ext cx="1454" cy="1429"/>
                <a:chOff x="4462" y="9168"/>
                <a:chExt cx="2818" cy="2529"/>
              </a:xfrm>
            </p:grpSpPr>
            <p:grpSp>
              <p:nvGrpSpPr>
                <p:cNvPr id="488458" name="Group 10"/>
                <p:cNvGrpSpPr>
                  <a:grpSpLocks/>
                </p:cNvGrpSpPr>
                <p:nvPr/>
              </p:nvGrpSpPr>
              <p:grpSpPr bwMode="auto">
                <a:xfrm>
                  <a:off x="4519" y="9180"/>
                  <a:ext cx="2761" cy="2392"/>
                  <a:chOff x="3597" y="7932"/>
                  <a:chExt cx="2880" cy="2496"/>
                </a:xfrm>
              </p:grpSpPr>
              <p:sp>
                <p:nvSpPr>
                  <p:cNvPr id="488459" name="Line 11"/>
                  <p:cNvSpPr>
                    <a:spLocks noChangeShapeType="1"/>
                  </p:cNvSpPr>
                  <p:nvPr/>
                </p:nvSpPr>
                <p:spPr bwMode="auto">
                  <a:xfrm>
                    <a:off x="3597" y="9240"/>
                    <a:ext cx="2880" cy="0"/>
                  </a:xfrm>
                  <a:prstGeom prst="line">
                    <a:avLst/>
                  </a:prstGeom>
                  <a:noFill/>
                  <a:ln w="952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88460" name="Line 12"/>
                  <p:cNvSpPr>
                    <a:spLocks noChangeShapeType="1"/>
                  </p:cNvSpPr>
                  <p:nvPr/>
                </p:nvSpPr>
                <p:spPr bwMode="auto">
                  <a:xfrm flipV="1">
                    <a:off x="4944" y="7932"/>
                    <a:ext cx="0" cy="2496"/>
                  </a:xfrm>
                  <a:prstGeom prst="line">
                    <a:avLst/>
                  </a:prstGeom>
                  <a:noFill/>
                  <a:ln w="952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488461" name="Line 13"/>
                <p:cNvSpPr>
                  <a:spLocks noChangeShapeType="1"/>
                </p:cNvSpPr>
                <p:nvPr/>
              </p:nvSpPr>
              <p:spPr bwMode="auto">
                <a:xfrm rot="19064810" flipV="1">
                  <a:off x="4462" y="10370"/>
                  <a:ext cx="2693" cy="124"/>
                </a:xfrm>
                <a:prstGeom prst="line">
                  <a:avLst/>
                </a:prstGeom>
                <a:noFill/>
                <a:ln w="952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88462" name="Line 14"/>
                <p:cNvSpPr>
                  <a:spLocks noChangeShapeType="1"/>
                </p:cNvSpPr>
                <p:nvPr/>
              </p:nvSpPr>
              <p:spPr bwMode="auto">
                <a:xfrm rot="-2535190" flipH="1" flipV="1">
                  <a:off x="5743" y="9168"/>
                  <a:ext cx="114" cy="2529"/>
                </a:xfrm>
                <a:prstGeom prst="line">
                  <a:avLst/>
                </a:prstGeom>
                <a:noFill/>
                <a:ln w="9525">
                  <a:solidFill>
                    <a:srgbClr val="FF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488463" name="Oval 15"/>
              <p:cNvSpPr>
                <a:spLocks noChangeArrowheads="1"/>
              </p:cNvSpPr>
              <p:nvPr/>
            </p:nvSpPr>
            <p:spPr bwMode="auto">
              <a:xfrm>
                <a:off x="4101" y="2632"/>
                <a:ext cx="702" cy="769"/>
              </a:xfrm>
              <a:prstGeom prst="ellipse">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8464" name="Oval 16"/>
              <p:cNvSpPr>
                <a:spLocks noChangeArrowheads="1"/>
              </p:cNvSpPr>
              <p:nvPr/>
            </p:nvSpPr>
            <p:spPr bwMode="auto">
              <a:xfrm rot="2546693">
                <a:off x="4042" y="2680"/>
                <a:ext cx="818" cy="677"/>
              </a:xfrm>
              <a:prstGeom prst="ellipse">
                <a:avLst/>
              </a:prstGeom>
              <a:noFill/>
              <a:ln w="9525">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8465" name="Arc 17"/>
              <p:cNvSpPr>
                <a:spLocks/>
              </p:cNvSpPr>
              <p:nvPr/>
            </p:nvSpPr>
            <p:spPr bwMode="auto">
              <a:xfrm>
                <a:off x="4558" y="2900"/>
                <a:ext cx="49" cy="11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8466" name="Text Box 18"/>
              <p:cNvSpPr txBox="1">
                <a:spLocks noChangeArrowheads="1"/>
              </p:cNvSpPr>
              <p:nvPr/>
            </p:nvSpPr>
            <p:spPr bwMode="auto">
              <a:xfrm>
                <a:off x="4551" y="2812"/>
                <a:ext cx="29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1600">
                    <a:latin typeface="Times New Roman" panose="02020603050405020304" pitchFamily="18" charset="0"/>
                    <a:ea typeface="宋体" panose="02010600030101010101" pitchFamily="2" charset="-122"/>
                  </a:rPr>
                  <a:t>45</a:t>
                </a:r>
                <a:r>
                  <a:rPr lang="en-US" altLang="zh-CN" sz="1600">
                    <a:latin typeface="Times New Roman" panose="02020603050405020304" pitchFamily="18" charset="0"/>
                    <a:ea typeface="宋体" panose="02010600030101010101" pitchFamily="2" charset="-122"/>
                    <a:sym typeface="Symbol" panose="05050102010706020507" pitchFamily="18" charset="2"/>
                  </a:rPr>
                  <a:t></a:t>
                </a:r>
                <a:endParaRPr lang="en-US" altLang="zh-CN" sz="1600">
                  <a:latin typeface="Times New Roman" panose="02020603050405020304" pitchFamily="18" charset="0"/>
                  <a:ea typeface="宋体" panose="02010600030101010101" pitchFamily="2" charset="-122"/>
                </a:endParaRPr>
              </a:p>
            </p:txBody>
          </p:sp>
          <p:sp>
            <p:nvSpPr>
              <p:cNvPr id="488467" name="Text Box 19"/>
              <p:cNvSpPr txBox="1">
                <a:spLocks noChangeArrowheads="1"/>
              </p:cNvSpPr>
              <p:nvPr/>
            </p:nvSpPr>
            <p:spPr bwMode="auto">
              <a:xfrm>
                <a:off x="4434" y="2256"/>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i="1">
                    <a:latin typeface="Times New Roman" panose="02020603050405020304" pitchFamily="18" charset="0"/>
                    <a:ea typeface="宋体" panose="02010600030101010101" pitchFamily="2" charset="-122"/>
                  </a:rPr>
                  <a:t>y</a:t>
                </a:r>
              </a:p>
            </p:txBody>
          </p:sp>
          <p:sp>
            <p:nvSpPr>
              <p:cNvPr id="488468" name="Text Box 20"/>
              <p:cNvSpPr txBox="1">
                <a:spLocks noChangeArrowheads="1"/>
              </p:cNvSpPr>
              <p:nvPr/>
            </p:nvSpPr>
            <p:spPr bwMode="auto">
              <a:xfrm>
                <a:off x="3970" y="2358"/>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a:latin typeface="Times New Roman" panose="02020603050405020304" pitchFamily="18" charset="0"/>
                    <a:ea typeface="宋体" panose="02010600030101010101" pitchFamily="2" charset="-122"/>
                  </a:rPr>
                  <a:t>y</a:t>
                </a:r>
                <a:r>
                  <a:rPr lang="en-US" altLang="zh-CN" sz="900">
                    <a:latin typeface="Times New Roman" panose="02020603050405020304" pitchFamily="18" charset="0"/>
                    <a:ea typeface="宋体" panose="02010600030101010101" pitchFamily="2" charset="-122"/>
                    <a:sym typeface="Symbol" panose="05050102010706020507" pitchFamily="18" charset="2"/>
                  </a:rPr>
                  <a:t></a:t>
                </a:r>
                <a:endParaRPr lang="en-US" altLang="zh-CN" sz="900">
                  <a:latin typeface="Times New Roman" panose="02020603050405020304" pitchFamily="18" charset="0"/>
                  <a:ea typeface="宋体" panose="02010600030101010101" pitchFamily="2" charset="-122"/>
                </a:endParaRPr>
              </a:p>
            </p:txBody>
          </p:sp>
          <p:sp>
            <p:nvSpPr>
              <p:cNvPr id="488469" name="Text Box 21"/>
              <p:cNvSpPr txBox="1">
                <a:spLocks noChangeArrowheads="1"/>
              </p:cNvSpPr>
              <p:nvPr/>
            </p:nvSpPr>
            <p:spPr bwMode="auto">
              <a:xfrm>
                <a:off x="5078" y="2954"/>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900" i="1">
                    <a:latin typeface="Times New Roman" panose="02020603050405020304" pitchFamily="18" charset="0"/>
                    <a:ea typeface="宋体" panose="02010600030101010101" pitchFamily="2" charset="-122"/>
                  </a:rPr>
                  <a:t>x</a:t>
                </a:r>
                <a:endParaRPr lang="en-US" altLang="zh-CN" sz="900">
                  <a:latin typeface="Times New Roman" panose="02020603050405020304" pitchFamily="18" charset="0"/>
                  <a:ea typeface="宋体" panose="02010600030101010101" pitchFamily="2" charset="-122"/>
                </a:endParaRPr>
              </a:p>
            </p:txBody>
          </p:sp>
          <p:sp>
            <p:nvSpPr>
              <p:cNvPr id="488470" name="Text Box 22"/>
              <p:cNvSpPr txBox="1">
                <a:spLocks noChangeArrowheads="1"/>
              </p:cNvSpPr>
              <p:nvPr/>
            </p:nvSpPr>
            <p:spPr bwMode="auto">
              <a:xfrm>
                <a:off x="4886" y="2419"/>
                <a:ext cx="2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en-US" altLang="zh-CN" sz="2000" i="1">
                    <a:latin typeface="Times New Roman" panose="02020603050405020304" pitchFamily="18" charset="0"/>
                    <a:ea typeface="宋体" panose="02010600030101010101" pitchFamily="2" charset="-122"/>
                  </a:rPr>
                  <a:t>x</a:t>
                </a:r>
                <a:r>
                  <a:rPr lang="en-US" altLang="zh-CN" sz="2000">
                    <a:latin typeface="Times New Roman" panose="02020603050405020304" pitchFamily="18" charset="0"/>
                    <a:ea typeface="宋体" panose="02010600030101010101" pitchFamily="2" charset="-122"/>
                    <a:sym typeface="Symbol" panose="05050102010706020507" pitchFamily="18" charset="2"/>
                  </a:rPr>
                  <a:t></a:t>
                </a:r>
                <a:endParaRPr lang="en-US" altLang="zh-CN" sz="2000">
                  <a:latin typeface="Times New Roman" panose="02020603050405020304" pitchFamily="18" charset="0"/>
                  <a:ea typeface="宋体" panose="02010600030101010101" pitchFamily="2" charset="-122"/>
                </a:endParaRPr>
              </a:p>
            </p:txBody>
          </p:sp>
          <p:sp>
            <p:nvSpPr>
              <p:cNvPr id="488472" name="Text Box 24"/>
              <p:cNvSpPr txBox="1">
                <a:spLocks noChangeArrowheads="1"/>
              </p:cNvSpPr>
              <p:nvPr/>
            </p:nvSpPr>
            <p:spPr bwMode="auto">
              <a:xfrm>
                <a:off x="5150" y="2736"/>
                <a:ext cx="3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a:latin typeface="华文行楷" panose="02010800040101010101" pitchFamily="2" charset="-122"/>
                    <a:ea typeface="华文行楷" panose="02010800040101010101" pitchFamily="2" charset="-122"/>
                  </a:rPr>
                  <a:t>x</a:t>
                </a:r>
              </a:p>
            </p:txBody>
          </p:sp>
        </p:grpSp>
      </p:grpSp>
      <p:sp>
        <p:nvSpPr>
          <p:cNvPr id="488477" name="AutoShape 29"/>
          <p:cNvSpPr>
            <a:spLocks/>
          </p:cNvSpPr>
          <p:nvPr/>
        </p:nvSpPr>
        <p:spPr bwMode="auto">
          <a:xfrm>
            <a:off x="2362200" y="4648200"/>
            <a:ext cx="76200" cy="1828800"/>
          </a:xfrm>
          <a:prstGeom prst="leftBrace">
            <a:avLst>
              <a:gd name="adj1" fmla="val 200000"/>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78" name="Rectangle 30"/>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电致折射率变化</a:t>
            </a:r>
          </a:p>
        </p:txBody>
      </p:sp>
    </p:spTree>
    <p:extLst>
      <p:ext uri="{BB962C8B-B14F-4D97-AF65-F5344CB8AC3E}">
        <p14:creationId xmlns:p14="http://schemas.microsoft.com/office/powerpoint/2010/main" val="4204426911"/>
      </p:ext>
    </p:extLst>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ext Box 2"/>
          <p:cNvSpPr txBox="1">
            <a:spLocks noChangeArrowheads="1"/>
          </p:cNvSpPr>
          <p:nvPr/>
        </p:nvSpPr>
        <p:spPr bwMode="auto">
          <a:xfrm>
            <a:off x="2209800" y="1828801"/>
            <a:ext cx="800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600">
                <a:solidFill>
                  <a:srgbClr val="0000FF"/>
                </a:solidFill>
                <a:latin typeface="宋体" panose="02010600030101010101" pitchFamily="2" charset="-122"/>
                <a:ea typeface="宋体" panose="02010600030101010101" pitchFamily="2" charset="-122"/>
              </a:rPr>
              <a:t>    </a:t>
            </a:r>
            <a:r>
              <a:rPr kumimoji="1" lang="zh-CN" altLang="en-US" sz="3600" b="1">
                <a:solidFill>
                  <a:srgbClr val="FF0000"/>
                </a:solidFill>
                <a:latin typeface="宋体" panose="02010600030101010101" pitchFamily="2" charset="-122"/>
                <a:ea typeface="宋体" panose="02010600030101010101" pitchFamily="2" charset="-122"/>
              </a:rPr>
              <a:t>可见，</a:t>
            </a:r>
            <a:r>
              <a:rPr kumimoji="1" lang="en-US" altLang="zh-CN" sz="3600" b="1">
                <a:solidFill>
                  <a:srgbClr val="FF0000"/>
                </a:solidFill>
                <a:latin typeface="宋体" panose="02010600030101010101" pitchFamily="2" charset="-122"/>
                <a:ea typeface="宋体" panose="02010600030101010101" pitchFamily="2" charset="-122"/>
              </a:rPr>
              <a:t>KDP</a:t>
            </a:r>
            <a:r>
              <a:rPr kumimoji="1" lang="zh-CN" altLang="en-US" sz="3600" b="1">
                <a:solidFill>
                  <a:srgbClr val="FF0000"/>
                </a:solidFill>
                <a:latin typeface="宋体" panose="02010600030101010101" pitchFamily="2" charset="-122"/>
                <a:ea typeface="宋体" panose="02010600030101010101" pitchFamily="2" charset="-122"/>
              </a:rPr>
              <a:t>晶体沿</a:t>
            </a:r>
            <a:r>
              <a:rPr kumimoji="1" lang="en-US" altLang="zh-CN" sz="3600" b="1" i="1">
                <a:solidFill>
                  <a:srgbClr val="FF0000"/>
                </a:solidFill>
                <a:latin typeface="宋体" panose="02010600030101010101" pitchFamily="2" charset="-122"/>
                <a:ea typeface="宋体" panose="02010600030101010101" pitchFamily="2" charset="-122"/>
              </a:rPr>
              <a:t>z</a:t>
            </a:r>
            <a:r>
              <a:rPr kumimoji="1" lang="zh-CN" altLang="en-US" sz="3600" b="1">
                <a:solidFill>
                  <a:srgbClr val="FF0000"/>
                </a:solidFill>
                <a:latin typeface="宋体" panose="02010600030101010101" pitchFamily="2" charset="-122"/>
                <a:ea typeface="宋体" panose="02010600030101010101" pitchFamily="2" charset="-122"/>
              </a:rPr>
              <a:t>轴加电场时，由单轴晶体变成了双轴晶体，折射率椭球的主轴绕</a:t>
            </a:r>
            <a:r>
              <a:rPr kumimoji="1" lang="en-US" altLang="zh-CN" sz="3600" b="1" i="1">
                <a:solidFill>
                  <a:srgbClr val="FF0000"/>
                </a:solidFill>
                <a:latin typeface="宋体" panose="02010600030101010101" pitchFamily="2" charset="-122"/>
                <a:ea typeface="宋体" panose="02010600030101010101" pitchFamily="2" charset="-122"/>
              </a:rPr>
              <a:t>z</a:t>
            </a:r>
            <a:r>
              <a:rPr kumimoji="1" lang="zh-CN" altLang="en-US" sz="3600" b="1">
                <a:solidFill>
                  <a:srgbClr val="FF0000"/>
                </a:solidFill>
                <a:latin typeface="宋体" panose="02010600030101010101" pitchFamily="2" charset="-122"/>
                <a:ea typeface="宋体" panose="02010600030101010101" pitchFamily="2" charset="-122"/>
              </a:rPr>
              <a:t>轴旋转了</a:t>
            </a:r>
            <a:r>
              <a:rPr kumimoji="1" lang="en-US" altLang="zh-CN" sz="3600" b="1">
                <a:solidFill>
                  <a:srgbClr val="FF0000"/>
                </a:solidFill>
                <a:latin typeface="宋体" panose="02010600030101010101" pitchFamily="2" charset="-122"/>
                <a:ea typeface="宋体" panose="02010600030101010101" pitchFamily="2" charset="-122"/>
              </a:rPr>
              <a:t>45</a:t>
            </a:r>
            <a:r>
              <a:rPr kumimoji="1" lang="en-US" altLang="zh-CN" sz="3600" b="1">
                <a:solidFill>
                  <a:srgbClr val="FF0000"/>
                </a:solidFill>
                <a:latin typeface="宋体" panose="02010600030101010101" pitchFamily="2" charset="-122"/>
                <a:ea typeface="宋体" panose="02010600030101010101" pitchFamily="2" charset="-122"/>
                <a:sym typeface="Symbol" panose="05050102010706020507" pitchFamily="18" charset="2"/>
              </a:rPr>
              <a:t></a:t>
            </a:r>
            <a:r>
              <a:rPr kumimoji="1" lang="zh-CN" altLang="en-US" sz="3600" b="1">
                <a:solidFill>
                  <a:srgbClr val="FF0000"/>
                </a:solidFill>
                <a:latin typeface="宋体" panose="02010600030101010101" pitchFamily="2" charset="-122"/>
                <a:ea typeface="宋体" panose="02010600030101010101" pitchFamily="2" charset="-122"/>
              </a:rPr>
              <a:t>角，此转角与外加电场的大小无关，其折射率变化与电场成正比，这是利用电光效应实现光调制、调</a:t>
            </a:r>
            <a:r>
              <a:rPr kumimoji="1" lang="en-US" altLang="zh-CN" sz="3600" b="1" i="1">
                <a:solidFill>
                  <a:srgbClr val="FF0000"/>
                </a:solidFill>
                <a:latin typeface="宋体" panose="02010600030101010101" pitchFamily="2" charset="-122"/>
                <a:ea typeface="宋体" panose="02010600030101010101" pitchFamily="2" charset="-122"/>
              </a:rPr>
              <a:t>Q</a:t>
            </a:r>
            <a:r>
              <a:rPr kumimoji="1" lang="zh-CN" altLang="en-US" sz="3600" b="1">
                <a:solidFill>
                  <a:srgbClr val="FF0000"/>
                </a:solidFill>
                <a:latin typeface="宋体" panose="02010600030101010101" pitchFamily="2" charset="-122"/>
                <a:ea typeface="宋体" panose="02010600030101010101" pitchFamily="2" charset="-122"/>
              </a:rPr>
              <a:t>、锁模等技术的物理基础。</a:t>
            </a:r>
            <a:r>
              <a:rPr kumimoji="1" lang="zh-CN" altLang="en-US" sz="3200">
                <a:latin typeface="Times New Roman" panose="02020603050405020304" pitchFamily="18" charset="0"/>
                <a:ea typeface="宋体" panose="02010600030101010101" pitchFamily="2" charset="-122"/>
              </a:rPr>
              <a:t> </a:t>
            </a:r>
          </a:p>
        </p:txBody>
      </p:sp>
      <p:sp>
        <p:nvSpPr>
          <p:cNvPr id="489476" name="Rectangle 4"/>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电致折射率变化</a:t>
            </a:r>
          </a:p>
        </p:txBody>
      </p:sp>
    </p:spTree>
    <p:extLst>
      <p:ext uri="{BB962C8B-B14F-4D97-AF65-F5344CB8AC3E}">
        <p14:creationId xmlns:p14="http://schemas.microsoft.com/office/powerpoint/2010/main" val="1712398972"/>
      </p:ext>
    </p:extLst>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Rot="1" noChangeArrowheads="1"/>
          </p:cNvSpPr>
          <p:nvPr>
            <p:ph type="ctrTitle"/>
          </p:nvPr>
        </p:nvSpPr>
        <p:spPr>
          <a:xfrm>
            <a:off x="1631950" y="2565400"/>
            <a:ext cx="8820150" cy="1143000"/>
          </a:xfrm>
        </p:spPr>
        <p:txBody>
          <a:bodyPr>
            <a:normAutofit fontScale="90000"/>
          </a:bodyPr>
          <a:lstStyle/>
          <a:p>
            <a:pPr eaLnBrk="1" hangingPunct="1"/>
            <a:r>
              <a:rPr lang="zh-CN" altLang="en-US" b="1"/>
              <a:t>第三级像差的几何理论</a:t>
            </a:r>
            <a:br>
              <a:rPr lang="zh-CN" altLang="en-US" b="1"/>
            </a:br>
            <a:r>
              <a:rPr lang="zh-CN" altLang="en-US" b="1"/>
              <a:t>         </a:t>
            </a:r>
            <a:r>
              <a:rPr lang="en-US" altLang="zh-CN" b="1">
                <a:latin typeface="Times New Roman" panose="02020603050405020304" pitchFamily="18" charset="0"/>
              </a:rPr>
              <a:t>Third-order aberrations</a:t>
            </a:r>
          </a:p>
        </p:txBody>
      </p:sp>
    </p:spTree>
    <p:extLst>
      <p:ext uri="{BB962C8B-B14F-4D97-AF65-F5344CB8AC3E}">
        <p14:creationId xmlns:p14="http://schemas.microsoft.com/office/powerpoint/2010/main" val="1767775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500" name="Rectangle 4"/>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电光相位延迟</a:t>
            </a:r>
          </a:p>
        </p:txBody>
      </p:sp>
      <p:sp>
        <p:nvSpPr>
          <p:cNvPr id="490501" name="Rectangle 5"/>
          <p:cNvSpPr>
            <a:spLocks noChangeArrowheads="1"/>
          </p:cNvSpPr>
          <p:nvPr/>
        </p:nvSpPr>
        <p:spPr bwMode="auto">
          <a:xfrm>
            <a:off x="1924050" y="1674814"/>
            <a:ext cx="836295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a:solidFill>
                  <a:schemeClr val="tx2"/>
                </a:solidFill>
                <a:ea typeface="楷体_GB2312" pitchFamily="49" charset="-122"/>
              </a:rPr>
              <a:t>实际应用中，电光晶体总是沿着相对光轴的某些特殊</a:t>
            </a:r>
          </a:p>
          <a:p>
            <a:pPr algn="l"/>
            <a:r>
              <a:rPr kumimoji="1" lang="zh-CN" altLang="en-US" sz="2800">
                <a:solidFill>
                  <a:schemeClr val="tx2"/>
                </a:solidFill>
                <a:ea typeface="楷体_GB2312" pitchFamily="49" charset="-122"/>
              </a:rPr>
              <a:t>方向切割而成的，而且外电场也是沿着某一主轴方向</a:t>
            </a:r>
          </a:p>
          <a:p>
            <a:pPr algn="l"/>
            <a:r>
              <a:rPr kumimoji="1" lang="zh-CN" altLang="en-US" sz="2800">
                <a:solidFill>
                  <a:schemeClr val="tx2"/>
                </a:solidFill>
                <a:ea typeface="楷体_GB2312" pitchFamily="49" charset="-122"/>
              </a:rPr>
              <a:t>加到晶体上，常用的有两种方式：</a:t>
            </a:r>
          </a:p>
        </p:txBody>
      </p:sp>
      <p:sp>
        <p:nvSpPr>
          <p:cNvPr id="490502" name="Rectangle 6"/>
          <p:cNvSpPr>
            <a:spLocks noChangeArrowheads="1"/>
          </p:cNvSpPr>
          <p:nvPr/>
        </p:nvSpPr>
        <p:spPr bwMode="auto">
          <a:xfrm>
            <a:off x="2178051" y="3429001"/>
            <a:ext cx="78263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3200" b="1">
                <a:solidFill>
                  <a:srgbClr val="FF0000"/>
                </a:solidFill>
                <a:ea typeface="华文新魏" panose="02010800040101010101" pitchFamily="2" charset="-122"/>
              </a:rPr>
              <a:t>纵向电光效应：</a:t>
            </a:r>
          </a:p>
          <a:p>
            <a:pPr algn="l"/>
            <a:r>
              <a:rPr kumimoji="1" lang="zh-CN" altLang="en-US" sz="2800">
                <a:ea typeface="宋体" panose="02010600030101010101" pitchFamily="2" charset="-122"/>
              </a:rPr>
              <a:t>        电场方向与光束在晶体中的传播方向一致。 </a:t>
            </a:r>
          </a:p>
        </p:txBody>
      </p:sp>
      <p:sp>
        <p:nvSpPr>
          <p:cNvPr id="490503" name="Rectangle 7"/>
          <p:cNvSpPr>
            <a:spLocks noChangeArrowheads="1"/>
          </p:cNvSpPr>
          <p:nvPr/>
        </p:nvSpPr>
        <p:spPr bwMode="auto">
          <a:xfrm>
            <a:off x="2209800" y="4876801"/>
            <a:ext cx="7391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3200" b="1">
                <a:solidFill>
                  <a:srgbClr val="FF0000"/>
                </a:solidFill>
                <a:ea typeface="华文新魏" panose="02010800040101010101" pitchFamily="2" charset="-122"/>
              </a:rPr>
              <a:t>横向电光效应：</a:t>
            </a:r>
          </a:p>
          <a:p>
            <a:pPr algn="l"/>
            <a:r>
              <a:rPr kumimoji="1" lang="zh-CN" altLang="en-US" sz="2800">
                <a:ea typeface="宋体" panose="02010600030101010101" pitchFamily="2" charset="-122"/>
              </a:rPr>
              <a:t>        电场方向与光束在晶体中的传播方向垂直。  </a:t>
            </a:r>
          </a:p>
        </p:txBody>
      </p:sp>
    </p:spTree>
    <p:extLst>
      <p:ext uri="{BB962C8B-B14F-4D97-AF65-F5344CB8AC3E}">
        <p14:creationId xmlns:p14="http://schemas.microsoft.com/office/powerpoint/2010/main" val="3881484892"/>
      </p:ext>
    </p:extLst>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3604" name="Group 36"/>
          <p:cNvGrpSpPr>
            <a:grpSpLocks/>
          </p:cNvGrpSpPr>
          <p:nvPr/>
        </p:nvGrpSpPr>
        <p:grpSpPr bwMode="auto">
          <a:xfrm>
            <a:off x="2835276" y="927100"/>
            <a:ext cx="5622925" cy="2057400"/>
            <a:chOff x="826" y="624"/>
            <a:chExt cx="3542" cy="1200"/>
          </a:xfrm>
        </p:grpSpPr>
        <p:sp>
          <p:nvSpPr>
            <p:cNvPr id="493574" name="AutoShape 6"/>
            <p:cNvSpPr>
              <a:spLocks noChangeArrowheads="1"/>
            </p:cNvSpPr>
            <p:nvPr/>
          </p:nvSpPr>
          <p:spPr bwMode="auto">
            <a:xfrm flipH="1">
              <a:off x="1820" y="747"/>
              <a:ext cx="1532" cy="629"/>
            </a:xfrm>
            <a:prstGeom prst="cube">
              <a:avLst>
                <a:gd name="adj" fmla="val 54301"/>
              </a:avLst>
            </a:prstGeom>
            <a:solidFill>
              <a:srgbClr val="00FFFF"/>
            </a:solidFill>
            <a:ln w="9525">
              <a:solidFill>
                <a:srgbClr val="000000"/>
              </a:solidFill>
              <a:miter lim="800000"/>
              <a:headEnd/>
              <a:tailEnd/>
            </a:ln>
          </p:spPr>
          <p:txBody>
            <a:bodyPr/>
            <a:lstStyle/>
            <a:p>
              <a:endParaRPr lang="zh-CN" altLang="en-US"/>
            </a:p>
          </p:txBody>
        </p:sp>
        <p:sp>
          <p:nvSpPr>
            <p:cNvPr id="493575" name="Line 7"/>
            <p:cNvSpPr>
              <a:spLocks noChangeShapeType="1"/>
            </p:cNvSpPr>
            <p:nvPr/>
          </p:nvSpPr>
          <p:spPr bwMode="auto">
            <a:xfrm flipV="1">
              <a:off x="1820" y="749"/>
              <a:ext cx="0" cy="269"/>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93576" name="Line 8"/>
            <p:cNvSpPr>
              <a:spLocks noChangeShapeType="1"/>
            </p:cNvSpPr>
            <p:nvPr/>
          </p:nvSpPr>
          <p:spPr bwMode="auto">
            <a:xfrm>
              <a:off x="1820" y="1030"/>
              <a:ext cx="388" cy="35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93577" name="Line 9"/>
            <p:cNvSpPr>
              <a:spLocks noChangeShapeType="1"/>
            </p:cNvSpPr>
            <p:nvPr/>
          </p:nvSpPr>
          <p:spPr bwMode="auto">
            <a:xfrm>
              <a:off x="1820" y="1025"/>
              <a:ext cx="236" cy="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93578" name="Text Box 10"/>
            <p:cNvSpPr txBox="1">
              <a:spLocks noChangeArrowheads="1"/>
            </p:cNvSpPr>
            <p:nvPr/>
          </p:nvSpPr>
          <p:spPr bwMode="auto">
            <a:xfrm>
              <a:off x="1600" y="624"/>
              <a:ext cx="3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b="1" i="1">
                  <a:solidFill>
                    <a:srgbClr val="FF0000"/>
                  </a:solidFill>
                  <a:latin typeface="Times New Roman" panose="02020603050405020304" pitchFamily="18" charset="0"/>
                  <a:ea typeface="宋体" panose="02010600030101010101" pitchFamily="2" charset="-122"/>
                </a:rPr>
                <a:t>x</a:t>
              </a:r>
              <a:r>
                <a:rPr lang="en-US" altLang="zh-CN" sz="28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FF0000"/>
                </a:solidFill>
                <a:latin typeface="Times New Roman" panose="02020603050405020304" pitchFamily="18" charset="0"/>
                <a:ea typeface="宋体" panose="02010600030101010101" pitchFamily="2" charset="-122"/>
              </a:endParaRPr>
            </a:p>
          </p:txBody>
        </p:sp>
        <p:sp>
          <p:nvSpPr>
            <p:cNvPr id="493579" name="Text Box 11"/>
            <p:cNvSpPr txBox="1">
              <a:spLocks noChangeArrowheads="1"/>
            </p:cNvSpPr>
            <p:nvPr/>
          </p:nvSpPr>
          <p:spPr bwMode="auto">
            <a:xfrm>
              <a:off x="1983" y="859"/>
              <a:ext cx="3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a:solidFill>
                    <a:srgbClr val="FF0000"/>
                  </a:solidFill>
                  <a:latin typeface="Times New Roman" panose="02020603050405020304" pitchFamily="18" charset="0"/>
                  <a:ea typeface="宋体" panose="02010600030101010101" pitchFamily="2" charset="-122"/>
                </a:rPr>
                <a:t>z</a:t>
              </a:r>
            </a:p>
          </p:txBody>
        </p:sp>
        <p:sp>
          <p:nvSpPr>
            <p:cNvPr id="493580" name="Text Box 12"/>
            <p:cNvSpPr txBox="1">
              <a:spLocks noChangeArrowheads="1"/>
            </p:cNvSpPr>
            <p:nvPr/>
          </p:nvSpPr>
          <p:spPr bwMode="auto">
            <a:xfrm>
              <a:off x="2040" y="1314"/>
              <a:ext cx="30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b="1" i="1">
                  <a:solidFill>
                    <a:srgbClr val="FF0000"/>
                  </a:solidFill>
                  <a:latin typeface="Times New Roman" panose="02020603050405020304" pitchFamily="18" charset="0"/>
                  <a:ea typeface="宋体" panose="02010600030101010101" pitchFamily="2" charset="-122"/>
                </a:rPr>
                <a:t>y</a:t>
              </a:r>
              <a:r>
                <a:rPr lang="en-US" altLang="zh-CN" sz="28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FF0000"/>
                </a:solidFill>
                <a:latin typeface="Times New Roman" panose="02020603050405020304" pitchFamily="18" charset="0"/>
                <a:ea typeface="宋体" panose="02010600030101010101" pitchFamily="2" charset="-122"/>
              </a:endParaRPr>
            </a:p>
          </p:txBody>
        </p:sp>
        <p:sp>
          <p:nvSpPr>
            <p:cNvPr id="493581" name="AutoShape 13"/>
            <p:cNvSpPr>
              <a:spLocks noChangeArrowheads="1"/>
            </p:cNvSpPr>
            <p:nvPr/>
          </p:nvSpPr>
          <p:spPr bwMode="auto">
            <a:xfrm>
              <a:off x="826" y="967"/>
              <a:ext cx="952" cy="140"/>
            </a:xfrm>
            <a:prstGeom prst="rightArrow">
              <a:avLst>
                <a:gd name="adj1" fmla="val 50000"/>
                <a:gd name="adj2" fmla="val 170000"/>
              </a:avLst>
            </a:prstGeom>
            <a:solidFill>
              <a:srgbClr val="FF0000"/>
            </a:solidFill>
            <a:ln w="9525">
              <a:solidFill>
                <a:srgbClr val="FF00FF"/>
              </a:solidFill>
              <a:miter lim="800000"/>
              <a:headEnd/>
              <a:tailEnd/>
            </a:ln>
          </p:spPr>
          <p:txBody>
            <a:bodyPr/>
            <a:lstStyle/>
            <a:p>
              <a:endParaRPr lang="zh-CN" altLang="en-US"/>
            </a:p>
          </p:txBody>
        </p:sp>
        <p:sp>
          <p:nvSpPr>
            <p:cNvPr id="493582" name="Line 14"/>
            <p:cNvSpPr>
              <a:spLocks noChangeShapeType="1"/>
            </p:cNvSpPr>
            <p:nvPr/>
          </p:nvSpPr>
          <p:spPr bwMode="auto">
            <a:xfrm flipH="1">
              <a:off x="1820" y="1113"/>
              <a:ext cx="261"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3" name="Line 15"/>
            <p:cNvSpPr>
              <a:spLocks noChangeShapeType="1"/>
            </p:cNvSpPr>
            <p:nvPr/>
          </p:nvSpPr>
          <p:spPr bwMode="auto">
            <a:xfrm>
              <a:off x="1820" y="1113"/>
              <a:ext cx="0" cy="54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4" name="Line 16"/>
            <p:cNvSpPr>
              <a:spLocks noChangeShapeType="1"/>
            </p:cNvSpPr>
            <p:nvPr/>
          </p:nvSpPr>
          <p:spPr bwMode="auto">
            <a:xfrm>
              <a:off x="3352" y="1119"/>
              <a:ext cx="362"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5" name="Line 17"/>
            <p:cNvSpPr>
              <a:spLocks noChangeShapeType="1"/>
            </p:cNvSpPr>
            <p:nvPr/>
          </p:nvSpPr>
          <p:spPr bwMode="auto">
            <a:xfrm>
              <a:off x="3714" y="1113"/>
              <a:ext cx="0" cy="533"/>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6" name="Line 18"/>
            <p:cNvSpPr>
              <a:spLocks noChangeShapeType="1"/>
            </p:cNvSpPr>
            <p:nvPr/>
          </p:nvSpPr>
          <p:spPr bwMode="auto">
            <a:xfrm>
              <a:off x="1820" y="1653"/>
              <a:ext cx="791"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8" name="Line 20"/>
            <p:cNvSpPr>
              <a:spLocks noChangeShapeType="1"/>
            </p:cNvSpPr>
            <p:nvPr/>
          </p:nvSpPr>
          <p:spPr bwMode="auto">
            <a:xfrm>
              <a:off x="2887" y="1653"/>
              <a:ext cx="83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3587" name="Oval 19"/>
            <p:cNvSpPr>
              <a:spLocks noChangeArrowheads="1"/>
            </p:cNvSpPr>
            <p:nvPr/>
          </p:nvSpPr>
          <p:spPr bwMode="auto">
            <a:xfrm>
              <a:off x="2482" y="1482"/>
              <a:ext cx="403" cy="342"/>
            </a:xfrm>
            <a:prstGeom prst="ellipse">
              <a:avLst/>
            </a:prstGeom>
            <a:solidFill>
              <a:srgbClr val="FFFFFF"/>
            </a:solidFill>
            <a:ln w="25400">
              <a:solidFill>
                <a:srgbClr val="0000FF"/>
              </a:solidFill>
              <a:round/>
              <a:headEnd/>
              <a:tailEnd/>
            </a:ln>
          </p:spPr>
          <p:txBody>
            <a:bodyPr/>
            <a:lstStyle/>
            <a:p>
              <a:endParaRPr lang="zh-CN" altLang="en-US"/>
            </a:p>
          </p:txBody>
        </p:sp>
        <p:sp>
          <p:nvSpPr>
            <p:cNvPr id="493589" name="Text Box 21"/>
            <p:cNvSpPr txBox="1">
              <a:spLocks noChangeArrowheads="1"/>
            </p:cNvSpPr>
            <p:nvPr/>
          </p:nvSpPr>
          <p:spPr bwMode="auto">
            <a:xfrm>
              <a:off x="2440" y="1416"/>
              <a:ext cx="45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txBody>
            <a:bodyPr/>
            <a:lstStyle/>
            <a:p>
              <a:pPr algn="just" eaLnBrk="0" hangingPunct="0"/>
              <a:r>
                <a:rPr lang="zh-CN" altLang="en-US" sz="1000">
                  <a:solidFill>
                    <a:srgbClr val="0000FF"/>
                  </a:solidFill>
                  <a:latin typeface="Times New Roman" panose="02020603050405020304" pitchFamily="18" charset="0"/>
                  <a:ea typeface="宋体" panose="02010600030101010101" pitchFamily="2" charset="-122"/>
                </a:rPr>
                <a:t>     </a:t>
              </a:r>
            </a:p>
            <a:p>
              <a:pPr algn="just" eaLnBrk="0" hangingPunct="0"/>
              <a:r>
                <a:rPr lang="zh-CN" altLang="en-US" sz="2800">
                  <a:solidFill>
                    <a:srgbClr val="0000FF"/>
                  </a:solidFill>
                  <a:latin typeface="Times New Roman" panose="02020603050405020304" pitchFamily="18" charset="0"/>
                  <a:ea typeface="宋体" panose="02010600030101010101" pitchFamily="2" charset="-122"/>
                </a:rPr>
                <a:t>  </a:t>
              </a:r>
              <a:r>
                <a:rPr lang="en-US" altLang="zh-CN" sz="2800">
                  <a:solidFill>
                    <a:srgbClr val="0000FF"/>
                  </a:solidFill>
                  <a:latin typeface="Times New Roman" panose="02020603050405020304" pitchFamily="18" charset="0"/>
                  <a:ea typeface="宋体" panose="02010600030101010101" pitchFamily="2" charset="-122"/>
                </a:rPr>
                <a:t>V</a:t>
              </a:r>
            </a:p>
          </p:txBody>
        </p:sp>
        <p:sp>
          <p:nvSpPr>
            <p:cNvPr id="493590" name="AutoShape 22"/>
            <p:cNvSpPr>
              <a:spLocks noChangeArrowheads="1"/>
            </p:cNvSpPr>
            <p:nvPr/>
          </p:nvSpPr>
          <p:spPr bwMode="auto">
            <a:xfrm>
              <a:off x="3416" y="978"/>
              <a:ext cx="952" cy="141"/>
            </a:xfrm>
            <a:prstGeom prst="rightArrow">
              <a:avLst>
                <a:gd name="adj1" fmla="val 50000"/>
                <a:gd name="adj2" fmla="val 168794"/>
              </a:avLst>
            </a:prstGeom>
            <a:solidFill>
              <a:srgbClr val="FF0000"/>
            </a:solidFill>
            <a:ln w="9525">
              <a:solidFill>
                <a:srgbClr val="FF00FF"/>
              </a:solidFill>
              <a:miter lim="800000"/>
              <a:headEnd/>
              <a:tailEnd/>
            </a:ln>
          </p:spPr>
          <p:txBody>
            <a:bodyPr/>
            <a:lstStyle/>
            <a:p>
              <a:endParaRPr lang="zh-CN" altLang="en-US"/>
            </a:p>
          </p:txBody>
        </p:sp>
        <p:sp>
          <p:nvSpPr>
            <p:cNvPr id="493591" name="Text Box 23"/>
            <p:cNvSpPr txBox="1">
              <a:spLocks noChangeArrowheads="1"/>
            </p:cNvSpPr>
            <p:nvPr/>
          </p:nvSpPr>
          <p:spPr bwMode="auto">
            <a:xfrm>
              <a:off x="826" y="1157"/>
              <a:ext cx="81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800">
                  <a:solidFill>
                    <a:schemeClr val="tx2"/>
                  </a:solidFill>
                  <a:latin typeface="Times New Roman" panose="02020603050405020304" pitchFamily="18" charset="0"/>
                  <a:ea typeface="楷体_GB2312" pitchFamily="49" charset="-122"/>
                </a:rPr>
                <a:t>入射光 </a:t>
              </a:r>
            </a:p>
          </p:txBody>
        </p:sp>
        <p:sp>
          <p:nvSpPr>
            <p:cNvPr id="493592" name="Text Box 24"/>
            <p:cNvSpPr txBox="1">
              <a:spLocks noChangeArrowheads="1"/>
            </p:cNvSpPr>
            <p:nvPr/>
          </p:nvSpPr>
          <p:spPr bwMode="auto">
            <a:xfrm>
              <a:off x="3439" y="738"/>
              <a:ext cx="81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800">
                  <a:solidFill>
                    <a:schemeClr val="tx2"/>
                  </a:solidFill>
                  <a:latin typeface="Times New Roman" panose="02020603050405020304" pitchFamily="18" charset="0"/>
                  <a:ea typeface="楷体_GB2312" pitchFamily="49" charset="-122"/>
                </a:rPr>
                <a:t>出射光 </a:t>
              </a:r>
            </a:p>
          </p:txBody>
        </p:sp>
      </p:grpSp>
      <p:sp>
        <p:nvSpPr>
          <p:cNvPr id="493595" name="Rectangle 27"/>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电光相位延迟</a:t>
            </a:r>
          </a:p>
        </p:txBody>
      </p:sp>
      <p:sp>
        <p:nvSpPr>
          <p:cNvPr id="493596" name="Text Box 28"/>
          <p:cNvSpPr txBox="1">
            <a:spLocks noChangeArrowheads="1"/>
          </p:cNvSpPr>
          <p:nvPr/>
        </p:nvSpPr>
        <p:spPr bwMode="auto">
          <a:xfrm>
            <a:off x="1600200" y="990601"/>
            <a:ext cx="623888"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b="1">
                <a:solidFill>
                  <a:srgbClr val="FF0000"/>
                </a:solidFill>
                <a:ea typeface="楷体_GB2312" pitchFamily="49" charset="-122"/>
              </a:rPr>
              <a:t>以 </a:t>
            </a:r>
          </a:p>
          <a:p>
            <a:pPr algn="l"/>
            <a:r>
              <a:rPr lang="zh-CN" altLang="en-US" sz="3200" b="1">
                <a:solidFill>
                  <a:srgbClr val="FF0000"/>
                </a:solidFill>
                <a:ea typeface="楷体_GB2312" pitchFamily="49" charset="-122"/>
              </a:rPr>
              <a:t>纵 </a:t>
            </a:r>
          </a:p>
          <a:p>
            <a:pPr algn="l"/>
            <a:r>
              <a:rPr lang="zh-CN" altLang="en-US" sz="3200" b="1">
                <a:solidFill>
                  <a:srgbClr val="FF0000"/>
                </a:solidFill>
                <a:ea typeface="楷体_GB2312" pitchFamily="49" charset="-122"/>
              </a:rPr>
              <a:t>向 </a:t>
            </a:r>
          </a:p>
          <a:p>
            <a:pPr algn="l"/>
            <a:r>
              <a:rPr lang="zh-CN" altLang="en-US" sz="3200" b="1">
                <a:solidFill>
                  <a:srgbClr val="FF0000"/>
                </a:solidFill>
                <a:ea typeface="楷体_GB2312" pitchFamily="49" charset="-122"/>
              </a:rPr>
              <a:t>为 </a:t>
            </a:r>
          </a:p>
          <a:p>
            <a:pPr algn="l"/>
            <a:r>
              <a:rPr lang="zh-CN" altLang="en-US" sz="3200" b="1">
                <a:solidFill>
                  <a:srgbClr val="FF0000"/>
                </a:solidFill>
                <a:ea typeface="楷体_GB2312" pitchFamily="49" charset="-122"/>
              </a:rPr>
              <a:t>例    </a:t>
            </a:r>
          </a:p>
        </p:txBody>
      </p:sp>
      <p:sp>
        <p:nvSpPr>
          <p:cNvPr id="493597" name="Text Box 29"/>
          <p:cNvSpPr txBox="1">
            <a:spLocks noChangeArrowheads="1"/>
          </p:cNvSpPr>
          <p:nvPr/>
        </p:nvSpPr>
        <p:spPr bwMode="auto">
          <a:xfrm>
            <a:off x="2286000" y="3033714"/>
            <a:ext cx="8001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a:latin typeface="Times New Roman" panose="02020603050405020304" pitchFamily="18" charset="0"/>
                <a:ea typeface="宋体" panose="02010600030101010101" pitchFamily="2" charset="-122"/>
              </a:rPr>
              <a:t>当入射沿</a:t>
            </a:r>
            <a:r>
              <a:rPr kumimoji="1" lang="en-US" altLang="zh-CN" sz="2400" i="1">
                <a:solidFill>
                  <a:srgbClr val="FF0000"/>
                </a:solidFill>
                <a:latin typeface="Times New Roman" panose="02020603050405020304" pitchFamily="18" charset="0"/>
                <a:ea typeface="宋体" panose="02010600030101010101" pitchFamily="2" charset="-122"/>
              </a:rPr>
              <a:t>x</a:t>
            </a:r>
            <a:r>
              <a:rPr kumimoji="1" lang="zh-CN" altLang="en-US" sz="2400">
                <a:latin typeface="Times New Roman" panose="02020603050405020304" pitchFamily="18" charset="0"/>
                <a:ea typeface="宋体" panose="02010600030101010101" pitchFamily="2" charset="-122"/>
              </a:rPr>
              <a:t>方向偏振，进入晶体后即分解为沿</a:t>
            </a:r>
            <a:r>
              <a:rPr kumimoji="1" lang="en-US" altLang="zh-CN" sz="2400" i="1">
                <a:latin typeface="Times New Roman" panose="02020603050405020304" pitchFamily="18" charset="0"/>
                <a:ea typeface="宋体" panose="02010600030101010101" pitchFamily="2" charset="-122"/>
              </a:rPr>
              <a:t>x</a:t>
            </a:r>
            <a:r>
              <a:rPr kumimoji="1" lang="en-US" altLang="zh-CN" sz="2400">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a:latin typeface="Times New Roman" panose="02020603050405020304" pitchFamily="18" charset="0"/>
                <a:ea typeface="宋体" panose="02010600030101010101" pitchFamily="2" charset="-122"/>
              </a:rPr>
              <a:t>和</a:t>
            </a:r>
            <a:r>
              <a:rPr kumimoji="1" lang="en-US" altLang="zh-CN" sz="2400" i="1">
                <a:latin typeface="Times New Roman" panose="02020603050405020304" pitchFamily="18" charset="0"/>
                <a:ea typeface="宋体" panose="02010600030101010101" pitchFamily="2" charset="-122"/>
              </a:rPr>
              <a:t>y</a:t>
            </a:r>
            <a:r>
              <a:rPr kumimoji="1" lang="en-US" altLang="zh-CN" sz="2400">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a:latin typeface="Times New Roman" panose="02020603050405020304" pitchFamily="18" charset="0"/>
                <a:ea typeface="宋体" panose="02010600030101010101" pitchFamily="2" charset="-122"/>
              </a:rPr>
              <a:t>方向的两个垂直偏振分量。它们在晶体内传播</a:t>
            </a:r>
            <a:r>
              <a:rPr kumimoji="1" lang="en-US" altLang="zh-CN" sz="2400" i="1">
                <a:solidFill>
                  <a:srgbClr val="FF0000"/>
                </a:solidFill>
                <a:latin typeface="Times New Roman" panose="02020603050405020304" pitchFamily="18" charset="0"/>
                <a:ea typeface="宋体" panose="02010600030101010101" pitchFamily="2" charset="-122"/>
              </a:rPr>
              <a:t>L</a:t>
            </a:r>
            <a:r>
              <a:rPr kumimoji="1" lang="zh-CN" altLang="en-US" sz="2400">
                <a:latin typeface="Times New Roman" panose="02020603050405020304" pitchFamily="18" charset="0"/>
                <a:ea typeface="宋体" panose="02010600030101010101" pitchFamily="2" charset="-122"/>
              </a:rPr>
              <a:t>距离，光程分别为</a:t>
            </a:r>
            <a:r>
              <a:rPr kumimoji="1" lang="en-US" altLang="zh-CN" sz="2400" i="1">
                <a:latin typeface="Times New Roman" panose="02020603050405020304" pitchFamily="18" charset="0"/>
                <a:ea typeface="宋体" panose="02010600030101010101" pitchFamily="2" charset="-122"/>
              </a:rPr>
              <a:t>n</a:t>
            </a:r>
            <a:r>
              <a:rPr kumimoji="1" lang="en-US" altLang="zh-CN" sz="2400" i="1" baseline="-30000">
                <a:latin typeface="Times New Roman" panose="02020603050405020304" pitchFamily="18" charset="0"/>
                <a:ea typeface="宋体" panose="02010600030101010101" pitchFamily="2" charset="-122"/>
              </a:rPr>
              <a:t>x</a:t>
            </a:r>
            <a:r>
              <a:rPr kumimoji="1" lang="en-US" altLang="zh-CN" sz="2400" baseline="-30000">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i="1">
                <a:latin typeface="Times New Roman" panose="02020603050405020304" pitchFamily="18" charset="0"/>
                <a:ea typeface="宋体" panose="02010600030101010101" pitchFamily="2" charset="-122"/>
              </a:rPr>
              <a:t>L</a:t>
            </a:r>
            <a:r>
              <a:rPr kumimoji="1" lang="zh-CN" altLang="en-US" sz="2400">
                <a:latin typeface="Times New Roman" panose="02020603050405020304" pitchFamily="18" charset="0"/>
                <a:ea typeface="宋体" panose="02010600030101010101" pitchFamily="2" charset="-122"/>
              </a:rPr>
              <a:t>和</a:t>
            </a:r>
            <a:r>
              <a:rPr kumimoji="1" lang="en-US" altLang="zh-CN" sz="2400" i="1">
                <a:latin typeface="Times New Roman" panose="02020603050405020304" pitchFamily="18" charset="0"/>
                <a:ea typeface="宋体" panose="02010600030101010101" pitchFamily="2" charset="-122"/>
              </a:rPr>
              <a:t>n</a:t>
            </a:r>
            <a:r>
              <a:rPr kumimoji="1" lang="en-US" altLang="zh-CN" sz="2400" i="1" baseline="-30000">
                <a:latin typeface="Times New Roman" panose="02020603050405020304" pitchFamily="18" charset="0"/>
                <a:ea typeface="宋体" panose="02010600030101010101" pitchFamily="2" charset="-122"/>
              </a:rPr>
              <a:t>y</a:t>
            </a:r>
            <a:r>
              <a:rPr kumimoji="1" lang="en-US" altLang="zh-CN" sz="2400" baseline="-30000">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i="1">
                <a:latin typeface="Times New Roman" panose="02020603050405020304" pitchFamily="18" charset="0"/>
                <a:ea typeface="宋体" panose="02010600030101010101" pitchFamily="2" charset="-122"/>
              </a:rPr>
              <a:t>L</a:t>
            </a:r>
            <a:r>
              <a:rPr kumimoji="1" lang="zh-CN" altLang="en-US" sz="2400">
                <a:latin typeface="Times New Roman" panose="02020603050405020304" pitchFamily="18" charset="0"/>
                <a:ea typeface="宋体" panose="02010600030101010101" pitchFamily="2" charset="-122"/>
              </a:rPr>
              <a:t>，这样，两偏振分量的相位延迟分别为</a:t>
            </a:r>
            <a:r>
              <a:rPr kumimoji="1" lang="zh-CN" altLang="en-US" sz="3200">
                <a:latin typeface="Times New Roman" panose="02020603050405020304" pitchFamily="18" charset="0"/>
                <a:ea typeface="宋体" panose="02010600030101010101" pitchFamily="2" charset="-122"/>
              </a:rPr>
              <a:t> </a:t>
            </a:r>
          </a:p>
        </p:txBody>
      </p:sp>
      <p:grpSp>
        <p:nvGrpSpPr>
          <p:cNvPr id="493606" name="Group 38"/>
          <p:cNvGrpSpPr>
            <a:grpSpLocks/>
          </p:cNvGrpSpPr>
          <p:nvPr/>
        </p:nvGrpSpPr>
        <p:grpSpPr bwMode="auto">
          <a:xfrm>
            <a:off x="3962400" y="4327526"/>
            <a:ext cx="4419600" cy="1508125"/>
            <a:chOff x="1536" y="2726"/>
            <a:chExt cx="2784" cy="950"/>
          </a:xfrm>
        </p:grpSpPr>
        <p:graphicFrame>
          <p:nvGraphicFramePr>
            <p:cNvPr id="493598" name="Object 30"/>
            <p:cNvGraphicFramePr>
              <a:graphicFrameLocks noChangeAspect="1"/>
            </p:cNvGraphicFramePr>
            <p:nvPr/>
          </p:nvGraphicFramePr>
          <p:xfrm>
            <a:off x="1536" y="2726"/>
            <a:ext cx="2784" cy="490"/>
          </p:xfrm>
          <a:graphic>
            <a:graphicData uri="http://schemas.openxmlformats.org/presentationml/2006/ole">
              <mc:AlternateContent xmlns:mc="http://schemas.openxmlformats.org/markup-compatibility/2006">
                <mc:Choice xmlns:v="urn:schemas-microsoft-com:vml" Requires="v">
                  <p:oleObj spid="_x0000_s61469" r:id="rId3" imgW="2222500" imgH="393700" progId="Equation.3">
                    <p:embed/>
                  </p:oleObj>
                </mc:Choice>
                <mc:Fallback>
                  <p:oleObj r:id="rId3" imgW="22225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2726"/>
                          <a:ext cx="2784" cy="4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3599" name="Object 31"/>
            <p:cNvGraphicFramePr>
              <a:graphicFrameLocks noChangeAspect="1"/>
            </p:cNvGraphicFramePr>
            <p:nvPr/>
          </p:nvGraphicFramePr>
          <p:xfrm>
            <a:off x="1584" y="3216"/>
            <a:ext cx="2640" cy="460"/>
          </p:xfrm>
          <a:graphic>
            <a:graphicData uri="http://schemas.openxmlformats.org/presentationml/2006/ole">
              <mc:AlternateContent xmlns:mc="http://schemas.openxmlformats.org/markup-compatibility/2006">
                <mc:Choice xmlns:v="urn:schemas-microsoft-com:vml" Requires="v">
                  <p:oleObj spid="_x0000_s61470" r:id="rId3" imgW="2235200" imgH="393700" progId="Equation.3">
                    <p:embed/>
                  </p:oleObj>
                </mc:Choice>
                <mc:Fallback>
                  <p:oleObj r:id="rId3" imgW="22352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3216"/>
                          <a:ext cx="2640" cy="4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93607" name="Group 39"/>
          <p:cNvGrpSpPr>
            <a:grpSpLocks/>
          </p:cNvGrpSpPr>
          <p:nvPr/>
        </p:nvGrpSpPr>
        <p:grpSpPr bwMode="auto">
          <a:xfrm>
            <a:off x="1663700" y="5867401"/>
            <a:ext cx="7937500" cy="938213"/>
            <a:chOff x="88" y="3696"/>
            <a:chExt cx="5000" cy="591"/>
          </a:xfrm>
        </p:grpSpPr>
        <p:graphicFrame>
          <p:nvGraphicFramePr>
            <p:cNvPr id="493603" name="Object 35"/>
            <p:cNvGraphicFramePr>
              <a:graphicFrameLocks noChangeAspect="1"/>
            </p:cNvGraphicFramePr>
            <p:nvPr/>
          </p:nvGraphicFramePr>
          <p:xfrm>
            <a:off x="1152" y="3696"/>
            <a:ext cx="3936" cy="591"/>
          </p:xfrm>
          <a:graphic>
            <a:graphicData uri="http://schemas.openxmlformats.org/presentationml/2006/ole">
              <mc:AlternateContent xmlns:mc="http://schemas.openxmlformats.org/markup-compatibility/2006">
                <mc:Choice xmlns:v="urn:schemas-microsoft-com:vml" Requires="v">
                  <p:oleObj spid="_x0000_s61471" r:id="rId6" imgW="2603500" imgH="393700" progId="Equation.3">
                    <p:embed/>
                  </p:oleObj>
                </mc:Choice>
                <mc:Fallback>
                  <p:oleObj r:id="rId6" imgW="26035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 y="3696"/>
                          <a:ext cx="3936" cy="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05" name="Text Box 37"/>
            <p:cNvSpPr txBox="1">
              <a:spLocks noChangeArrowheads="1"/>
            </p:cNvSpPr>
            <p:nvPr/>
          </p:nvSpPr>
          <p:spPr bwMode="auto">
            <a:xfrm>
              <a:off x="88" y="3749"/>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FF0000"/>
                  </a:solidFill>
                  <a:ea typeface="楷体_GB2312" pitchFamily="49" charset="-122"/>
                </a:rPr>
                <a:t>相位差：</a:t>
              </a:r>
            </a:p>
          </p:txBody>
        </p:sp>
      </p:grpSp>
    </p:spTree>
    <p:extLst>
      <p:ext uri="{BB962C8B-B14F-4D97-AF65-F5344CB8AC3E}">
        <p14:creationId xmlns:p14="http://schemas.microsoft.com/office/powerpoint/2010/main" val="41297349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3597"/>
                                        </p:tgtEl>
                                        <p:attrNameLst>
                                          <p:attrName>style.visibility</p:attrName>
                                        </p:attrNameLst>
                                      </p:cBhvr>
                                      <p:to>
                                        <p:strVal val="visible"/>
                                      </p:to>
                                    </p:set>
                                    <p:anim calcmode="lin" valueType="num">
                                      <p:cBhvr additive="base">
                                        <p:cTn id="7" dur="500" fill="hold"/>
                                        <p:tgtEl>
                                          <p:spTgt spid="493597"/>
                                        </p:tgtEl>
                                        <p:attrNameLst>
                                          <p:attrName>ppt_x</p:attrName>
                                        </p:attrNameLst>
                                      </p:cBhvr>
                                      <p:tavLst>
                                        <p:tav tm="0">
                                          <p:val>
                                            <p:strVal val="1+#ppt_w/2"/>
                                          </p:val>
                                        </p:tav>
                                        <p:tav tm="100000">
                                          <p:val>
                                            <p:strVal val="#ppt_x"/>
                                          </p:val>
                                        </p:tav>
                                      </p:tavLst>
                                    </p:anim>
                                    <p:anim calcmode="lin" valueType="num">
                                      <p:cBhvr additive="base">
                                        <p:cTn id="8" dur="500" fill="hold"/>
                                        <p:tgtEl>
                                          <p:spTgt spid="49359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93606"/>
                                        </p:tgtEl>
                                        <p:attrNameLst>
                                          <p:attrName>style.visibility</p:attrName>
                                        </p:attrNameLst>
                                      </p:cBhvr>
                                      <p:to>
                                        <p:strVal val="visible"/>
                                      </p:to>
                                    </p:set>
                                    <p:anim calcmode="lin" valueType="num">
                                      <p:cBhvr additive="base">
                                        <p:cTn id="13" dur="500" fill="hold"/>
                                        <p:tgtEl>
                                          <p:spTgt spid="493606"/>
                                        </p:tgtEl>
                                        <p:attrNameLst>
                                          <p:attrName>ppt_x</p:attrName>
                                        </p:attrNameLst>
                                      </p:cBhvr>
                                      <p:tavLst>
                                        <p:tav tm="0">
                                          <p:val>
                                            <p:strVal val="1+#ppt_w/2"/>
                                          </p:val>
                                        </p:tav>
                                        <p:tav tm="100000">
                                          <p:val>
                                            <p:strVal val="#ppt_x"/>
                                          </p:val>
                                        </p:tav>
                                      </p:tavLst>
                                    </p:anim>
                                    <p:anim calcmode="lin" valueType="num">
                                      <p:cBhvr additive="base">
                                        <p:cTn id="14" dur="500" fill="hold"/>
                                        <p:tgtEl>
                                          <p:spTgt spid="49360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493607"/>
                                        </p:tgtEl>
                                        <p:attrNameLst>
                                          <p:attrName>style.visibility</p:attrName>
                                        </p:attrNameLst>
                                      </p:cBhvr>
                                      <p:to>
                                        <p:strVal val="visible"/>
                                      </p:to>
                                    </p:set>
                                    <p:animEffect transition="in" filter="dissolve">
                                      <p:cBhvr>
                                        <p:cTn id="19" dur="500"/>
                                        <p:tgtEl>
                                          <p:spTgt spid="493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9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618" name="Rectangle 26"/>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电光相位延迟</a:t>
            </a:r>
          </a:p>
        </p:txBody>
      </p:sp>
      <p:sp>
        <p:nvSpPr>
          <p:cNvPr id="494619" name="Text Box 27"/>
          <p:cNvSpPr txBox="1">
            <a:spLocks noChangeArrowheads="1"/>
          </p:cNvSpPr>
          <p:nvPr/>
        </p:nvSpPr>
        <p:spPr bwMode="auto">
          <a:xfrm>
            <a:off x="1752600" y="2043114"/>
            <a:ext cx="86106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a:latin typeface="Times New Roman" panose="02020603050405020304" pitchFamily="18" charset="0"/>
                <a:ea typeface="宋体" panose="02010600030101010101" pitchFamily="2" charset="-122"/>
              </a:rPr>
              <a:t>       </a:t>
            </a:r>
            <a:r>
              <a:rPr kumimoji="1" lang="zh-CN" altLang="en-US" sz="2800">
                <a:latin typeface="Times New Roman" panose="02020603050405020304" pitchFamily="18" charset="0"/>
                <a:ea typeface="宋体" panose="02010600030101010101" pitchFamily="2" charset="-122"/>
              </a:rPr>
              <a:t>这个相位延迟完全是由电光效应造成的双折射引起的，所以称为</a:t>
            </a:r>
            <a:r>
              <a:rPr kumimoji="1" lang="zh-CN" altLang="en-US" sz="2800" b="1">
                <a:solidFill>
                  <a:srgbClr val="FF0000"/>
                </a:solidFill>
                <a:latin typeface="Times New Roman" panose="02020603050405020304" pitchFamily="18" charset="0"/>
                <a:ea typeface="宋体" panose="02010600030101010101" pitchFamily="2" charset="-122"/>
              </a:rPr>
              <a:t>电光相位延迟</a:t>
            </a:r>
            <a:r>
              <a:rPr kumimoji="1" lang="zh-CN" altLang="en-US" sz="2800">
                <a:latin typeface="Times New Roman" panose="02020603050405020304" pitchFamily="18" charset="0"/>
                <a:ea typeface="宋体" panose="02010600030101010101" pitchFamily="2" charset="-122"/>
              </a:rPr>
              <a:t>。当电光晶体和传播的光波长确定后，相位差的变化仅取决于外加电压，即只要改变电压，就能使相位成比例地变化。</a:t>
            </a:r>
            <a:r>
              <a:rPr kumimoji="1" lang="zh-CN" altLang="en-US" sz="3200">
                <a:latin typeface="Times New Roman" panose="02020603050405020304" pitchFamily="18" charset="0"/>
                <a:ea typeface="宋体" panose="02010600030101010101" pitchFamily="2" charset="-122"/>
              </a:rPr>
              <a:t> </a:t>
            </a:r>
          </a:p>
        </p:txBody>
      </p:sp>
      <p:sp>
        <p:nvSpPr>
          <p:cNvPr id="494620" name="Text Box 28"/>
          <p:cNvSpPr txBox="1">
            <a:spLocks noChangeArrowheads="1"/>
          </p:cNvSpPr>
          <p:nvPr/>
        </p:nvSpPr>
        <p:spPr bwMode="auto">
          <a:xfrm>
            <a:off x="1752600" y="4038600"/>
            <a:ext cx="845820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a:latin typeface="Times New Roman" panose="02020603050405020304" pitchFamily="18" charset="0"/>
                <a:ea typeface="宋体" panose="02010600030101010101" pitchFamily="2" charset="-122"/>
              </a:rPr>
              <a:t>      </a:t>
            </a:r>
            <a:r>
              <a:rPr kumimoji="1" lang="zh-CN" altLang="en-US" sz="2800">
                <a:latin typeface="Times New Roman" panose="02020603050405020304" pitchFamily="18" charset="0"/>
                <a:ea typeface="宋体" panose="02010600030101010101" pitchFamily="2" charset="-122"/>
              </a:rPr>
              <a:t>当光波的两个垂直分量</a:t>
            </a:r>
            <a:r>
              <a:rPr kumimoji="1" lang="en-US" altLang="zh-CN" sz="2800" i="1">
                <a:latin typeface="Times New Roman" panose="02020603050405020304" pitchFamily="18" charset="0"/>
                <a:ea typeface="宋体" panose="02010600030101010101" pitchFamily="2" charset="-122"/>
              </a:rPr>
              <a:t>E</a:t>
            </a:r>
            <a:r>
              <a:rPr kumimoji="1" lang="en-US" altLang="zh-CN" sz="2800" i="1" baseline="-30000">
                <a:latin typeface="Times New Roman" panose="02020603050405020304" pitchFamily="18" charset="0"/>
                <a:ea typeface="宋体" panose="02010600030101010101" pitchFamily="2" charset="-122"/>
              </a:rPr>
              <a:t>x</a:t>
            </a:r>
            <a:r>
              <a:rPr kumimoji="1" lang="en-US" altLang="zh-CN" sz="2800" baseline="-30000">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E</a:t>
            </a:r>
            <a:r>
              <a:rPr kumimoji="1" lang="en-US" altLang="zh-CN" sz="2800" i="1" baseline="-30000">
                <a:latin typeface="Times New Roman" panose="02020603050405020304" pitchFamily="18" charset="0"/>
                <a:ea typeface="宋体" panose="02010600030101010101" pitchFamily="2" charset="-122"/>
              </a:rPr>
              <a:t>y</a:t>
            </a:r>
            <a:r>
              <a:rPr kumimoji="1" lang="en-US" altLang="zh-CN" sz="2800" baseline="-30000">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的光程差为半个波长（相应的相位差为</a:t>
            </a:r>
            <a:r>
              <a:rPr kumimoji="1" lang="zh-CN" altLang="en-US" sz="2800" i="1">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）时所需要加的电压，称为“</a:t>
            </a:r>
            <a:r>
              <a:rPr kumimoji="1" lang="zh-CN" altLang="en-US" sz="2800" b="1">
                <a:solidFill>
                  <a:srgbClr val="FF0000"/>
                </a:solidFill>
                <a:latin typeface="Times New Roman" panose="02020603050405020304" pitchFamily="18" charset="0"/>
                <a:ea typeface="宋体" panose="02010600030101010101" pitchFamily="2" charset="-122"/>
              </a:rPr>
              <a:t>半波电压</a:t>
            </a:r>
            <a:r>
              <a:rPr kumimoji="1" lang="zh-CN" altLang="en-US" sz="2800">
                <a:latin typeface="Times New Roman" panose="02020603050405020304" pitchFamily="18" charset="0"/>
                <a:ea typeface="宋体" panose="02010600030101010101" pitchFamily="2" charset="-122"/>
              </a:rPr>
              <a:t>”，通常以</a:t>
            </a:r>
            <a:r>
              <a:rPr kumimoji="1" lang="en-US" altLang="zh-CN" sz="2800" i="1">
                <a:latin typeface="Times New Roman" panose="02020603050405020304" pitchFamily="18" charset="0"/>
                <a:ea typeface="宋体" panose="02010600030101010101" pitchFamily="2" charset="-122"/>
              </a:rPr>
              <a:t>V</a:t>
            </a:r>
            <a:r>
              <a:rPr kumimoji="1" lang="en-US" altLang="zh-CN" sz="2800" baseline="-30000">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或</a:t>
            </a:r>
            <a:r>
              <a:rPr kumimoji="1" lang="en-US" altLang="zh-CN" sz="2800" i="1">
                <a:latin typeface="Times New Roman" panose="02020603050405020304" pitchFamily="18" charset="0"/>
                <a:ea typeface="宋体" panose="02010600030101010101" pitchFamily="2" charset="-122"/>
              </a:rPr>
              <a:t>V</a:t>
            </a:r>
            <a:r>
              <a:rPr kumimoji="1" lang="en-US" altLang="zh-CN" sz="2800" baseline="-3000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aseline="-30000">
                <a:latin typeface="Times New Roman" panose="02020603050405020304" pitchFamily="18" charset="0"/>
                <a:ea typeface="宋体" panose="02010600030101010101" pitchFamily="2" charset="-122"/>
              </a:rPr>
              <a:t>/2</a:t>
            </a:r>
            <a:r>
              <a:rPr kumimoji="1" lang="zh-CN" altLang="en-US" sz="2800">
                <a:latin typeface="Times New Roman" panose="02020603050405020304" pitchFamily="18" charset="0"/>
                <a:ea typeface="宋体" panose="02010600030101010101" pitchFamily="2" charset="-122"/>
              </a:rPr>
              <a:t>表示</a:t>
            </a:r>
            <a:r>
              <a:rPr kumimoji="1" lang="zh-CN" altLang="en-US" sz="3200">
                <a:latin typeface="Times New Roman" panose="02020603050405020304" pitchFamily="18" charset="0"/>
                <a:ea typeface="宋体" panose="02010600030101010101" pitchFamily="2" charset="-122"/>
              </a:rPr>
              <a:t>。 </a:t>
            </a:r>
          </a:p>
        </p:txBody>
      </p:sp>
      <p:graphicFrame>
        <p:nvGraphicFramePr>
          <p:cNvPr id="494621" name="Object 29"/>
          <p:cNvGraphicFramePr>
            <a:graphicFrameLocks noChangeAspect="1"/>
          </p:cNvGraphicFramePr>
          <p:nvPr/>
        </p:nvGraphicFramePr>
        <p:xfrm>
          <a:off x="3108326" y="1066801"/>
          <a:ext cx="5973763" cy="938213"/>
        </p:xfrm>
        <a:graphic>
          <a:graphicData uri="http://schemas.openxmlformats.org/presentationml/2006/ole">
            <mc:AlternateContent xmlns:mc="http://schemas.openxmlformats.org/markup-compatibility/2006">
              <mc:Choice xmlns:v="urn:schemas-microsoft-com:vml" Requires="v">
                <p:oleObj spid="_x0000_s62493" name="Equation" r:id="rId3" imgW="2489040" imgH="393480" progId="Equation.DSMT4">
                  <p:embed/>
                </p:oleObj>
              </mc:Choice>
              <mc:Fallback>
                <p:oleObj name="Equation" r:id="rId3" imgW="24890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326" y="1066801"/>
                        <a:ext cx="5973763" cy="938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4627" name="Group 35"/>
          <p:cNvGrpSpPr>
            <a:grpSpLocks/>
          </p:cNvGrpSpPr>
          <p:nvPr/>
        </p:nvGrpSpPr>
        <p:grpSpPr bwMode="auto">
          <a:xfrm>
            <a:off x="4267200" y="5578476"/>
            <a:ext cx="5105400" cy="1127125"/>
            <a:chOff x="1728" y="3514"/>
            <a:chExt cx="3216" cy="710"/>
          </a:xfrm>
        </p:grpSpPr>
        <p:graphicFrame>
          <p:nvGraphicFramePr>
            <p:cNvPr id="494622" name="Object 30"/>
            <p:cNvGraphicFramePr>
              <a:graphicFrameLocks noChangeAspect="1"/>
            </p:cNvGraphicFramePr>
            <p:nvPr/>
          </p:nvGraphicFramePr>
          <p:xfrm>
            <a:off x="1728" y="3529"/>
            <a:ext cx="1872" cy="695"/>
          </p:xfrm>
          <a:graphic>
            <a:graphicData uri="http://schemas.openxmlformats.org/presentationml/2006/ole">
              <mc:AlternateContent xmlns:mc="http://schemas.openxmlformats.org/markup-compatibility/2006">
                <mc:Choice xmlns:v="urn:schemas-microsoft-com:vml" Requires="v">
                  <p:oleObj spid="_x0000_s62494" name="Equation" r:id="rId5" imgW="748975" imgH="431613" progId="Equation.DSMT4">
                    <p:embed/>
                  </p:oleObj>
                </mc:Choice>
                <mc:Fallback>
                  <p:oleObj name="Equation" r:id="rId5" imgW="748975" imgH="43161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 y="3529"/>
                          <a:ext cx="1872" cy="6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4623" name="Object 31"/>
            <p:cNvGraphicFramePr>
              <a:graphicFrameLocks noChangeAspect="1"/>
            </p:cNvGraphicFramePr>
            <p:nvPr/>
          </p:nvGraphicFramePr>
          <p:xfrm>
            <a:off x="3792" y="3514"/>
            <a:ext cx="1152" cy="710"/>
          </p:xfrm>
          <a:graphic>
            <a:graphicData uri="http://schemas.openxmlformats.org/presentationml/2006/ole">
              <mc:AlternateContent xmlns:mc="http://schemas.openxmlformats.org/markup-compatibility/2006">
                <mc:Choice xmlns:v="urn:schemas-microsoft-com:vml" Requires="v">
                  <p:oleObj spid="_x0000_s62495" r:id="rId7" imgW="698197" imgH="431613" progId="Equation.3">
                    <p:embed/>
                  </p:oleObj>
                </mc:Choice>
                <mc:Fallback>
                  <p:oleObj r:id="rId7" imgW="698197"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3514"/>
                          <a:ext cx="1152" cy="7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94626" name="Group 34"/>
          <p:cNvGrpSpPr>
            <a:grpSpLocks/>
          </p:cNvGrpSpPr>
          <p:nvPr/>
        </p:nvGrpSpPr>
        <p:grpSpPr bwMode="auto">
          <a:xfrm>
            <a:off x="1905000" y="6019801"/>
            <a:ext cx="2133600" cy="519113"/>
            <a:chOff x="240" y="3792"/>
            <a:chExt cx="1344" cy="327"/>
          </a:xfrm>
        </p:grpSpPr>
        <p:sp>
          <p:nvSpPr>
            <p:cNvPr id="494624" name="Text Box 32"/>
            <p:cNvSpPr txBox="1">
              <a:spLocks noChangeArrowheads="1"/>
            </p:cNvSpPr>
            <p:nvPr/>
          </p:nvSpPr>
          <p:spPr bwMode="auto">
            <a:xfrm>
              <a:off x="240" y="3792"/>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a:solidFill>
                    <a:srgbClr val="FF0000"/>
                  </a:solidFill>
                  <a:ea typeface="楷体_GB2312" pitchFamily="49" charset="-122"/>
                </a:rPr>
                <a:t>越小越好</a:t>
              </a:r>
            </a:p>
          </p:txBody>
        </p:sp>
        <p:sp>
          <p:nvSpPr>
            <p:cNvPr id="494625" name="Line 33"/>
            <p:cNvSpPr>
              <a:spLocks noChangeShapeType="1"/>
            </p:cNvSpPr>
            <p:nvPr/>
          </p:nvSpPr>
          <p:spPr bwMode="auto">
            <a:xfrm flipV="1">
              <a:off x="1248" y="3888"/>
              <a:ext cx="336" cy="48"/>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6709597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4620"/>
                                        </p:tgtEl>
                                        <p:attrNameLst>
                                          <p:attrName>style.visibility</p:attrName>
                                        </p:attrNameLst>
                                      </p:cBhvr>
                                      <p:to>
                                        <p:strVal val="visible"/>
                                      </p:to>
                                    </p:set>
                                    <p:anim calcmode="lin" valueType="num">
                                      <p:cBhvr additive="base">
                                        <p:cTn id="7" dur="500" fill="hold"/>
                                        <p:tgtEl>
                                          <p:spTgt spid="494620"/>
                                        </p:tgtEl>
                                        <p:attrNameLst>
                                          <p:attrName>ppt_x</p:attrName>
                                        </p:attrNameLst>
                                      </p:cBhvr>
                                      <p:tavLst>
                                        <p:tav tm="0">
                                          <p:val>
                                            <p:strVal val="#ppt_x"/>
                                          </p:val>
                                        </p:tav>
                                        <p:tav tm="100000">
                                          <p:val>
                                            <p:strVal val="#ppt_x"/>
                                          </p:val>
                                        </p:tav>
                                      </p:tavLst>
                                    </p:anim>
                                    <p:anim calcmode="lin" valueType="num">
                                      <p:cBhvr additive="base">
                                        <p:cTn id="8" dur="500" fill="hold"/>
                                        <p:tgtEl>
                                          <p:spTgt spid="4946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94627"/>
                                        </p:tgtEl>
                                        <p:attrNameLst>
                                          <p:attrName>style.visibility</p:attrName>
                                        </p:attrNameLst>
                                      </p:cBhvr>
                                      <p:to>
                                        <p:strVal val="visible"/>
                                      </p:to>
                                    </p:set>
                                    <p:animEffect transition="in" filter="dissolve">
                                      <p:cBhvr>
                                        <p:cTn id="13" dur="500"/>
                                        <p:tgtEl>
                                          <p:spTgt spid="49462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494626"/>
                                        </p:tgtEl>
                                        <p:attrNameLst>
                                          <p:attrName>style.visibility</p:attrName>
                                        </p:attrNameLst>
                                      </p:cBhvr>
                                      <p:to>
                                        <p:strVal val="visible"/>
                                      </p:to>
                                    </p:set>
                                    <p:animEffect transition="in" filter="dissolve">
                                      <p:cBhvr>
                                        <p:cTn id="18" dur="500"/>
                                        <p:tgtEl>
                                          <p:spTgt spid="494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ext Box 2"/>
          <p:cNvSpPr txBox="1">
            <a:spLocks noChangeArrowheads="1"/>
          </p:cNvSpPr>
          <p:nvPr/>
        </p:nvSpPr>
        <p:spPr bwMode="auto">
          <a:xfrm>
            <a:off x="1752600" y="1111250"/>
            <a:ext cx="868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solidFill>
                  <a:schemeClr val="tx2"/>
                </a:solidFill>
                <a:latin typeface="Times New Roman" panose="02020603050405020304" pitchFamily="18" charset="0"/>
                <a:ea typeface="楷体_GB2312" pitchFamily="49" charset="-122"/>
              </a:rPr>
              <a:t>普遍情形，出射光是椭圆偏振光（相当于两个垂直振动的合成）：</a:t>
            </a:r>
            <a:r>
              <a:rPr kumimoji="1" lang="zh-CN" altLang="en-US" sz="2800">
                <a:latin typeface="Times New Roman" panose="02020603050405020304" pitchFamily="18" charset="0"/>
                <a:ea typeface="宋体" panose="02010600030101010101" pitchFamily="2" charset="-122"/>
              </a:rPr>
              <a:t> </a:t>
            </a:r>
          </a:p>
        </p:txBody>
      </p:sp>
      <p:graphicFrame>
        <p:nvGraphicFramePr>
          <p:cNvPr id="495619" name="Object 3"/>
          <p:cNvGraphicFramePr>
            <a:graphicFrameLocks noChangeAspect="1"/>
          </p:cNvGraphicFramePr>
          <p:nvPr/>
        </p:nvGraphicFramePr>
        <p:xfrm>
          <a:off x="3581400" y="2119314"/>
          <a:ext cx="5257800" cy="1050925"/>
        </p:xfrm>
        <a:graphic>
          <a:graphicData uri="http://schemas.openxmlformats.org/presentationml/2006/ole">
            <mc:AlternateContent xmlns:mc="http://schemas.openxmlformats.org/markup-compatibility/2006">
              <mc:Choice xmlns:v="urn:schemas-microsoft-com:vml" Requires="v">
                <p:oleObj spid="_x0000_s63517" r:id="rId3" imgW="2336800" imgH="469900" progId="Equation.3">
                  <p:embed/>
                </p:oleObj>
              </mc:Choice>
              <mc:Fallback>
                <p:oleObj r:id="rId3" imgW="23368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119314"/>
                        <a:ext cx="5257800"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5622" name="Object 6"/>
          <p:cNvGraphicFramePr>
            <a:graphicFrameLocks noChangeAspect="1"/>
          </p:cNvGraphicFramePr>
          <p:nvPr/>
        </p:nvGraphicFramePr>
        <p:xfrm>
          <a:off x="3505200" y="4333876"/>
          <a:ext cx="3200400" cy="695325"/>
        </p:xfrm>
        <a:graphic>
          <a:graphicData uri="http://schemas.openxmlformats.org/presentationml/2006/ole">
            <mc:AlternateContent xmlns:mc="http://schemas.openxmlformats.org/markup-compatibility/2006">
              <mc:Choice xmlns:v="urn:schemas-microsoft-com:vml" Requires="v">
                <p:oleObj spid="_x0000_s63518" r:id="rId3" imgW="1091726" imgH="241195" progId="Equation.3">
                  <p:embed/>
                </p:oleObj>
              </mc:Choice>
              <mc:Fallback>
                <p:oleObj r:id="rId3" imgW="1091726" imgH="24119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333876"/>
                        <a:ext cx="3200400"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5624" name="Text Box 8"/>
          <p:cNvSpPr txBox="1">
            <a:spLocks noChangeArrowheads="1"/>
          </p:cNvSpPr>
          <p:nvPr/>
        </p:nvSpPr>
        <p:spPr bwMode="auto">
          <a:xfrm>
            <a:off x="1828800" y="5180014"/>
            <a:ext cx="8610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latin typeface="楷体_GB2312" pitchFamily="49" charset="-122"/>
                <a:ea typeface="楷体_GB2312" pitchFamily="49" charset="-122"/>
              </a:rPr>
              <a:t>通过晶体后的合成光仍然是线偏振光，且与入射光的偏振方向一致，这种情况晶体相当于一个</a:t>
            </a:r>
            <a:r>
              <a:rPr kumimoji="1" lang="zh-CN" altLang="en-US" sz="2800">
                <a:latin typeface="Times New Roman" panose="02020603050405020304" pitchFamily="18" charset="0"/>
                <a:ea typeface="楷体_GB2312" pitchFamily="49" charset="-122"/>
              </a:rPr>
              <a:t>“</a:t>
            </a:r>
            <a:r>
              <a:rPr kumimoji="1" lang="zh-CN" altLang="en-US" sz="2800" b="1">
                <a:solidFill>
                  <a:srgbClr val="FF0000"/>
                </a:solidFill>
                <a:latin typeface="楷体_GB2312" pitchFamily="49" charset="-122"/>
                <a:ea typeface="楷体_GB2312" pitchFamily="49" charset="-122"/>
              </a:rPr>
              <a:t>全波片</a:t>
            </a:r>
            <a:r>
              <a:rPr kumimoji="1" lang="zh-CN" altLang="en-US" sz="2800">
                <a:latin typeface="Times New Roman" panose="02020603050405020304" pitchFamily="18" charset="0"/>
                <a:ea typeface="楷体_GB2312" pitchFamily="49" charset="-122"/>
              </a:rPr>
              <a:t>”</a:t>
            </a:r>
            <a:r>
              <a:rPr kumimoji="1" lang="zh-CN" altLang="en-US" sz="2800">
                <a:latin typeface="楷体_GB2312" pitchFamily="49" charset="-122"/>
                <a:ea typeface="楷体_GB2312" pitchFamily="49" charset="-122"/>
              </a:rPr>
              <a:t>的作用。</a:t>
            </a:r>
            <a:r>
              <a:rPr kumimoji="1" lang="zh-CN" altLang="en-US" sz="2800">
                <a:latin typeface="Times New Roman" panose="02020603050405020304" pitchFamily="18" charset="0"/>
                <a:ea typeface="宋体" panose="02010600030101010101" pitchFamily="2" charset="-122"/>
              </a:rPr>
              <a:t> </a:t>
            </a:r>
          </a:p>
        </p:txBody>
      </p:sp>
      <p:grpSp>
        <p:nvGrpSpPr>
          <p:cNvPr id="495626" name="Group 10"/>
          <p:cNvGrpSpPr>
            <a:grpSpLocks/>
          </p:cNvGrpSpPr>
          <p:nvPr/>
        </p:nvGrpSpPr>
        <p:grpSpPr bwMode="auto">
          <a:xfrm>
            <a:off x="1828800" y="3581400"/>
            <a:ext cx="8001000" cy="585788"/>
            <a:chOff x="192" y="2175"/>
            <a:chExt cx="5040" cy="369"/>
          </a:xfrm>
        </p:grpSpPr>
        <p:sp>
          <p:nvSpPr>
            <p:cNvPr id="495621" name="Text Box 5"/>
            <p:cNvSpPr txBox="1">
              <a:spLocks noChangeArrowheads="1"/>
            </p:cNvSpPr>
            <p:nvPr/>
          </p:nvSpPr>
          <p:spPr bwMode="auto">
            <a:xfrm>
              <a:off x="192" y="2175"/>
              <a:ext cx="504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FF0000"/>
                  </a:solidFill>
                  <a:latin typeface="Times New Roman" panose="02020603050405020304" pitchFamily="18" charset="0"/>
                  <a:ea typeface="宋体" panose="02010600030101010101" pitchFamily="2" charset="-122"/>
                </a:rPr>
                <a:t>当晶体上未加电压</a:t>
              </a:r>
              <a:r>
                <a:rPr kumimoji="1" lang="zh-CN" altLang="en-US" sz="2800">
                  <a:latin typeface="Times New Roman" panose="02020603050405020304" pitchFamily="18" charset="0"/>
                  <a:ea typeface="宋体" panose="02010600030101010101" pitchFamily="2" charset="-122"/>
                </a:rPr>
                <a:t>，                       </a:t>
              </a:r>
              <a:r>
                <a:rPr kumimoji="1" lang="en-US" altLang="zh-CN" sz="2800">
                  <a:latin typeface="Times New Roman" panose="02020603050405020304" pitchFamily="18" charset="0"/>
                  <a:ea typeface="宋体" panose="02010600030101010101" pitchFamily="2" charset="-122"/>
                </a:rPr>
                <a:t>(</a:t>
              </a:r>
              <a:r>
                <a:rPr kumimoji="1" lang="en-US" altLang="zh-CN" sz="2800" i="1">
                  <a:latin typeface="Times New Roman" panose="02020603050405020304" pitchFamily="18" charset="0"/>
                  <a:ea typeface="宋体" panose="02010600030101010101" pitchFamily="2" charset="-122"/>
                </a:rPr>
                <a:t>n</a:t>
              </a:r>
              <a:r>
                <a:rPr kumimoji="1" lang="en-US" altLang="zh-CN" sz="2800">
                  <a:latin typeface="Times New Roman" panose="02020603050405020304" pitchFamily="18" charset="0"/>
                  <a:ea typeface="宋体" panose="02010600030101010101" pitchFamily="2" charset="-122"/>
                </a:rPr>
                <a:t>= 0, 1, 2,…) </a:t>
              </a:r>
            </a:p>
          </p:txBody>
        </p:sp>
        <p:graphicFrame>
          <p:nvGraphicFramePr>
            <p:cNvPr id="495625" name="Object 9"/>
            <p:cNvGraphicFramePr>
              <a:graphicFrameLocks noChangeAspect="1"/>
            </p:cNvGraphicFramePr>
            <p:nvPr/>
          </p:nvGraphicFramePr>
          <p:xfrm>
            <a:off x="2208" y="2175"/>
            <a:ext cx="1248" cy="369"/>
          </p:xfrm>
          <a:graphic>
            <a:graphicData uri="http://schemas.openxmlformats.org/presentationml/2006/ole">
              <mc:AlternateContent xmlns:mc="http://schemas.openxmlformats.org/markup-compatibility/2006">
                <mc:Choice xmlns:v="urn:schemas-microsoft-com:vml" Requires="v">
                  <p:oleObj spid="_x0000_s63519" r:id="rId3" imgW="672808" imgH="203112" progId="Equation.3">
                    <p:embed/>
                  </p:oleObj>
                </mc:Choice>
                <mc:Fallback>
                  <p:oleObj r:id="rId3" imgW="672808"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 y="2175"/>
                          <a:ext cx="1248"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95627" name="Rectangle 11"/>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光偏振态的变化</a:t>
            </a:r>
          </a:p>
        </p:txBody>
      </p:sp>
    </p:spTree>
    <p:extLst>
      <p:ext uri="{BB962C8B-B14F-4D97-AF65-F5344CB8AC3E}">
        <p14:creationId xmlns:p14="http://schemas.microsoft.com/office/powerpoint/2010/main" val="320760165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95626"/>
                                        </p:tgtEl>
                                        <p:attrNameLst>
                                          <p:attrName>style.visibility</p:attrName>
                                        </p:attrNameLst>
                                      </p:cBhvr>
                                      <p:to>
                                        <p:strVal val="visible"/>
                                      </p:to>
                                    </p:set>
                                    <p:anim calcmode="lin" valueType="num">
                                      <p:cBhvr additive="base">
                                        <p:cTn id="7" dur="500" fill="hold"/>
                                        <p:tgtEl>
                                          <p:spTgt spid="495626"/>
                                        </p:tgtEl>
                                        <p:attrNameLst>
                                          <p:attrName>ppt_x</p:attrName>
                                        </p:attrNameLst>
                                      </p:cBhvr>
                                      <p:tavLst>
                                        <p:tav tm="0">
                                          <p:val>
                                            <p:strVal val="1+#ppt_w/2"/>
                                          </p:val>
                                        </p:tav>
                                        <p:tav tm="100000">
                                          <p:val>
                                            <p:strVal val="#ppt_x"/>
                                          </p:val>
                                        </p:tav>
                                      </p:tavLst>
                                    </p:anim>
                                    <p:anim calcmode="lin" valueType="num">
                                      <p:cBhvr additive="base">
                                        <p:cTn id="8" dur="500" fill="hold"/>
                                        <p:tgtEl>
                                          <p:spTgt spid="4956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95622"/>
                                        </p:tgtEl>
                                        <p:attrNameLst>
                                          <p:attrName>style.visibility</p:attrName>
                                        </p:attrNameLst>
                                      </p:cBhvr>
                                      <p:to>
                                        <p:strVal val="visible"/>
                                      </p:to>
                                    </p:set>
                                    <p:anim calcmode="lin" valueType="num">
                                      <p:cBhvr additive="base">
                                        <p:cTn id="13" dur="500" fill="hold"/>
                                        <p:tgtEl>
                                          <p:spTgt spid="495622"/>
                                        </p:tgtEl>
                                        <p:attrNameLst>
                                          <p:attrName>ppt_x</p:attrName>
                                        </p:attrNameLst>
                                      </p:cBhvr>
                                      <p:tavLst>
                                        <p:tav tm="0">
                                          <p:val>
                                            <p:strVal val="1+#ppt_w/2"/>
                                          </p:val>
                                        </p:tav>
                                        <p:tav tm="100000">
                                          <p:val>
                                            <p:strVal val="#ppt_x"/>
                                          </p:val>
                                        </p:tav>
                                      </p:tavLst>
                                    </p:anim>
                                    <p:anim calcmode="lin" valueType="num">
                                      <p:cBhvr additive="base">
                                        <p:cTn id="14" dur="500" fill="hold"/>
                                        <p:tgtEl>
                                          <p:spTgt spid="49562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95624"/>
                                        </p:tgtEl>
                                        <p:attrNameLst>
                                          <p:attrName>style.visibility</p:attrName>
                                        </p:attrNameLst>
                                      </p:cBhvr>
                                      <p:to>
                                        <p:strVal val="visible"/>
                                      </p:to>
                                    </p:set>
                                    <p:anim calcmode="lin" valueType="num">
                                      <p:cBhvr additive="base">
                                        <p:cTn id="19" dur="500" fill="hold"/>
                                        <p:tgtEl>
                                          <p:spTgt spid="495624"/>
                                        </p:tgtEl>
                                        <p:attrNameLst>
                                          <p:attrName>ppt_x</p:attrName>
                                        </p:attrNameLst>
                                      </p:cBhvr>
                                      <p:tavLst>
                                        <p:tav tm="0">
                                          <p:val>
                                            <p:strVal val="#ppt_x"/>
                                          </p:val>
                                        </p:tav>
                                        <p:tav tm="100000">
                                          <p:val>
                                            <p:strVal val="#ppt_x"/>
                                          </p:val>
                                        </p:tav>
                                      </p:tavLst>
                                    </p:anim>
                                    <p:anim calcmode="lin" valueType="num">
                                      <p:cBhvr additive="base">
                                        <p:cTn id="20" dur="500" fill="hold"/>
                                        <p:tgtEl>
                                          <p:spTgt spid="4956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Text Box 2"/>
          <p:cNvSpPr txBox="1">
            <a:spLocks noChangeArrowheads="1"/>
          </p:cNvSpPr>
          <p:nvPr/>
        </p:nvSpPr>
        <p:spPr bwMode="auto">
          <a:xfrm>
            <a:off x="1676400" y="1081088"/>
            <a:ext cx="5181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FF0000"/>
                </a:solidFill>
                <a:latin typeface="宋体" panose="02010600030101010101" pitchFamily="2" charset="-122"/>
                <a:ea typeface="宋体" panose="02010600030101010101" pitchFamily="2" charset="-122"/>
              </a:rPr>
              <a:t>当晶体上加电压</a:t>
            </a:r>
            <a:r>
              <a:rPr kumimoji="1" lang="en-US" altLang="zh-CN" sz="2800" b="1">
                <a:solidFill>
                  <a:srgbClr val="FF0000"/>
                </a:solidFill>
                <a:latin typeface="宋体" panose="02010600030101010101" pitchFamily="2" charset="-122"/>
                <a:ea typeface="宋体" panose="02010600030101010101" pitchFamily="2" charset="-122"/>
              </a:rPr>
              <a:t>V=</a:t>
            </a:r>
            <a:r>
              <a:rPr kumimoji="1" lang="en-US" altLang="zh-CN" sz="2800" b="1" i="1">
                <a:solidFill>
                  <a:srgbClr val="FF0000"/>
                </a:solidFill>
                <a:latin typeface="宋体" panose="02010600030101010101" pitchFamily="2" charset="-122"/>
                <a:ea typeface="宋体" panose="02010600030101010101" pitchFamily="2" charset="-122"/>
              </a:rPr>
              <a:t>V</a:t>
            </a:r>
            <a:r>
              <a:rPr kumimoji="1" lang="en-US" altLang="zh-CN" sz="2800" b="1" i="1" baseline="-30000">
                <a:solidFill>
                  <a:srgbClr val="FF0000"/>
                </a:solidFill>
                <a:latin typeface="宋体" panose="02010600030101010101" pitchFamily="2" charset="-122"/>
                <a:ea typeface="宋体" panose="02010600030101010101" pitchFamily="2" charset="-122"/>
                <a:sym typeface="Symbol" panose="05050102010706020507" pitchFamily="18" charset="2"/>
              </a:rPr>
              <a:t></a:t>
            </a:r>
            <a:r>
              <a:rPr kumimoji="1" lang="en-US" altLang="zh-CN" sz="2800" b="1" baseline="-30000">
                <a:solidFill>
                  <a:srgbClr val="FF0000"/>
                </a:solidFill>
                <a:latin typeface="宋体" panose="02010600030101010101" pitchFamily="2" charset="-122"/>
                <a:ea typeface="宋体" panose="02010600030101010101" pitchFamily="2" charset="-122"/>
              </a:rPr>
              <a:t>/2</a:t>
            </a:r>
            <a:r>
              <a:rPr kumimoji="1" lang="zh-CN" altLang="en-US" sz="2800">
                <a:latin typeface="Times New Roman" panose="02020603050405020304" pitchFamily="18" charset="0"/>
                <a:ea typeface="宋体" panose="02010600030101010101" pitchFamily="2" charset="-122"/>
              </a:rPr>
              <a:t>， </a:t>
            </a:r>
          </a:p>
        </p:txBody>
      </p:sp>
      <p:graphicFrame>
        <p:nvGraphicFramePr>
          <p:cNvPr id="496643" name="Object 3"/>
          <p:cNvGraphicFramePr>
            <a:graphicFrameLocks noChangeAspect="1"/>
          </p:cNvGraphicFramePr>
          <p:nvPr/>
        </p:nvGraphicFramePr>
        <p:xfrm>
          <a:off x="5486400" y="1138238"/>
          <a:ext cx="2895600" cy="538162"/>
        </p:xfrm>
        <a:graphic>
          <a:graphicData uri="http://schemas.openxmlformats.org/presentationml/2006/ole">
            <mc:AlternateContent xmlns:mc="http://schemas.openxmlformats.org/markup-compatibility/2006">
              <mc:Choice xmlns:v="urn:schemas-microsoft-com:vml" Requires="v">
                <p:oleObj spid="_x0000_s64550" r:id="rId3" imgW="1079032" imgH="203112" progId="Equation.3">
                  <p:embed/>
                </p:oleObj>
              </mc:Choice>
              <mc:Fallback>
                <p:oleObj r:id="rId3" imgW="1079032"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138238"/>
                        <a:ext cx="289560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6644" name="Object 4"/>
          <p:cNvGraphicFramePr>
            <a:graphicFrameLocks noChangeAspect="1"/>
          </p:cNvGraphicFramePr>
          <p:nvPr/>
        </p:nvGraphicFramePr>
        <p:xfrm>
          <a:off x="4419600" y="1576388"/>
          <a:ext cx="1981200" cy="1090612"/>
        </p:xfrm>
        <a:graphic>
          <a:graphicData uri="http://schemas.openxmlformats.org/presentationml/2006/ole">
            <mc:AlternateContent xmlns:mc="http://schemas.openxmlformats.org/markup-compatibility/2006">
              <mc:Choice xmlns:v="urn:schemas-microsoft-com:vml" Requires="v">
                <p:oleObj spid="_x0000_s64551" r:id="rId3" imgW="850531" imgH="469696" progId="Equation.3">
                  <p:embed/>
                </p:oleObj>
              </mc:Choice>
              <mc:Fallback>
                <p:oleObj r:id="rId3" imgW="850531" imgH="46969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576388"/>
                        <a:ext cx="1981200" cy="1090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6646" name="Text Box 6"/>
          <p:cNvSpPr txBox="1">
            <a:spLocks noChangeArrowheads="1"/>
          </p:cNvSpPr>
          <p:nvPr/>
        </p:nvSpPr>
        <p:spPr bwMode="auto">
          <a:xfrm>
            <a:off x="1905000" y="2665414"/>
            <a:ext cx="83820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latin typeface="楷体_GB2312" pitchFamily="49" charset="-122"/>
                <a:ea typeface="楷体_GB2312" pitchFamily="49" charset="-122"/>
              </a:rPr>
              <a:t>这是一个正椭圆方程，说明通过晶体的的合成光为椭圆偏振光。当</a:t>
            </a:r>
            <a:r>
              <a:rPr kumimoji="1" lang="en-US" altLang="zh-CN" sz="2800" i="1">
                <a:latin typeface="楷体_GB2312" pitchFamily="49" charset="-122"/>
                <a:ea typeface="楷体_GB2312" pitchFamily="49" charset="-122"/>
              </a:rPr>
              <a:t>A</a:t>
            </a:r>
            <a:r>
              <a:rPr kumimoji="1" lang="en-US" altLang="zh-CN" sz="2800" baseline="-30000">
                <a:latin typeface="楷体_GB2312" pitchFamily="49" charset="-122"/>
                <a:ea typeface="楷体_GB2312" pitchFamily="49" charset="-122"/>
              </a:rPr>
              <a:t>1</a:t>
            </a:r>
            <a:r>
              <a:rPr kumimoji="1" lang="en-US" altLang="zh-CN" sz="2800">
                <a:latin typeface="楷体_GB2312" pitchFamily="49" charset="-122"/>
                <a:ea typeface="楷体_GB2312" pitchFamily="49" charset="-122"/>
              </a:rPr>
              <a:t>=</a:t>
            </a:r>
            <a:r>
              <a:rPr kumimoji="1" lang="en-US" altLang="zh-CN" sz="2800" i="1">
                <a:latin typeface="楷体_GB2312" pitchFamily="49" charset="-122"/>
                <a:ea typeface="楷体_GB2312" pitchFamily="49" charset="-122"/>
              </a:rPr>
              <a:t>A</a:t>
            </a:r>
            <a:r>
              <a:rPr kumimoji="1" lang="en-US" altLang="zh-CN" sz="2800" baseline="-30000">
                <a:latin typeface="楷体_GB2312" pitchFamily="49" charset="-122"/>
                <a:ea typeface="楷体_GB2312" pitchFamily="49" charset="-122"/>
              </a:rPr>
              <a:t>2</a:t>
            </a:r>
            <a:r>
              <a:rPr kumimoji="1" lang="zh-CN" altLang="en-US" sz="2800">
                <a:latin typeface="楷体_GB2312" pitchFamily="49" charset="-122"/>
                <a:ea typeface="楷体_GB2312" pitchFamily="49" charset="-122"/>
              </a:rPr>
              <a:t>时，其合成光就变成一个圆偏振光，相当于一个</a:t>
            </a:r>
            <a:r>
              <a:rPr kumimoji="1" lang="zh-CN" altLang="en-US" sz="2800">
                <a:latin typeface="Times New Roman" panose="02020603050405020304" pitchFamily="18" charset="0"/>
                <a:ea typeface="楷体_GB2312" pitchFamily="49" charset="-122"/>
              </a:rPr>
              <a:t>“</a:t>
            </a:r>
            <a:r>
              <a:rPr kumimoji="1" lang="zh-CN" altLang="en-US" sz="2800">
                <a:latin typeface="楷体_GB2312" pitchFamily="49" charset="-122"/>
                <a:ea typeface="楷体_GB2312" pitchFamily="49" charset="-122"/>
              </a:rPr>
              <a:t> </a:t>
            </a:r>
            <a:r>
              <a:rPr kumimoji="1" lang="en-US" altLang="zh-CN" sz="2800" b="1">
                <a:solidFill>
                  <a:srgbClr val="FF0000"/>
                </a:solidFill>
                <a:latin typeface="楷体_GB2312" pitchFamily="49" charset="-122"/>
                <a:ea typeface="楷体_GB2312" pitchFamily="49" charset="-122"/>
              </a:rPr>
              <a:t>1/4</a:t>
            </a:r>
            <a:r>
              <a:rPr kumimoji="1" lang="zh-CN" altLang="en-US" sz="2800" b="1">
                <a:solidFill>
                  <a:srgbClr val="FF0000"/>
                </a:solidFill>
                <a:latin typeface="楷体_GB2312" pitchFamily="49" charset="-122"/>
                <a:ea typeface="楷体_GB2312" pitchFamily="49" charset="-122"/>
              </a:rPr>
              <a:t>波片</a:t>
            </a:r>
            <a:r>
              <a:rPr kumimoji="1" lang="zh-CN" altLang="en-US" sz="2800">
                <a:latin typeface="Times New Roman" panose="02020603050405020304" pitchFamily="18" charset="0"/>
                <a:ea typeface="楷体_GB2312" pitchFamily="49" charset="-122"/>
              </a:rPr>
              <a:t>”</a:t>
            </a:r>
            <a:r>
              <a:rPr kumimoji="1" lang="zh-CN" altLang="en-US" sz="2800">
                <a:latin typeface="楷体_GB2312" pitchFamily="49" charset="-122"/>
                <a:ea typeface="楷体_GB2312" pitchFamily="49" charset="-122"/>
              </a:rPr>
              <a:t>的作用。</a:t>
            </a:r>
            <a:r>
              <a:rPr kumimoji="1" lang="zh-CN" altLang="en-US" sz="2800">
                <a:latin typeface="Times New Roman" panose="02020603050405020304" pitchFamily="18" charset="0"/>
                <a:ea typeface="宋体" panose="02010600030101010101" pitchFamily="2" charset="-122"/>
              </a:rPr>
              <a:t> </a:t>
            </a:r>
          </a:p>
        </p:txBody>
      </p:sp>
      <p:grpSp>
        <p:nvGrpSpPr>
          <p:cNvPr id="496652" name="Group 12"/>
          <p:cNvGrpSpPr>
            <a:grpSpLocks/>
          </p:cNvGrpSpPr>
          <p:nvPr/>
        </p:nvGrpSpPr>
        <p:grpSpPr bwMode="auto">
          <a:xfrm>
            <a:off x="1828801" y="4191001"/>
            <a:ext cx="6354763" cy="538163"/>
            <a:chOff x="192" y="2589"/>
            <a:chExt cx="4003" cy="339"/>
          </a:xfrm>
        </p:grpSpPr>
        <p:sp>
          <p:nvSpPr>
            <p:cNvPr id="496647" name="Text Box 7"/>
            <p:cNvSpPr txBox="1">
              <a:spLocks noChangeArrowheads="1"/>
            </p:cNvSpPr>
            <p:nvPr/>
          </p:nvSpPr>
          <p:spPr bwMode="auto">
            <a:xfrm>
              <a:off x="192" y="2589"/>
              <a:ext cx="24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b="1">
                  <a:solidFill>
                    <a:srgbClr val="FF0000"/>
                  </a:solidFill>
                  <a:latin typeface="Times New Roman" panose="02020603050405020304" pitchFamily="18" charset="0"/>
                  <a:ea typeface="宋体" panose="02010600030101010101" pitchFamily="2" charset="-122"/>
                </a:rPr>
                <a:t>当晶体上加电压</a:t>
              </a:r>
              <a:r>
                <a:rPr kumimoji="1" lang="en-US" altLang="zh-CN" sz="2800" b="1">
                  <a:solidFill>
                    <a:srgbClr val="FF0000"/>
                  </a:solidFill>
                  <a:latin typeface="Times New Roman" panose="02020603050405020304" pitchFamily="18" charset="0"/>
                  <a:ea typeface="宋体" panose="02010600030101010101" pitchFamily="2" charset="-122"/>
                </a:rPr>
                <a:t>V=</a:t>
              </a:r>
              <a:r>
                <a:rPr kumimoji="1" lang="en-US" altLang="zh-CN" sz="2800" b="1" i="1">
                  <a:solidFill>
                    <a:srgbClr val="FF0000"/>
                  </a:solidFill>
                  <a:latin typeface="Times New Roman" panose="02020603050405020304" pitchFamily="18" charset="0"/>
                  <a:ea typeface="宋体" panose="02010600030101010101" pitchFamily="2" charset="-122"/>
                </a:rPr>
                <a:t>V</a:t>
              </a:r>
              <a:r>
                <a:rPr kumimoji="1" lang="en-US" altLang="zh-CN" sz="2800" b="1" i="1" baseline="-3000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ea typeface="宋体" panose="02010600030101010101" pitchFamily="2" charset="-122"/>
                </a:rPr>
                <a:t>， </a:t>
              </a:r>
            </a:p>
          </p:txBody>
        </p:sp>
        <p:graphicFrame>
          <p:nvGraphicFramePr>
            <p:cNvPr id="496648" name="Object 8"/>
            <p:cNvGraphicFramePr>
              <a:graphicFrameLocks noChangeAspect="1"/>
            </p:cNvGraphicFramePr>
            <p:nvPr/>
          </p:nvGraphicFramePr>
          <p:xfrm>
            <a:off x="2736" y="2589"/>
            <a:ext cx="1459" cy="339"/>
          </p:xfrm>
          <a:graphic>
            <a:graphicData uri="http://schemas.openxmlformats.org/presentationml/2006/ole">
              <mc:AlternateContent xmlns:mc="http://schemas.openxmlformats.org/markup-compatibility/2006">
                <mc:Choice xmlns:v="urn:schemas-microsoft-com:vml" Requires="v">
                  <p:oleObj spid="_x0000_s64552" name="Equation" r:id="rId6" imgW="863280" imgH="203040" progId="Equation.3">
                    <p:embed/>
                  </p:oleObj>
                </mc:Choice>
                <mc:Fallback>
                  <p:oleObj name="Equation" r:id="rId6" imgW="8632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6" y="2589"/>
                          <a:ext cx="1459"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96649" name="Object 9"/>
          <p:cNvGraphicFramePr>
            <a:graphicFrameLocks noChangeAspect="1"/>
          </p:cNvGraphicFramePr>
          <p:nvPr/>
        </p:nvGraphicFramePr>
        <p:xfrm>
          <a:off x="3505200" y="4837114"/>
          <a:ext cx="4267200" cy="573087"/>
        </p:xfrm>
        <a:graphic>
          <a:graphicData uri="http://schemas.openxmlformats.org/presentationml/2006/ole">
            <mc:AlternateContent xmlns:mc="http://schemas.openxmlformats.org/markup-compatibility/2006">
              <mc:Choice xmlns:v="urn:schemas-microsoft-com:vml" Requires="v">
                <p:oleObj spid="_x0000_s64553" r:id="rId3" imgW="1943100" imgH="241300" progId="Equation.3">
                  <p:embed/>
                </p:oleObj>
              </mc:Choice>
              <mc:Fallback>
                <p:oleObj r:id="rId3" imgW="19431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4837114"/>
                        <a:ext cx="4267200"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6651" name="Text Box 11"/>
          <p:cNvSpPr txBox="1">
            <a:spLocks noChangeArrowheads="1"/>
          </p:cNvSpPr>
          <p:nvPr/>
        </p:nvSpPr>
        <p:spPr bwMode="auto">
          <a:xfrm>
            <a:off x="1828800" y="5408614"/>
            <a:ext cx="86106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800">
                <a:latin typeface="楷体_GB2312" pitchFamily="49" charset="-122"/>
                <a:ea typeface="楷体_GB2312" pitchFamily="49" charset="-122"/>
              </a:rPr>
              <a:t>合成光为线偏振光，但偏振方向相对于入射光旋转了一个</a:t>
            </a:r>
            <a:r>
              <a:rPr kumimoji="1" lang="en-US" altLang="zh-CN" sz="2800">
                <a:latin typeface="楷体_GB2312" pitchFamily="49" charset="-122"/>
                <a:ea typeface="楷体_GB2312" pitchFamily="49" charset="-122"/>
              </a:rPr>
              <a:t>2</a:t>
            </a:r>
            <a:r>
              <a:rPr kumimoji="1" lang="en-US" altLang="zh-CN" sz="2800" i="1">
                <a:latin typeface="楷体_GB2312" pitchFamily="49" charset="-122"/>
                <a:ea typeface="楷体_GB2312" pitchFamily="49" charset="-122"/>
                <a:sym typeface="Symbol" panose="05050102010706020507" pitchFamily="18" charset="2"/>
              </a:rPr>
              <a:t></a:t>
            </a:r>
            <a:r>
              <a:rPr kumimoji="1" lang="zh-CN" altLang="en-US" sz="2800">
                <a:latin typeface="楷体_GB2312" pitchFamily="49" charset="-122"/>
                <a:ea typeface="楷体_GB2312" pitchFamily="49" charset="-122"/>
              </a:rPr>
              <a:t>角（若</a:t>
            </a:r>
            <a:r>
              <a:rPr kumimoji="1" lang="zh-CN" altLang="en-US" sz="2800">
                <a:latin typeface="楷体_GB2312" pitchFamily="49" charset="-122"/>
                <a:ea typeface="楷体_GB2312" pitchFamily="49" charset="-122"/>
                <a:sym typeface="Symbol" panose="05050102010706020507" pitchFamily="18" charset="2"/>
              </a:rPr>
              <a:t></a:t>
            </a:r>
            <a:r>
              <a:rPr kumimoji="1" lang="en-US" altLang="zh-CN" sz="2800">
                <a:latin typeface="楷体_GB2312" pitchFamily="49" charset="-122"/>
                <a:ea typeface="楷体_GB2312" pitchFamily="49" charset="-122"/>
              </a:rPr>
              <a:t>=45</a:t>
            </a:r>
            <a:r>
              <a:rPr kumimoji="1" lang="en-US" altLang="zh-CN" sz="2800">
                <a:latin typeface="楷体_GB2312" pitchFamily="49" charset="-122"/>
                <a:ea typeface="楷体_GB2312" pitchFamily="49" charset="-122"/>
                <a:sym typeface="Symbol" panose="05050102010706020507" pitchFamily="18" charset="2"/>
              </a:rPr>
              <a:t></a:t>
            </a:r>
            <a:r>
              <a:rPr kumimoji="1" lang="zh-CN" altLang="en-US" sz="2800">
                <a:latin typeface="楷体_GB2312" pitchFamily="49" charset="-122"/>
                <a:ea typeface="楷体_GB2312" pitchFamily="49" charset="-122"/>
              </a:rPr>
              <a:t>，即旋转了</a:t>
            </a:r>
            <a:r>
              <a:rPr kumimoji="1" lang="en-US" altLang="zh-CN" sz="2800">
                <a:latin typeface="楷体_GB2312" pitchFamily="49" charset="-122"/>
                <a:ea typeface="楷体_GB2312" pitchFamily="49" charset="-122"/>
              </a:rPr>
              <a:t>90</a:t>
            </a:r>
            <a:r>
              <a:rPr kumimoji="1" lang="en-US" altLang="zh-CN" sz="2800">
                <a:latin typeface="楷体_GB2312" pitchFamily="49" charset="-122"/>
                <a:ea typeface="楷体_GB2312" pitchFamily="49" charset="-122"/>
                <a:sym typeface="Symbol" panose="05050102010706020507" pitchFamily="18" charset="2"/>
              </a:rPr>
              <a:t></a:t>
            </a:r>
            <a:r>
              <a:rPr kumimoji="1" lang="zh-CN" altLang="en-US" sz="2800">
                <a:latin typeface="楷体_GB2312" pitchFamily="49" charset="-122"/>
                <a:ea typeface="楷体_GB2312" pitchFamily="49" charset="-122"/>
              </a:rPr>
              <a:t>，沿着</a:t>
            </a:r>
            <a:r>
              <a:rPr kumimoji="1" lang="en-US" altLang="zh-CN" sz="2800" i="1">
                <a:latin typeface="楷体_GB2312" pitchFamily="49" charset="-122"/>
                <a:ea typeface="楷体_GB2312" pitchFamily="49" charset="-122"/>
              </a:rPr>
              <a:t>y</a:t>
            </a:r>
            <a:r>
              <a:rPr kumimoji="1" lang="zh-CN" altLang="en-US" sz="2800">
                <a:latin typeface="楷体_GB2312" pitchFamily="49" charset="-122"/>
                <a:ea typeface="楷体_GB2312" pitchFamily="49" charset="-122"/>
              </a:rPr>
              <a:t>方向），晶体起到一个</a:t>
            </a:r>
            <a:r>
              <a:rPr kumimoji="1" lang="zh-CN" altLang="en-US" sz="2800">
                <a:latin typeface="Times New Roman" panose="02020603050405020304" pitchFamily="18" charset="0"/>
                <a:ea typeface="楷体_GB2312" pitchFamily="49" charset="-122"/>
              </a:rPr>
              <a:t>“</a:t>
            </a:r>
            <a:r>
              <a:rPr kumimoji="1" lang="zh-CN" altLang="en-US" sz="2800" b="1">
                <a:solidFill>
                  <a:srgbClr val="FF0000"/>
                </a:solidFill>
                <a:latin typeface="楷体_GB2312" pitchFamily="49" charset="-122"/>
                <a:ea typeface="楷体_GB2312" pitchFamily="49" charset="-122"/>
              </a:rPr>
              <a:t>半波片</a:t>
            </a:r>
            <a:r>
              <a:rPr kumimoji="1" lang="zh-CN" altLang="en-US" sz="2800">
                <a:latin typeface="Times New Roman" panose="02020603050405020304" pitchFamily="18" charset="0"/>
                <a:ea typeface="楷体_GB2312" pitchFamily="49" charset="-122"/>
              </a:rPr>
              <a:t>”</a:t>
            </a:r>
            <a:r>
              <a:rPr kumimoji="1" lang="zh-CN" altLang="en-US" sz="2800">
                <a:latin typeface="楷体_GB2312" pitchFamily="49" charset="-122"/>
                <a:ea typeface="楷体_GB2312" pitchFamily="49" charset="-122"/>
              </a:rPr>
              <a:t>的作用。</a:t>
            </a:r>
            <a:r>
              <a:rPr kumimoji="1" lang="zh-CN" altLang="en-US" sz="2800">
                <a:latin typeface="Times New Roman" panose="02020603050405020304" pitchFamily="18" charset="0"/>
                <a:ea typeface="宋体" panose="02010600030101010101" pitchFamily="2" charset="-122"/>
              </a:rPr>
              <a:t> </a:t>
            </a:r>
          </a:p>
        </p:txBody>
      </p:sp>
      <p:sp>
        <p:nvSpPr>
          <p:cNvPr id="496653" name="Rectangle 13"/>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光偏振态的变化</a:t>
            </a:r>
          </a:p>
        </p:txBody>
      </p:sp>
    </p:spTree>
    <p:extLst>
      <p:ext uri="{BB962C8B-B14F-4D97-AF65-F5344CB8AC3E}">
        <p14:creationId xmlns:p14="http://schemas.microsoft.com/office/powerpoint/2010/main" val="258185983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96644"/>
                                        </p:tgtEl>
                                        <p:attrNameLst>
                                          <p:attrName>style.visibility</p:attrName>
                                        </p:attrNameLst>
                                      </p:cBhvr>
                                      <p:to>
                                        <p:strVal val="visible"/>
                                      </p:to>
                                    </p:set>
                                    <p:anim calcmode="lin" valueType="num">
                                      <p:cBhvr additive="base">
                                        <p:cTn id="7" dur="500" fill="hold"/>
                                        <p:tgtEl>
                                          <p:spTgt spid="496644"/>
                                        </p:tgtEl>
                                        <p:attrNameLst>
                                          <p:attrName>ppt_x</p:attrName>
                                        </p:attrNameLst>
                                      </p:cBhvr>
                                      <p:tavLst>
                                        <p:tav tm="0">
                                          <p:val>
                                            <p:strVal val="1+#ppt_w/2"/>
                                          </p:val>
                                        </p:tav>
                                        <p:tav tm="100000">
                                          <p:val>
                                            <p:strVal val="#ppt_x"/>
                                          </p:val>
                                        </p:tav>
                                      </p:tavLst>
                                    </p:anim>
                                    <p:anim calcmode="lin" valueType="num">
                                      <p:cBhvr additive="base">
                                        <p:cTn id="8" dur="500" fill="hold"/>
                                        <p:tgtEl>
                                          <p:spTgt spid="4966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6646"/>
                                        </p:tgtEl>
                                        <p:attrNameLst>
                                          <p:attrName>style.visibility</p:attrName>
                                        </p:attrNameLst>
                                      </p:cBhvr>
                                      <p:to>
                                        <p:strVal val="visible"/>
                                      </p:to>
                                    </p:set>
                                    <p:anim calcmode="lin" valueType="num">
                                      <p:cBhvr additive="base">
                                        <p:cTn id="13" dur="500" fill="hold"/>
                                        <p:tgtEl>
                                          <p:spTgt spid="496646"/>
                                        </p:tgtEl>
                                        <p:attrNameLst>
                                          <p:attrName>ppt_x</p:attrName>
                                        </p:attrNameLst>
                                      </p:cBhvr>
                                      <p:tavLst>
                                        <p:tav tm="0">
                                          <p:val>
                                            <p:strVal val="#ppt_x"/>
                                          </p:val>
                                        </p:tav>
                                        <p:tav tm="100000">
                                          <p:val>
                                            <p:strVal val="#ppt_x"/>
                                          </p:val>
                                        </p:tav>
                                      </p:tavLst>
                                    </p:anim>
                                    <p:anim calcmode="lin" valueType="num">
                                      <p:cBhvr additive="base">
                                        <p:cTn id="14" dur="500" fill="hold"/>
                                        <p:tgtEl>
                                          <p:spTgt spid="49664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96652"/>
                                        </p:tgtEl>
                                        <p:attrNameLst>
                                          <p:attrName>style.visibility</p:attrName>
                                        </p:attrNameLst>
                                      </p:cBhvr>
                                      <p:to>
                                        <p:strVal val="visible"/>
                                      </p:to>
                                    </p:set>
                                    <p:anim calcmode="lin" valueType="num">
                                      <p:cBhvr additive="base">
                                        <p:cTn id="19" dur="500" fill="hold"/>
                                        <p:tgtEl>
                                          <p:spTgt spid="496652"/>
                                        </p:tgtEl>
                                        <p:attrNameLst>
                                          <p:attrName>ppt_x</p:attrName>
                                        </p:attrNameLst>
                                      </p:cBhvr>
                                      <p:tavLst>
                                        <p:tav tm="0">
                                          <p:val>
                                            <p:strVal val="0-#ppt_w/2"/>
                                          </p:val>
                                        </p:tav>
                                        <p:tav tm="100000">
                                          <p:val>
                                            <p:strVal val="#ppt_x"/>
                                          </p:val>
                                        </p:tav>
                                      </p:tavLst>
                                    </p:anim>
                                    <p:anim calcmode="lin" valueType="num">
                                      <p:cBhvr additive="base">
                                        <p:cTn id="20" dur="500" fill="hold"/>
                                        <p:tgtEl>
                                          <p:spTgt spid="49665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496649"/>
                                        </p:tgtEl>
                                        <p:attrNameLst>
                                          <p:attrName>style.visibility</p:attrName>
                                        </p:attrNameLst>
                                      </p:cBhvr>
                                      <p:to>
                                        <p:strVal val="visible"/>
                                      </p:to>
                                    </p:set>
                                    <p:anim calcmode="lin" valueType="num">
                                      <p:cBhvr additive="base">
                                        <p:cTn id="25" dur="500" fill="hold"/>
                                        <p:tgtEl>
                                          <p:spTgt spid="496649"/>
                                        </p:tgtEl>
                                        <p:attrNameLst>
                                          <p:attrName>ppt_x</p:attrName>
                                        </p:attrNameLst>
                                      </p:cBhvr>
                                      <p:tavLst>
                                        <p:tav tm="0">
                                          <p:val>
                                            <p:strVal val="1+#ppt_w/2"/>
                                          </p:val>
                                        </p:tav>
                                        <p:tav tm="100000">
                                          <p:val>
                                            <p:strVal val="#ppt_x"/>
                                          </p:val>
                                        </p:tav>
                                      </p:tavLst>
                                    </p:anim>
                                    <p:anim calcmode="lin" valueType="num">
                                      <p:cBhvr additive="base">
                                        <p:cTn id="26" dur="500" fill="hold"/>
                                        <p:tgtEl>
                                          <p:spTgt spid="49664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96651"/>
                                        </p:tgtEl>
                                        <p:attrNameLst>
                                          <p:attrName>style.visibility</p:attrName>
                                        </p:attrNameLst>
                                      </p:cBhvr>
                                      <p:to>
                                        <p:strVal val="visible"/>
                                      </p:to>
                                    </p:set>
                                    <p:anim calcmode="lin" valueType="num">
                                      <p:cBhvr additive="base">
                                        <p:cTn id="31" dur="500" fill="hold"/>
                                        <p:tgtEl>
                                          <p:spTgt spid="496651"/>
                                        </p:tgtEl>
                                        <p:attrNameLst>
                                          <p:attrName>ppt_x</p:attrName>
                                        </p:attrNameLst>
                                      </p:cBhvr>
                                      <p:tavLst>
                                        <p:tav tm="0">
                                          <p:val>
                                            <p:strVal val="#ppt_x"/>
                                          </p:val>
                                        </p:tav>
                                        <p:tav tm="100000">
                                          <p:val>
                                            <p:strVal val="#ppt_x"/>
                                          </p:val>
                                        </p:tav>
                                      </p:tavLst>
                                    </p:anim>
                                    <p:anim calcmode="lin" valueType="num">
                                      <p:cBhvr additive="base">
                                        <p:cTn id="32" dur="500" fill="hold"/>
                                        <p:tgtEl>
                                          <p:spTgt spid="4966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6" grpId="0"/>
      <p:bldP spid="4966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0980" name="Group 4"/>
          <p:cNvGrpSpPr>
            <a:grpSpLocks/>
          </p:cNvGrpSpPr>
          <p:nvPr/>
        </p:nvGrpSpPr>
        <p:grpSpPr bwMode="auto">
          <a:xfrm>
            <a:off x="2835276" y="1066800"/>
            <a:ext cx="5622925" cy="2133600"/>
            <a:chOff x="826" y="624"/>
            <a:chExt cx="3542" cy="1200"/>
          </a:xfrm>
        </p:grpSpPr>
        <p:sp>
          <p:nvSpPr>
            <p:cNvPr id="510981" name="AutoShape 5"/>
            <p:cNvSpPr>
              <a:spLocks noChangeArrowheads="1"/>
            </p:cNvSpPr>
            <p:nvPr/>
          </p:nvSpPr>
          <p:spPr bwMode="auto">
            <a:xfrm flipH="1">
              <a:off x="1820" y="747"/>
              <a:ext cx="1532" cy="629"/>
            </a:xfrm>
            <a:prstGeom prst="cube">
              <a:avLst>
                <a:gd name="adj" fmla="val 54301"/>
              </a:avLst>
            </a:prstGeom>
            <a:solidFill>
              <a:srgbClr val="00FFFF"/>
            </a:solidFill>
            <a:ln w="9525">
              <a:solidFill>
                <a:srgbClr val="000000"/>
              </a:solidFill>
              <a:miter lim="800000"/>
              <a:headEnd/>
              <a:tailEnd/>
            </a:ln>
          </p:spPr>
          <p:txBody>
            <a:bodyPr/>
            <a:lstStyle/>
            <a:p>
              <a:endParaRPr lang="zh-CN" altLang="en-US"/>
            </a:p>
          </p:txBody>
        </p:sp>
        <p:sp>
          <p:nvSpPr>
            <p:cNvPr id="510982" name="Line 6"/>
            <p:cNvSpPr>
              <a:spLocks noChangeShapeType="1"/>
            </p:cNvSpPr>
            <p:nvPr/>
          </p:nvSpPr>
          <p:spPr bwMode="auto">
            <a:xfrm flipV="1">
              <a:off x="1820" y="749"/>
              <a:ext cx="0" cy="269"/>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0983" name="Line 7"/>
            <p:cNvSpPr>
              <a:spLocks noChangeShapeType="1"/>
            </p:cNvSpPr>
            <p:nvPr/>
          </p:nvSpPr>
          <p:spPr bwMode="auto">
            <a:xfrm>
              <a:off x="1820" y="1030"/>
              <a:ext cx="388" cy="35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0984" name="Line 8"/>
            <p:cNvSpPr>
              <a:spLocks noChangeShapeType="1"/>
            </p:cNvSpPr>
            <p:nvPr/>
          </p:nvSpPr>
          <p:spPr bwMode="auto">
            <a:xfrm>
              <a:off x="1820" y="1025"/>
              <a:ext cx="236" cy="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0985" name="Text Box 9"/>
            <p:cNvSpPr txBox="1">
              <a:spLocks noChangeArrowheads="1"/>
            </p:cNvSpPr>
            <p:nvPr/>
          </p:nvSpPr>
          <p:spPr bwMode="auto">
            <a:xfrm>
              <a:off x="1600" y="624"/>
              <a:ext cx="3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b="1" i="1">
                  <a:solidFill>
                    <a:srgbClr val="FF0000"/>
                  </a:solidFill>
                  <a:latin typeface="Times New Roman" panose="02020603050405020304" pitchFamily="18" charset="0"/>
                  <a:ea typeface="宋体" panose="02010600030101010101" pitchFamily="2" charset="-122"/>
                </a:rPr>
                <a:t>x</a:t>
              </a:r>
              <a:r>
                <a:rPr lang="en-US" altLang="zh-CN" sz="28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FF0000"/>
                </a:solidFill>
                <a:latin typeface="Times New Roman" panose="02020603050405020304" pitchFamily="18" charset="0"/>
                <a:ea typeface="宋体" panose="02010600030101010101" pitchFamily="2" charset="-122"/>
              </a:endParaRPr>
            </a:p>
          </p:txBody>
        </p:sp>
        <p:sp>
          <p:nvSpPr>
            <p:cNvPr id="510986" name="Text Box 10"/>
            <p:cNvSpPr txBox="1">
              <a:spLocks noChangeArrowheads="1"/>
            </p:cNvSpPr>
            <p:nvPr/>
          </p:nvSpPr>
          <p:spPr bwMode="auto">
            <a:xfrm>
              <a:off x="1983" y="859"/>
              <a:ext cx="3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a:solidFill>
                    <a:srgbClr val="FF0000"/>
                  </a:solidFill>
                  <a:latin typeface="Times New Roman" panose="02020603050405020304" pitchFamily="18" charset="0"/>
                  <a:ea typeface="宋体" panose="02010600030101010101" pitchFamily="2" charset="-122"/>
                </a:rPr>
                <a:t>z</a:t>
              </a:r>
            </a:p>
          </p:txBody>
        </p:sp>
        <p:sp>
          <p:nvSpPr>
            <p:cNvPr id="510987" name="Text Box 11"/>
            <p:cNvSpPr txBox="1">
              <a:spLocks noChangeArrowheads="1"/>
            </p:cNvSpPr>
            <p:nvPr/>
          </p:nvSpPr>
          <p:spPr bwMode="auto">
            <a:xfrm>
              <a:off x="2040" y="1314"/>
              <a:ext cx="30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6600"/>
                  </a:solidFill>
                  <a:miter lim="800000"/>
                  <a:headEnd/>
                  <a:tailEnd/>
                </a14:hiddenLine>
              </a:ext>
            </a:extLst>
          </p:spPr>
          <p:txBody>
            <a:bodyPr/>
            <a:lstStyle/>
            <a:p>
              <a:pPr algn="just" eaLnBrk="0" hangingPunct="0"/>
              <a:r>
                <a:rPr lang="en-US" altLang="zh-CN" sz="2800" b="1" i="1">
                  <a:solidFill>
                    <a:srgbClr val="FF0000"/>
                  </a:solidFill>
                  <a:latin typeface="Times New Roman" panose="02020603050405020304" pitchFamily="18" charset="0"/>
                  <a:ea typeface="宋体" panose="02010600030101010101" pitchFamily="2" charset="-122"/>
                </a:rPr>
                <a:t>y</a:t>
              </a:r>
              <a:r>
                <a:rPr lang="en-US" altLang="zh-CN" sz="28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sz="2800" b="1">
                <a:solidFill>
                  <a:srgbClr val="FF0000"/>
                </a:solidFill>
                <a:latin typeface="Times New Roman" panose="02020603050405020304" pitchFamily="18" charset="0"/>
                <a:ea typeface="宋体" panose="02010600030101010101" pitchFamily="2" charset="-122"/>
              </a:endParaRPr>
            </a:p>
          </p:txBody>
        </p:sp>
        <p:sp>
          <p:nvSpPr>
            <p:cNvPr id="510988" name="AutoShape 12"/>
            <p:cNvSpPr>
              <a:spLocks noChangeArrowheads="1"/>
            </p:cNvSpPr>
            <p:nvPr/>
          </p:nvSpPr>
          <p:spPr bwMode="auto">
            <a:xfrm>
              <a:off x="826" y="967"/>
              <a:ext cx="952" cy="140"/>
            </a:xfrm>
            <a:prstGeom prst="rightArrow">
              <a:avLst>
                <a:gd name="adj1" fmla="val 50000"/>
                <a:gd name="adj2" fmla="val 170000"/>
              </a:avLst>
            </a:prstGeom>
            <a:solidFill>
              <a:srgbClr val="FF0000"/>
            </a:solidFill>
            <a:ln w="9525">
              <a:solidFill>
                <a:srgbClr val="FF00FF"/>
              </a:solidFill>
              <a:miter lim="800000"/>
              <a:headEnd/>
              <a:tailEnd/>
            </a:ln>
          </p:spPr>
          <p:txBody>
            <a:bodyPr/>
            <a:lstStyle/>
            <a:p>
              <a:endParaRPr lang="zh-CN" altLang="en-US"/>
            </a:p>
          </p:txBody>
        </p:sp>
        <p:sp>
          <p:nvSpPr>
            <p:cNvPr id="510989" name="Line 13"/>
            <p:cNvSpPr>
              <a:spLocks noChangeShapeType="1"/>
            </p:cNvSpPr>
            <p:nvPr/>
          </p:nvSpPr>
          <p:spPr bwMode="auto">
            <a:xfrm flipH="1">
              <a:off x="1820" y="1113"/>
              <a:ext cx="261"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0" name="Line 14"/>
            <p:cNvSpPr>
              <a:spLocks noChangeShapeType="1"/>
            </p:cNvSpPr>
            <p:nvPr/>
          </p:nvSpPr>
          <p:spPr bwMode="auto">
            <a:xfrm>
              <a:off x="1820" y="1113"/>
              <a:ext cx="0" cy="54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1" name="Line 15"/>
            <p:cNvSpPr>
              <a:spLocks noChangeShapeType="1"/>
            </p:cNvSpPr>
            <p:nvPr/>
          </p:nvSpPr>
          <p:spPr bwMode="auto">
            <a:xfrm>
              <a:off x="3352" y="1119"/>
              <a:ext cx="362"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2" name="Line 16"/>
            <p:cNvSpPr>
              <a:spLocks noChangeShapeType="1"/>
            </p:cNvSpPr>
            <p:nvPr/>
          </p:nvSpPr>
          <p:spPr bwMode="auto">
            <a:xfrm>
              <a:off x="3714" y="1113"/>
              <a:ext cx="0" cy="533"/>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3" name="Line 17"/>
            <p:cNvSpPr>
              <a:spLocks noChangeShapeType="1"/>
            </p:cNvSpPr>
            <p:nvPr/>
          </p:nvSpPr>
          <p:spPr bwMode="auto">
            <a:xfrm>
              <a:off x="1820" y="1653"/>
              <a:ext cx="791"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4" name="Line 18"/>
            <p:cNvSpPr>
              <a:spLocks noChangeShapeType="1"/>
            </p:cNvSpPr>
            <p:nvPr/>
          </p:nvSpPr>
          <p:spPr bwMode="auto">
            <a:xfrm>
              <a:off x="2887" y="1653"/>
              <a:ext cx="833" cy="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0995" name="Oval 19"/>
            <p:cNvSpPr>
              <a:spLocks noChangeArrowheads="1"/>
            </p:cNvSpPr>
            <p:nvPr/>
          </p:nvSpPr>
          <p:spPr bwMode="auto">
            <a:xfrm>
              <a:off x="2482" y="1482"/>
              <a:ext cx="403" cy="342"/>
            </a:xfrm>
            <a:prstGeom prst="ellipse">
              <a:avLst/>
            </a:prstGeom>
            <a:solidFill>
              <a:srgbClr val="FFFFFF"/>
            </a:solidFill>
            <a:ln w="25400">
              <a:solidFill>
                <a:srgbClr val="0000FF"/>
              </a:solidFill>
              <a:round/>
              <a:headEnd/>
              <a:tailEnd/>
            </a:ln>
          </p:spPr>
          <p:txBody>
            <a:bodyPr/>
            <a:lstStyle/>
            <a:p>
              <a:endParaRPr lang="zh-CN" altLang="en-US"/>
            </a:p>
          </p:txBody>
        </p:sp>
        <p:sp>
          <p:nvSpPr>
            <p:cNvPr id="510996" name="Text Box 20"/>
            <p:cNvSpPr txBox="1">
              <a:spLocks noChangeArrowheads="1"/>
            </p:cNvSpPr>
            <p:nvPr/>
          </p:nvSpPr>
          <p:spPr bwMode="auto">
            <a:xfrm>
              <a:off x="2440" y="1416"/>
              <a:ext cx="45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Lst>
          </p:spPr>
          <p:txBody>
            <a:bodyPr/>
            <a:lstStyle/>
            <a:p>
              <a:pPr algn="just" eaLnBrk="0" hangingPunct="0"/>
              <a:r>
                <a:rPr lang="zh-CN" altLang="en-US" sz="1000">
                  <a:solidFill>
                    <a:srgbClr val="0000FF"/>
                  </a:solidFill>
                  <a:latin typeface="Times New Roman" panose="02020603050405020304" pitchFamily="18" charset="0"/>
                  <a:ea typeface="宋体" panose="02010600030101010101" pitchFamily="2" charset="-122"/>
                </a:rPr>
                <a:t>     </a:t>
              </a:r>
            </a:p>
            <a:p>
              <a:pPr algn="just" eaLnBrk="0" hangingPunct="0"/>
              <a:r>
                <a:rPr lang="zh-CN" altLang="en-US" sz="2800">
                  <a:solidFill>
                    <a:srgbClr val="0000FF"/>
                  </a:solidFill>
                  <a:latin typeface="Times New Roman" panose="02020603050405020304" pitchFamily="18" charset="0"/>
                  <a:ea typeface="宋体" panose="02010600030101010101" pitchFamily="2" charset="-122"/>
                </a:rPr>
                <a:t>  </a:t>
              </a:r>
              <a:r>
                <a:rPr lang="en-US" altLang="zh-CN" sz="2800">
                  <a:solidFill>
                    <a:srgbClr val="0000FF"/>
                  </a:solidFill>
                  <a:latin typeface="Times New Roman" panose="02020603050405020304" pitchFamily="18" charset="0"/>
                  <a:ea typeface="宋体" panose="02010600030101010101" pitchFamily="2" charset="-122"/>
                </a:rPr>
                <a:t>V</a:t>
              </a:r>
            </a:p>
          </p:txBody>
        </p:sp>
        <p:sp>
          <p:nvSpPr>
            <p:cNvPr id="510997" name="AutoShape 21"/>
            <p:cNvSpPr>
              <a:spLocks noChangeArrowheads="1"/>
            </p:cNvSpPr>
            <p:nvPr/>
          </p:nvSpPr>
          <p:spPr bwMode="auto">
            <a:xfrm>
              <a:off x="3416" y="978"/>
              <a:ext cx="952" cy="141"/>
            </a:xfrm>
            <a:prstGeom prst="rightArrow">
              <a:avLst>
                <a:gd name="adj1" fmla="val 50000"/>
                <a:gd name="adj2" fmla="val 168794"/>
              </a:avLst>
            </a:prstGeom>
            <a:solidFill>
              <a:srgbClr val="FF0000"/>
            </a:solidFill>
            <a:ln w="9525">
              <a:solidFill>
                <a:srgbClr val="FF00FF"/>
              </a:solidFill>
              <a:miter lim="800000"/>
              <a:headEnd/>
              <a:tailEnd/>
            </a:ln>
          </p:spPr>
          <p:txBody>
            <a:bodyPr/>
            <a:lstStyle/>
            <a:p>
              <a:endParaRPr lang="zh-CN" altLang="en-US"/>
            </a:p>
          </p:txBody>
        </p:sp>
        <p:sp>
          <p:nvSpPr>
            <p:cNvPr id="510998" name="Text Box 22"/>
            <p:cNvSpPr txBox="1">
              <a:spLocks noChangeArrowheads="1"/>
            </p:cNvSpPr>
            <p:nvPr/>
          </p:nvSpPr>
          <p:spPr bwMode="auto">
            <a:xfrm>
              <a:off x="826" y="1157"/>
              <a:ext cx="81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800">
                  <a:solidFill>
                    <a:schemeClr val="tx2"/>
                  </a:solidFill>
                  <a:latin typeface="Times New Roman" panose="02020603050405020304" pitchFamily="18" charset="0"/>
                  <a:ea typeface="楷体_GB2312" pitchFamily="49" charset="-122"/>
                </a:rPr>
                <a:t>入射光 </a:t>
              </a:r>
            </a:p>
          </p:txBody>
        </p:sp>
        <p:sp>
          <p:nvSpPr>
            <p:cNvPr id="510999" name="Text Box 23"/>
            <p:cNvSpPr txBox="1">
              <a:spLocks noChangeArrowheads="1"/>
            </p:cNvSpPr>
            <p:nvPr/>
          </p:nvSpPr>
          <p:spPr bwMode="auto">
            <a:xfrm>
              <a:off x="3439" y="738"/>
              <a:ext cx="812"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800">
                  <a:solidFill>
                    <a:schemeClr val="tx2"/>
                  </a:solidFill>
                  <a:latin typeface="Times New Roman" panose="02020603050405020304" pitchFamily="18" charset="0"/>
                  <a:ea typeface="楷体_GB2312" pitchFamily="49" charset="-122"/>
                </a:rPr>
                <a:t>出射光 </a:t>
              </a:r>
            </a:p>
          </p:txBody>
        </p:sp>
      </p:grpSp>
      <p:sp>
        <p:nvSpPr>
          <p:cNvPr id="511000" name="Rectangle 24"/>
          <p:cNvSpPr>
            <a:spLocks noGrp="1" noChangeArrowheads="1"/>
          </p:cNvSpPr>
          <p:nvPr>
            <p:ph type="body" idx="1"/>
          </p:nvPr>
        </p:nvSpPr>
        <p:spPr>
          <a:xfrm>
            <a:off x="1558925" y="4114800"/>
            <a:ext cx="8713788" cy="2438400"/>
          </a:xfrm>
          <a:noFill/>
          <a:ln/>
        </p:spPr>
        <p:txBody>
          <a:bodyPr/>
          <a:lstStyle/>
          <a:p>
            <a:pPr marL="901700" indent="-901700">
              <a:buNone/>
            </a:pPr>
            <a:r>
              <a:rPr lang="zh-CN" altLang="en-US" b="1">
                <a:ea typeface="宋体" panose="02010600030101010101" pitchFamily="2" charset="-122"/>
              </a:rPr>
              <a:t>   纵向电光调制器特点：</a:t>
            </a:r>
          </a:p>
          <a:p>
            <a:pPr marL="1614488" lvl="1" indent="-533400"/>
            <a:r>
              <a:rPr lang="zh-CN" altLang="en-US">
                <a:ea typeface="宋体" panose="02010600030101010101" pitchFamily="2" charset="-122"/>
              </a:rPr>
              <a:t>优点：结构简单，工作稳定，无自然双折射的影响（和横向运用比较）偏振光的干涉装置，中间夹一块</a:t>
            </a:r>
            <a:r>
              <a:rPr lang="en-US" altLang="zh-CN">
                <a:ea typeface="宋体" panose="02010600030101010101" pitchFamily="2" charset="-122"/>
              </a:rPr>
              <a:t>1/4</a:t>
            </a:r>
            <a:r>
              <a:rPr lang="zh-CN" altLang="en-US">
                <a:ea typeface="宋体" panose="02010600030101010101" pitchFamily="2" charset="-122"/>
              </a:rPr>
              <a:t>波片。</a:t>
            </a:r>
          </a:p>
          <a:p>
            <a:pPr marL="1614488" lvl="1" indent="-533400"/>
            <a:r>
              <a:rPr lang="zh-CN" altLang="en-US">
                <a:ea typeface="宋体" panose="02010600030101010101" pitchFamily="2" charset="-122"/>
              </a:rPr>
              <a:t>缺点：半波电压太高。</a:t>
            </a:r>
            <a:endParaRPr lang="zh-CN" altLang="en-US" b="1">
              <a:ea typeface="宋体" panose="02010600030101010101" pitchFamily="2" charset="-122"/>
            </a:endParaRPr>
          </a:p>
        </p:txBody>
      </p:sp>
      <p:grpSp>
        <p:nvGrpSpPr>
          <p:cNvPr id="511001" name="Group 25"/>
          <p:cNvGrpSpPr>
            <a:grpSpLocks/>
          </p:cNvGrpSpPr>
          <p:nvPr/>
        </p:nvGrpSpPr>
        <p:grpSpPr bwMode="auto">
          <a:xfrm>
            <a:off x="1663701" y="3124200"/>
            <a:ext cx="8334375" cy="1028700"/>
            <a:chOff x="88" y="3668"/>
            <a:chExt cx="5250" cy="648"/>
          </a:xfrm>
        </p:grpSpPr>
        <p:graphicFrame>
          <p:nvGraphicFramePr>
            <p:cNvPr id="511002" name="Object 26"/>
            <p:cNvGraphicFramePr>
              <a:graphicFrameLocks noChangeAspect="1"/>
            </p:cNvGraphicFramePr>
            <p:nvPr/>
          </p:nvGraphicFramePr>
          <p:xfrm>
            <a:off x="903" y="3668"/>
            <a:ext cx="4435" cy="648"/>
          </p:xfrm>
          <a:graphic>
            <a:graphicData uri="http://schemas.openxmlformats.org/presentationml/2006/ole">
              <mc:AlternateContent xmlns:mc="http://schemas.openxmlformats.org/markup-compatibility/2006">
                <mc:Choice xmlns:v="urn:schemas-microsoft-com:vml" Requires="v">
                  <p:oleObj spid="_x0000_s65547" name="Equation" r:id="rId3" imgW="2933640" imgH="431640" progId="Equation.DSMT4">
                    <p:embed/>
                  </p:oleObj>
                </mc:Choice>
                <mc:Fallback>
                  <p:oleObj name="Equation" r:id="rId3" imgW="29336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 y="3668"/>
                          <a:ext cx="4435" cy="6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1003" name="Text Box 27"/>
            <p:cNvSpPr txBox="1">
              <a:spLocks noChangeArrowheads="1"/>
            </p:cNvSpPr>
            <p:nvPr/>
          </p:nvSpPr>
          <p:spPr bwMode="auto">
            <a:xfrm>
              <a:off x="88" y="3749"/>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chemeClr val="accent1"/>
                  </a:solidFill>
                  <a:ea typeface="楷体_GB2312" pitchFamily="49" charset="-122"/>
                </a:rPr>
                <a:t>相位差：</a:t>
              </a:r>
            </a:p>
          </p:txBody>
        </p:sp>
      </p:grpSp>
      <p:sp>
        <p:nvSpPr>
          <p:cNvPr id="511007" name="Rectangle 31"/>
          <p:cNvSpPr>
            <a:spLocks noGrp="1" noChangeArrowheads="1"/>
          </p:cNvSpPr>
          <p:nvPr>
            <p:ph type="title"/>
          </p:nvPr>
        </p:nvSpPr>
        <p:spPr>
          <a:noFill/>
          <a:ln/>
        </p:spPr>
        <p:txBody>
          <a:bodyPr/>
          <a:lstStyle/>
          <a:p>
            <a:r>
              <a:rPr lang="zh-CN" altLang="en-US">
                <a:ea typeface="宋体" panose="02010600030101010101" pitchFamily="2" charset="-122"/>
              </a:rPr>
              <a:t>电光强度调制</a:t>
            </a:r>
          </a:p>
        </p:txBody>
      </p:sp>
    </p:spTree>
    <p:extLst>
      <p:ext uri="{BB962C8B-B14F-4D97-AF65-F5344CB8AC3E}">
        <p14:creationId xmlns:p14="http://schemas.microsoft.com/office/powerpoint/2010/main" val="2275406207"/>
      </p:ext>
    </p:extLst>
  </p:cSld>
  <p:clrMapOvr>
    <a:masterClrMapping/>
  </p:clrMapOvr>
  <p:transition>
    <p:blinds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ea typeface="宋体" panose="02010600030101010101" pitchFamily="2" charset="-122"/>
              </a:rPr>
              <a:t>基本结构</a:t>
            </a:r>
          </a:p>
        </p:txBody>
      </p:sp>
      <p:sp>
        <p:nvSpPr>
          <p:cNvPr id="27651" name="Rectangle 4"/>
          <p:cNvSpPr>
            <a:spLocks noChangeArrowheads="1"/>
          </p:cNvSpPr>
          <p:nvPr/>
        </p:nvSpPr>
        <p:spPr bwMode="auto">
          <a:xfrm>
            <a:off x="5943600" y="1511300"/>
            <a:ext cx="4648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rgbClr val="FF0000"/>
                </a:solidFill>
                <a:latin typeface="Arial" panose="020B0604020202020204" pitchFamily="34" charset="0"/>
                <a:ea typeface="宋体" panose="02010600030101010101" pitchFamily="2" charset="-122"/>
              </a:rPr>
              <a:t>1.</a:t>
            </a:r>
            <a:r>
              <a:rPr lang="zh-CN" altLang="en-US" sz="2400" b="1">
                <a:solidFill>
                  <a:srgbClr val="FF0000"/>
                </a:solidFill>
                <a:latin typeface="Arial" panose="020B0604020202020204" pitchFamily="34" charset="0"/>
                <a:ea typeface="宋体" panose="02010600030101010101" pitchFamily="2" charset="-122"/>
              </a:rPr>
              <a:t>电</a:t>
            </a:r>
            <a:r>
              <a:rPr lang="en-US" altLang="zh-CN" sz="2400" b="1">
                <a:solidFill>
                  <a:srgbClr val="FF0000"/>
                </a:solidFill>
                <a:latin typeface="Arial" panose="020B0604020202020204" pitchFamily="34" charset="0"/>
                <a:ea typeface="宋体" panose="02010600030101010101" pitchFamily="2" charset="-122"/>
              </a:rPr>
              <a:t>—</a:t>
            </a:r>
            <a:r>
              <a:rPr lang="zh-CN" altLang="en-US" sz="2400" b="1">
                <a:solidFill>
                  <a:srgbClr val="FF0000"/>
                </a:solidFill>
                <a:latin typeface="Arial" panose="020B0604020202020204" pitchFamily="34" charset="0"/>
                <a:ea typeface="宋体" panose="02010600030101010101" pitchFamily="2" charset="-122"/>
              </a:rPr>
              <a:t>声换能器：</a:t>
            </a:r>
            <a:r>
              <a:rPr lang="zh-CN" altLang="en-US" sz="2400" b="1">
                <a:solidFill>
                  <a:schemeClr val="tx2"/>
                </a:solidFill>
                <a:latin typeface="Arial" panose="020B0604020202020204" pitchFamily="34" charset="0"/>
                <a:ea typeface="宋体" panose="02010600030101010101" pitchFamily="2" charset="-122"/>
              </a:rPr>
              <a:t>  </a:t>
            </a:r>
          </a:p>
          <a:p>
            <a:pPr eaLnBrk="1" hangingPunct="1">
              <a:spcBef>
                <a:spcPct val="0"/>
              </a:spcBef>
              <a:buClrTx/>
              <a:buFontTx/>
              <a:buNone/>
            </a:pPr>
            <a:r>
              <a:rPr lang="zh-CN" altLang="en-US" sz="2400">
                <a:solidFill>
                  <a:schemeClr val="tx2"/>
                </a:solidFill>
                <a:latin typeface="Arial" panose="020B0604020202020204" pitchFamily="34" charset="0"/>
                <a:ea typeface="宋体" panose="02010600030101010101" pitchFamily="2" charset="-122"/>
              </a:rPr>
              <a:t>   是把电能转变为超声波的装置。 </a:t>
            </a:r>
          </a:p>
          <a:p>
            <a:pPr eaLnBrk="1" hangingPunct="1">
              <a:spcBef>
                <a:spcPct val="0"/>
              </a:spcBef>
              <a:buClrTx/>
              <a:buFontTx/>
              <a:buNone/>
            </a:pPr>
            <a:r>
              <a:rPr lang="zh-CN" altLang="en-US" sz="2400">
                <a:solidFill>
                  <a:srgbClr val="CC00CC"/>
                </a:solidFill>
                <a:latin typeface="Arial" panose="020B0604020202020204" pitchFamily="34" charset="0"/>
                <a:ea typeface="宋体" panose="02010600030101010101" pitchFamily="2" charset="-122"/>
              </a:rPr>
              <a:t>原理：</a:t>
            </a:r>
            <a:r>
              <a:rPr lang="zh-CN" altLang="en-US" sz="2400">
                <a:latin typeface="Arial" panose="020B0604020202020204" pitchFamily="34" charset="0"/>
                <a:ea typeface="宋体" panose="02010600030101010101" pitchFamily="2" charset="-122"/>
              </a:rPr>
              <a:t>利用一些晶体（石英、</a:t>
            </a:r>
          </a:p>
          <a:p>
            <a:pPr eaLnBrk="1" hangingPunct="1">
              <a:spcBef>
                <a:spcPct val="0"/>
              </a:spcBef>
              <a:buClrTx/>
              <a:buFontTx/>
              <a:buNone/>
            </a:pPr>
            <a:r>
              <a:rPr lang="en-US" altLang="zh-CN" sz="2400">
                <a:latin typeface="Arial" panose="020B0604020202020204" pitchFamily="34" charset="0"/>
                <a:ea typeface="宋体" panose="02010600030101010101" pitchFamily="2" charset="-122"/>
              </a:rPr>
              <a:t>     LiNbO3</a:t>
            </a:r>
            <a:r>
              <a:rPr lang="zh-CN" altLang="en-US" sz="2400">
                <a:latin typeface="Arial" panose="020B0604020202020204" pitchFamily="34" charset="0"/>
                <a:ea typeface="宋体" panose="02010600030101010101" pitchFamily="2" charset="-122"/>
              </a:rPr>
              <a:t>等）或者压电半导体</a:t>
            </a:r>
          </a:p>
          <a:p>
            <a:pPr eaLnBrk="1" hangingPunct="1">
              <a:spcBef>
                <a:spcPct val="0"/>
              </a:spcBef>
              <a:buClrTx/>
              <a:buFontTx/>
              <a:buNone/>
            </a:pPr>
            <a:r>
              <a:rPr lang="zh-CN" altLang="en-US" sz="240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CdS</a:t>
            </a:r>
            <a:r>
              <a:rPr lang="zh-CN" altLang="en-US" sz="2400">
                <a:latin typeface="Arial" panose="020B0604020202020204" pitchFamily="34" charset="0"/>
                <a:ea typeface="宋体" panose="02010600030101010101" pitchFamily="2" charset="-122"/>
              </a:rPr>
              <a:t>，</a:t>
            </a:r>
            <a:r>
              <a:rPr lang="en-US" altLang="zh-CN" sz="2400">
                <a:latin typeface="Arial" panose="020B0604020202020204" pitchFamily="34" charset="0"/>
                <a:ea typeface="宋体" panose="02010600030101010101" pitchFamily="2" charset="-122"/>
              </a:rPr>
              <a:t>ZnO</a:t>
            </a:r>
            <a:r>
              <a:rPr lang="zh-CN" altLang="en-US" sz="2400">
                <a:latin typeface="Arial" panose="020B0604020202020204" pitchFamily="34" charset="0"/>
                <a:ea typeface="宋体" panose="02010600030101010101" pitchFamily="2" charset="-122"/>
              </a:rPr>
              <a:t>）的反压电反应。 </a:t>
            </a:r>
            <a:r>
              <a:rPr lang="zh-CN" altLang="en-US" sz="1800">
                <a:solidFill>
                  <a:schemeClr val="tx2"/>
                </a:solidFill>
                <a:latin typeface="Arial" panose="020B0604020202020204" pitchFamily="34" charset="0"/>
                <a:ea typeface="宋体" panose="02010600030101010101" pitchFamily="2" charset="-122"/>
              </a:rPr>
              <a:t>  </a:t>
            </a:r>
          </a:p>
        </p:txBody>
      </p:sp>
      <p:sp>
        <p:nvSpPr>
          <p:cNvPr id="27652" name="Rectangle 5"/>
          <p:cNvSpPr>
            <a:spLocks noChangeArrowheads="1"/>
          </p:cNvSpPr>
          <p:nvPr/>
        </p:nvSpPr>
        <p:spPr bwMode="auto">
          <a:xfrm>
            <a:off x="6022975" y="3749676"/>
            <a:ext cx="36872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rgbClr val="FF0000"/>
                </a:solidFill>
                <a:latin typeface="Arial" panose="020B0604020202020204" pitchFamily="34" charset="0"/>
                <a:ea typeface="宋体" panose="02010600030101010101" pitchFamily="2" charset="-122"/>
              </a:rPr>
              <a:t>2.</a:t>
            </a:r>
            <a:r>
              <a:rPr lang="zh-CN" altLang="en-US" sz="2400" b="1">
                <a:solidFill>
                  <a:srgbClr val="FF0000"/>
                </a:solidFill>
                <a:latin typeface="Arial" panose="020B0604020202020204" pitchFamily="34" charset="0"/>
                <a:ea typeface="宋体" panose="02010600030101010101" pitchFamily="2" charset="-122"/>
              </a:rPr>
              <a:t>声光介质：</a:t>
            </a:r>
            <a:r>
              <a:rPr lang="zh-CN" altLang="en-US" sz="2400" b="1">
                <a:solidFill>
                  <a:schemeClr val="tx2"/>
                </a:solidFill>
                <a:latin typeface="Arial" panose="020B0604020202020204" pitchFamily="34" charset="0"/>
                <a:ea typeface="宋体" panose="02010600030101010101" pitchFamily="2" charset="-122"/>
              </a:rPr>
              <a:t>  </a:t>
            </a:r>
          </a:p>
          <a:p>
            <a:pPr eaLnBrk="1" hangingPunct="1">
              <a:spcBef>
                <a:spcPct val="0"/>
              </a:spcBef>
              <a:buClrTx/>
              <a:buFontTx/>
              <a:buNone/>
            </a:pPr>
            <a:r>
              <a:rPr lang="zh-CN" altLang="en-US" sz="2400">
                <a:solidFill>
                  <a:schemeClr val="tx2"/>
                </a:solidFill>
                <a:latin typeface="Arial" panose="020B0604020202020204" pitchFamily="34" charset="0"/>
                <a:ea typeface="宋体" panose="02010600030101010101" pitchFamily="2" charset="-122"/>
              </a:rPr>
              <a:t>   声光相互作用的场所。  </a:t>
            </a:r>
            <a:endParaRPr lang="zh-CN" altLang="en-US" sz="1800">
              <a:solidFill>
                <a:schemeClr val="tx2"/>
              </a:solidFill>
              <a:latin typeface="Arial" panose="020B0604020202020204" pitchFamily="34" charset="0"/>
              <a:ea typeface="宋体" panose="02010600030101010101" pitchFamily="2" charset="-122"/>
            </a:endParaRPr>
          </a:p>
        </p:txBody>
      </p:sp>
      <p:sp>
        <p:nvSpPr>
          <p:cNvPr id="27653" name="Rectangle 6"/>
          <p:cNvSpPr>
            <a:spLocks noChangeArrowheads="1"/>
          </p:cNvSpPr>
          <p:nvPr/>
        </p:nvSpPr>
        <p:spPr bwMode="auto">
          <a:xfrm>
            <a:off x="6022975" y="5029201"/>
            <a:ext cx="37048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rgbClr val="FF0000"/>
                </a:solidFill>
                <a:latin typeface="Arial" panose="020B0604020202020204" pitchFamily="34" charset="0"/>
                <a:ea typeface="宋体" panose="02010600030101010101" pitchFamily="2" charset="-122"/>
              </a:rPr>
              <a:t>3.</a:t>
            </a:r>
            <a:r>
              <a:rPr lang="zh-CN" altLang="en-US" sz="2400" b="1">
                <a:solidFill>
                  <a:srgbClr val="FF0000"/>
                </a:solidFill>
                <a:latin typeface="Arial" panose="020B0604020202020204" pitchFamily="34" charset="0"/>
                <a:ea typeface="宋体" panose="02010600030101010101" pitchFamily="2" charset="-122"/>
              </a:rPr>
              <a:t>吸声（或反射装置）：</a:t>
            </a:r>
            <a:r>
              <a:rPr lang="zh-CN" altLang="en-US" sz="2400" b="1">
                <a:solidFill>
                  <a:schemeClr val="tx2"/>
                </a:solidFill>
                <a:latin typeface="Arial" panose="020B0604020202020204" pitchFamily="34" charset="0"/>
                <a:ea typeface="宋体" panose="02010600030101010101" pitchFamily="2" charset="-122"/>
              </a:rPr>
              <a:t>  </a:t>
            </a:r>
            <a:endParaRPr lang="zh-CN" altLang="en-US" sz="1800">
              <a:solidFill>
                <a:schemeClr val="tx2"/>
              </a:solidFill>
              <a:latin typeface="Arial" panose="020B0604020202020204" pitchFamily="34" charset="0"/>
              <a:ea typeface="宋体" panose="02010600030101010101" pitchFamily="2" charset="-122"/>
            </a:endParaRPr>
          </a:p>
        </p:txBody>
      </p:sp>
      <p:sp>
        <p:nvSpPr>
          <p:cNvPr id="27654" name="Rectangle 7"/>
          <p:cNvSpPr>
            <a:spLocks noChangeArrowheads="1"/>
          </p:cNvSpPr>
          <p:nvPr/>
        </p:nvSpPr>
        <p:spPr bwMode="auto">
          <a:xfrm>
            <a:off x="6073776" y="5867401"/>
            <a:ext cx="21579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sz="2400" b="1">
                <a:solidFill>
                  <a:srgbClr val="FF0000"/>
                </a:solidFill>
                <a:latin typeface="Arial" panose="020B0604020202020204" pitchFamily="34" charset="0"/>
                <a:ea typeface="宋体" panose="02010600030101010101" pitchFamily="2" charset="-122"/>
              </a:rPr>
              <a:t>4.</a:t>
            </a:r>
            <a:r>
              <a:rPr lang="zh-CN" altLang="en-US" sz="2400" b="1">
                <a:solidFill>
                  <a:srgbClr val="FF0000"/>
                </a:solidFill>
                <a:latin typeface="Arial" panose="020B0604020202020204" pitchFamily="34" charset="0"/>
                <a:ea typeface="宋体" panose="02010600030101010101" pitchFamily="2" charset="-122"/>
              </a:rPr>
              <a:t>驱动电源：</a:t>
            </a:r>
            <a:r>
              <a:rPr lang="zh-CN" altLang="en-US" sz="2400" b="1">
                <a:solidFill>
                  <a:schemeClr val="tx2"/>
                </a:solidFill>
                <a:latin typeface="Arial" panose="020B0604020202020204" pitchFamily="34" charset="0"/>
                <a:ea typeface="宋体" panose="02010600030101010101" pitchFamily="2" charset="-122"/>
              </a:rPr>
              <a:t>  </a:t>
            </a:r>
            <a:endParaRPr lang="zh-CN" altLang="en-US" sz="1800">
              <a:solidFill>
                <a:schemeClr val="tx2"/>
              </a:solidFill>
              <a:latin typeface="Arial" panose="020B0604020202020204" pitchFamily="34" charset="0"/>
              <a:ea typeface="宋体" panose="02010600030101010101" pitchFamily="2" charset="-122"/>
            </a:endParaRPr>
          </a:p>
        </p:txBody>
      </p:sp>
      <p:grpSp>
        <p:nvGrpSpPr>
          <p:cNvPr id="27655" name="Group 8"/>
          <p:cNvGrpSpPr>
            <a:grpSpLocks/>
          </p:cNvGrpSpPr>
          <p:nvPr/>
        </p:nvGrpSpPr>
        <p:grpSpPr bwMode="auto">
          <a:xfrm>
            <a:off x="1752600" y="1600200"/>
            <a:ext cx="3962400" cy="4814888"/>
            <a:chOff x="3360" y="1488"/>
            <a:chExt cx="2448" cy="2564"/>
          </a:xfrm>
        </p:grpSpPr>
        <p:sp>
          <p:nvSpPr>
            <p:cNvPr id="27656" name="Text Box 9"/>
            <p:cNvSpPr txBox="1">
              <a:spLocks noChangeArrowheads="1"/>
            </p:cNvSpPr>
            <p:nvPr/>
          </p:nvSpPr>
          <p:spPr bwMode="auto">
            <a:xfrm>
              <a:off x="3600" y="3840"/>
              <a:ext cx="196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000" b="1">
                  <a:latin typeface="Times New Roman" panose="02020603050405020304" pitchFamily="18" charset="0"/>
                  <a:ea typeface="楷体_GB2312" pitchFamily="49" charset="-122"/>
                </a:rPr>
                <a:t>声光调制器结构</a:t>
              </a:r>
            </a:p>
          </p:txBody>
        </p:sp>
        <p:grpSp>
          <p:nvGrpSpPr>
            <p:cNvPr id="27657" name="Group 10"/>
            <p:cNvGrpSpPr>
              <a:grpSpLocks/>
            </p:cNvGrpSpPr>
            <p:nvPr/>
          </p:nvGrpSpPr>
          <p:grpSpPr bwMode="auto">
            <a:xfrm>
              <a:off x="3360" y="1488"/>
              <a:ext cx="2448" cy="2352"/>
              <a:chOff x="3312" y="1488"/>
              <a:chExt cx="2448" cy="2352"/>
            </a:xfrm>
          </p:grpSpPr>
          <p:pic>
            <p:nvPicPr>
              <p:cNvPr id="27658" name="Picture 11"/>
              <p:cNvPicPr>
                <a:picLocks noChangeAspect="1" noChangeArrowheads="1"/>
              </p:cNvPicPr>
              <p:nvPr/>
            </p:nvPicPr>
            <p:blipFill>
              <a:blip r:embed="rId2">
                <a:extLst>
                  <a:ext uri="{28A0092B-C50C-407E-A947-70E740481C1C}">
                    <a14:useLocalDpi xmlns:a14="http://schemas.microsoft.com/office/drawing/2010/main" val="0"/>
                  </a:ext>
                </a:extLst>
              </a:blip>
              <a:srcRect l="45000" t="14000" r="5000" b="20667"/>
              <a:stretch>
                <a:fillRect/>
              </a:stretch>
            </p:blipFill>
            <p:spPr bwMode="auto">
              <a:xfrm>
                <a:off x="3312" y="1488"/>
                <a:ext cx="2400" cy="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9" name="Rectangle 12"/>
              <p:cNvSpPr>
                <a:spLocks noChangeArrowheads="1"/>
              </p:cNvSpPr>
              <p:nvPr/>
            </p:nvSpPr>
            <p:spPr bwMode="auto">
              <a:xfrm>
                <a:off x="4272" y="2592"/>
                <a:ext cx="768" cy="9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7660" name="Line 13"/>
              <p:cNvSpPr>
                <a:spLocks noChangeShapeType="1"/>
              </p:cNvSpPr>
              <p:nvPr/>
            </p:nvSpPr>
            <p:spPr bwMode="auto">
              <a:xfrm>
                <a:off x="4560" y="2640"/>
                <a:ext cx="192"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61" name="Text Box 14"/>
              <p:cNvSpPr txBox="1">
                <a:spLocks noChangeArrowheads="1"/>
              </p:cNvSpPr>
              <p:nvPr/>
            </p:nvSpPr>
            <p:spPr bwMode="auto">
              <a:xfrm>
                <a:off x="4463" y="2736"/>
                <a:ext cx="721" cy="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400" b="1">
                    <a:latin typeface="Times New Roman" panose="02020603050405020304" pitchFamily="18" charset="0"/>
                    <a:ea typeface="楷体_GB2312" pitchFamily="49" charset="-122"/>
                  </a:rPr>
                  <a:t>吸声装置</a:t>
                </a:r>
              </a:p>
            </p:txBody>
          </p:sp>
          <p:sp>
            <p:nvSpPr>
              <p:cNvPr id="27662" name="AutoShape 15"/>
              <p:cNvSpPr>
                <a:spLocks noChangeArrowheads="1"/>
              </p:cNvSpPr>
              <p:nvPr/>
            </p:nvSpPr>
            <p:spPr bwMode="auto">
              <a:xfrm>
                <a:off x="3456" y="2256"/>
                <a:ext cx="768" cy="288"/>
              </a:xfrm>
              <a:prstGeom prst="notchedRight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7663" name="Text Box 16"/>
              <p:cNvSpPr txBox="1">
                <a:spLocks noChangeArrowheads="1"/>
              </p:cNvSpPr>
              <p:nvPr/>
            </p:nvSpPr>
            <p:spPr bwMode="auto">
              <a:xfrm>
                <a:off x="3505" y="2294"/>
                <a:ext cx="669"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600" b="1">
                    <a:latin typeface="Times New Roman" panose="02020603050405020304" pitchFamily="18" charset="0"/>
                    <a:ea typeface="楷体_GB2312" pitchFamily="49" charset="-122"/>
                  </a:rPr>
                  <a:t>Laser in</a:t>
                </a:r>
              </a:p>
            </p:txBody>
          </p:sp>
          <p:sp>
            <p:nvSpPr>
              <p:cNvPr id="27664" name="AutoShape 17"/>
              <p:cNvSpPr>
                <a:spLocks noChangeArrowheads="1"/>
              </p:cNvSpPr>
              <p:nvPr/>
            </p:nvSpPr>
            <p:spPr bwMode="auto">
              <a:xfrm>
                <a:off x="5040" y="2256"/>
                <a:ext cx="720" cy="288"/>
              </a:xfrm>
              <a:prstGeom prst="notchedRightArrow">
                <a:avLst>
                  <a:gd name="adj1" fmla="val 50000"/>
                  <a:gd name="adj2" fmla="val 62500"/>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27665" name="Text Box 18"/>
              <p:cNvSpPr txBox="1">
                <a:spLocks noChangeArrowheads="1"/>
              </p:cNvSpPr>
              <p:nvPr/>
            </p:nvSpPr>
            <p:spPr bwMode="auto">
              <a:xfrm>
                <a:off x="4992" y="2256"/>
                <a:ext cx="76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1600" b="1">
                    <a:latin typeface="Times New Roman" panose="02020603050405020304" pitchFamily="18" charset="0"/>
                    <a:ea typeface="楷体_GB2312" pitchFamily="49" charset="-122"/>
                  </a:rPr>
                  <a:t>Laser out</a:t>
                </a:r>
              </a:p>
            </p:txBody>
          </p:sp>
        </p:grpSp>
      </p:grpSp>
    </p:spTree>
    <p:extLst>
      <p:ext uri="{BB962C8B-B14F-4D97-AF65-F5344CB8AC3E}">
        <p14:creationId xmlns:p14="http://schemas.microsoft.com/office/powerpoint/2010/main" val="796460283"/>
      </p:ext>
    </p:extLst>
  </p:cSld>
  <p:clrMapOvr>
    <a:masterClrMapping/>
  </p:clrMapOvr>
  <p:transition>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z="2400">
                <a:ea typeface="宋体" panose="02010600030101010101" pitchFamily="2" charset="-122"/>
              </a:rPr>
              <a:t>声光调制的理论基础</a:t>
            </a:r>
          </a:p>
        </p:txBody>
      </p:sp>
      <p:sp>
        <p:nvSpPr>
          <p:cNvPr id="494596" name="Rectangle 4"/>
          <p:cNvSpPr>
            <a:spLocks noGrp="1" noChangeArrowheads="1"/>
          </p:cNvSpPr>
          <p:nvPr>
            <p:ph type="body" idx="1"/>
          </p:nvPr>
        </p:nvSpPr>
        <p:spPr>
          <a:xfrm>
            <a:off x="1981200" y="1228726"/>
            <a:ext cx="8153400" cy="5248275"/>
          </a:xfrm>
          <a:noFill/>
        </p:spPr>
        <p:txBody>
          <a:bodyPr/>
          <a:lstStyle/>
          <a:p>
            <a:pPr marL="609600" indent="-609600">
              <a:spcBef>
                <a:spcPct val="30000"/>
              </a:spcBef>
              <a:buNone/>
            </a:pPr>
            <a:r>
              <a:rPr lang="zh-CN" altLang="en-US" sz="2600" b="1">
                <a:solidFill>
                  <a:srgbClr val="FF0000"/>
                </a:solidFill>
                <a:ea typeface="黑体" panose="02010609060101010101" pitchFamily="49" charset="-122"/>
              </a:rPr>
              <a:t>声光效应</a:t>
            </a:r>
          </a:p>
          <a:p>
            <a:pPr marL="609600" indent="-609600">
              <a:spcBef>
                <a:spcPct val="30000"/>
              </a:spcBef>
              <a:buNone/>
            </a:pPr>
            <a:r>
              <a:rPr lang="zh-CN" altLang="en-US" sz="2600">
                <a:ea typeface="宋体" panose="02010600030101010101" pitchFamily="2" charset="-122"/>
              </a:rPr>
              <a:t>   </a:t>
            </a:r>
            <a:r>
              <a:rPr lang="zh-CN" altLang="en-US" sz="2600">
                <a:solidFill>
                  <a:schemeClr val="tx2"/>
                </a:solidFill>
                <a:ea typeface="楷体_GB2312" pitchFamily="49" charset="-122"/>
              </a:rPr>
              <a:t>定义：</a:t>
            </a:r>
            <a:r>
              <a:rPr lang="zh-CN" altLang="en-US" sz="2600">
                <a:ea typeface="宋体" panose="02010600030101010101" pitchFamily="2" charset="-122"/>
              </a:rPr>
              <a:t>当光在建立起超声场的介质中传播时，由于光弹效应，光被介质中的超声波衍射或散射的现象。      </a:t>
            </a:r>
          </a:p>
          <a:p>
            <a:pPr marL="609600" indent="-609600">
              <a:spcBef>
                <a:spcPct val="30000"/>
              </a:spcBef>
              <a:buNone/>
            </a:pPr>
            <a:r>
              <a:rPr lang="zh-CN" altLang="en-US" sz="2600">
                <a:ea typeface="宋体" panose="02010600030101010101" pitchFamily="2" charset="-122"/>
              </a:rPr>
              <a:t>   </a:t>
            </a:r>
            <a:r>
              <a:rPr lang="zh-CN" altLang="en-US" sz="2600">
                <a:solidFill>
                  <a:schemeClr val="tx2"/>
                </a:solidFill>
                <a:ea typeface="楷体_GB2312" pitchFamily="49" charset="-122"/>
              </a:rPr>
              <a:t>声光效应的含义：</a:t>
            </a:r>
          </a:p>
          <a:p>
            <a:pPr marL="609600" indent="-609600">
              <a:spcBef>
                <a:spcPct val="30000"/>
              </a:spcBef>
              <a:buNone/>
            </a:pPr>
            <a:r>
              <a:rPr lang="en-US" altLang="zh-CN" sz="2600">
                <a:ea typeface="宋体" panose="02010600030101010101" pitchFamily="2" charset="-122"/>
              </a:rPr>
              <a:t>     1) </a:t>
            </a:r>
            <a:r>
              <a:rPr lang="zh-CN" altLang="en-US" sz="2600">
                <a:ea typeface="宋体" panose="02010600030101010101" pitchFamily="2" charset="-122"/>
              </a:rPr>
              <a:t>在介质中必须存在</a:t>
            </a:r>
            <a:r>
              <a:rPr lang="zh-CN" altLang="en-US" sz="2600" b="1">
                <a:solidFill>
                  <a:srgbClr val="FF0000"/>
                </a:solidFill>
                <a:ea typeface="宋体" panose="02010600030101010101" pitchFamily="2" charset="-122"/>
              </a:rPr>
              <a:t>超声场</a:t>
            </a:r>
            <a:r>
              <a:rPr lang="zh-CN" altLang="en-US" sz="2600">
                <a:ea typeface="宋体" panose="02010600030101010101" pitchFamily="2" charset="-122"/>
              </a:rPr>
              <a:t>。      </a:t>
            </a:r>
          </a:p>
          <a:p>
            <a:pPr marL="609600" indent="-609600">
              <a:spcBef>
                <a:spcPct val="30000"/>
              </a:spcBef>
              <a:buNone/>
            </a:pPr>
            <a:r>
              <a:rPr lang="en-US" altLang="zh-CN" sz="2600">
                <a:ea typeface="宋体" panose="02010600030101010101" pitchFamily="2" charset="-122"/>
              </a:rPr>
              <a:t>     2) </a:t>
            </a:r>
            <a:r>
              <a:rPr lang="zh-CN" altLang="en-US" sz="2600">
                <a:solidFill>
                  <a:srgbClr val="FF0000"/>
                </a:solidFill>
                <a:ea typeface="宋体" panose="02010600030101010101" pitchFamily="2" charset="-122"/>
              </a:rPr>
              <a:t>光弹效应</a:t>
            </a:r>
            <a:r>
              <a:rPr lang="zh-CN" altLang="en-US" sz="2600">
                <a:ea typeface="宋体" panose="02010600030101010101" pitchFamily="2" charset="-122"/>
              </a:rPr>
              <a:t>： 当介质中有超声波传播时，由于超声波是弹性波，在介质中就产生了随时间和空间周期变化的弹性应变，因而介质中各点的折射率就会随着该点上的弹性应变而发生相应的改变。折射率的改变影响了光的传播特性。</a:t>
            </a:r>
          </a:p>
          <a:p>
            <a:pPr marL="609600" indent="-609600">
              <a:spcBef>
                <a:spcPct val="30000"/>
              </a:spcBef>
              <a:buNone/>
            </a:pPr>
            <a:r>
              <a:rPr lang="zh-CN" altLang="en-US" sz="2600">
                <a:ea typeface="宋体" panose="02010600030101010101" pitchFamily="2" charset="-122"/>
              </a:rPr>
              <a:t>	</a:t>
            </a:r>
            <a:r>
              <a:rPr lang="zh-CN" altLang="en-US" sz="2600" b="1">
                <a:solidFill>
                  <a:srgbClr val="CC00CC"/>
                </a:solidFill>
                <a:ea typeface="楷体_GB2312" pitchFamily="49" charset="-122"/>
              </a:rPr>
              <a:t>超声场存在</a:t>
            </a:r>
            <a:r>
              <a:rPr lang="en-US" altLang="zh-CN" sz="2600" b="1">
                <a:solidFill>
                  <a:srgbClr val="CC00CC"/>
                </a:solidFill>
                <a:ea typeface="楷体_GB2312" pitchFamily="49" charset="-122"/>
              </a:rPr>
              <a:t>-</a:t>
            </a:r>
            <a:r>
              <a:rPr lang="zh-CN" altLang="en-US" sz="2600" b="1">
                <a:solidFill>
                  <a:srgbClr val="CC00CC"/>
                </a:solidFill>
                <a:ea typeface="楷体_GB2312" pitchFamily="49" charset="-122"/>
              </a:rPr>
              <a:t>弹性应力</a:t>
            </a:r>
            <a:r>
              <a:rPr lang="en-US" altLang="zh-CN" sz="2600" b="1">
                <a:solidFill>
                  <a:srgbClr val="CC00CC"/>
                </a:solidFill>
                <a:ea typeface="楷体_GB2312" pitchFamily="49" charset="-122"/>
              </a:rPr>
              <a:t>-</a:t>
            </a:r>
            <a:r>
              <a:rPr lang="zh-CN" altLang="en-US" sz="2600" b="1">
                <a:solidFill>
                  <a:srgbClr val="CC00CC"/>
                </a:solidFill>
                <a:ea typeface="楷体_GB2312" pitchFamily="49" charset="-122"/>
              </a:rPr>
              <a:t>在晶体中</a:t>
            </a:r>
            <a:r>
              <a:rPr lang="en-US" altLang="zh-CN" sz="2600" b="1">
                <a:solidFill>
                  <a:srgbClr val="CC00CC"/>
                </a:solidFill>
                <a:ea typeface="楷体_GB2312" pitchFamily="49" charset="-122"/>
              </a:rPr>
              <a:t>-&gt;</a:t>
            </a:r>
            <a:r>
              <a:rPr lang="zh-CN" altLang="en-US" sz="2600" b="1">
                <a:solidFill>
                  <a:srgbClr val="CC00CC"/>
                </a:solidFill>
                <a:ea typeface="楷体_GB2312" pitchFamily="49" charset="-122"/>
              </a:rPr>
              <a:t>弹性应变</a:t>
            </a:r>
          </a:p>
        </p:txBody>
      </p:sp>
    </p:spTree>
    <p:extLst>
      <p:ext uri="{BB962C8B-B14F-4D97-AF65-F5344CB8AC3E}">
        <p14:creationId xmlns:p14="http://schemas.microsoft.com/office/powerpoint/2010/main" val="14058959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94596">
                                            <p:txEl>
                                              <p:pRg st="2" end="2"/>
                                            </p:txEl>
                                          </p:spTgt>
                                        </p:tgtEl>
                                        <p:attrNameLst>
                                          <p:attrName>style.visibility</p:attrName>
                                        </p:attrNameLst>
                                      </p:cBhvr>
                                      <p:to>
                                        <p:strVal val="visible"/>
                                      </p:to>
                                    </p:set>
                                    <p:anim calcmode="lin" valueType="num">
                                      <p:cBhvr additive="base">
                                        <p:cTn id="7" dur="500" fill="hold"/>
                                        <p:tgtEl>
                                          <p:spTgt spid="494596">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94596">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94596">
                                            <p:txEl>
                                              <p:pRg st="3" end="3"/>
                                            </p:txEl>
                                          </p:spTgt>
                                        </p:tgtEl>
                                        <p:attrNameLst>
                                          <p:attrName>style.visibility</p:attrName>
                                        </p:attrNameLst>
                                      </p:cBhvr>
                                      <p:to>
                                        <p:strVal val="visible"/>
                                      </p:to>
                                    </p:set>
                                    <p:anim calcmode="lin" valueType="num">
                                      <p:cBhvr additive="base">
                                        <p:cTn id="11" dur="500" fill="hold"/>
                                        <p:tgtEl>
                                          <p:spTgt spid="494596">
                                            <p:txEl>
                                              <p:pRg st="3" end="3"/>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94596">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94596">
                                            <p:txEl>
                                              <p:pRg st="4" end="4"/>
                                            </p:txEl>
                                          </p:spTgt>
                                        </p:tgtEl>
                                        <p:attrNameLst>
                                          <p:attrName>style.visibility</p:attrName>
                                        </p:attrNameLst>
                                      </p:cBhvr>
                                      <p:to>
                                        <p:strVal val="visible"/>
                                      </p:to>
                                    </p:set>
                                    <p:anim calcmode="lin" valueType="num">
                                      <p:cBhvr additive="base">
                                        <p:cTn id="15" dur="500" fill="hold"/>
                                        <p:tgtEl>
                                          <p:spTgt spid="494596">
                                            <p:txEl>
                                              <p:pRg st="4" end="4"/>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9459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494596">
                                            <p:txEl>
                                              <p:pRg st="5" end="5"/>
                                            </p:txEl>
                                          </p:spTgt>
                                        </p:tgtEl>
                                        <p:attrNameLst>
                                          <p:attrName>style.visibility</p:attrName>
                                        </p:attrNameLst>
                                      </p:cBhvr>
                                      <p:to>
                                        <p:strVal val="visible"/>
                                      </p:to>
                                    </p:set>
                                    <p:anim calcmode="lin" valueType="num">
                                      <p:cBhvr additive="base">
                                        <p:cTn id="21" dur="500" fill="hold"/>
                                        <p:tgtEl>
                                          <p:spTgt spid="494596">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9459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ea typeface="宋体" panose="02010600030101010101" pitchFamily="2" charset="-122"/>
              </a:rPr>
              <a:t>声光互作用的两种类型</a:t>
            </a:r>
          </a:p>
        </p:txBody>
      </p:sp>
      <p:sp>
        <p:nvSpPr>
          <p:cNvPr id="36867" name="Rectangle 3"/>
          <p:cNvSpPr>
            <a:spLocks noGrp="1" noChangeArrowheads="1"/>
          </p:cNvSpPr>
          <p:nvPr>
            <p:ph type="body" idx="1"/>
          </p:nvPr>
        </p:nvSpPr>
        <p:spPr>
          <a:xfrm>
            <a:off x="6019800" y="1905000"/>
            <a:ext cx="4191000" cy="2971800"/>
          </a:xfrm>
        </p:spPr>
        <p:txBody>
          <a:bodyPr/>
          <a:lstStyle/>
          <a:p>
            <a:pPr eaLnBrk="1" hangingPunct="1">
              <a:buFont typeface="Wingdings" panose="05000000000000000000" pitchFamily="2" charset="2"/>
              <a:buNone/>
            </a:pPr>
            <a:r>
              <a:rPr lang="zh-CN" altLang="pt-BR">
                <a:solidFill>
                  <a:schemeClr val="accent1"/>
                </a:solidFill>
                <a:ea typeface="宋体" panose="02010600030101010101" pitchFamily="2" charset="-122"/>
              </a:rPr>
              <a:t>条件</a:t>
            </a:r>
          </a:p>
          <a:p>
            <a:pPr eaLnBrk="1" hangingPunct="1">
              <a:buFont typeface="Wingdings" panose="05000000000000000000" pitchFamily="2" charset="2"/>
              <a:buNone/>
            </a:pPr>
            <a:r>
              <a:rPr lang="pt-BR" altLang="zh-CN" sz="2400">
                <a:ea typeface="宋体" panose="02010600030101010101" pitchFamily="2" charset="-122"/>
              </a:rPr>
              <a:t>(1).</a:t>
            </a:r>
            <a:r>
              <a:rPr lang="zh-CN" altLang="pt-BR" sz="2400">
                <a:ea typeface="宋体" panose="02010600030101010101" pitchFamily="2" charset="-122"/>
              </a:rPr>
              <a:t>超声波频率比较低。 </a:t>
            </a:r>
          </a:p>
          <a:p>
            <a:pPr eaLnBrk="1" hangingPunct="1">
              <a:buFont typeface="Wingdings" panose="05000000000000000000" pitchFamily="2" charset="2"/>
              <a:buNone/>
            </a:pPr>
            <a:r>
              <a:rPr lang="pt-BR" altLang="zh-CN" sz="2400">
                <a:ea typeface="宋体" panose="02010600030101010101" pitchFamily="2" charset="-122"/>
              </a:rPr>
              <a:t>(2).</a:t>
            </a:r>
            <a:r>
              <a:rPr lang="zh-CN" altLang="pt-BR" sz="2400">
                <a:ea typeface="宋体" panose="02010600030101010101" pitchFamily="2" charset="-122"/>
              </a:rPr>
              <a:t>光线平行于声波面入射    </a:t>
            </a:r>
            <a:r>
              <a:rPr lang="pt-BR" altLang="zh-CN" sz="2400">
                <a:ea typeface="宋体" panose="02010600030101010101" pitchFamily="2" charset="-122"/>
              </a:rPr>
              <a:t>(</a:t>
            </a:r>
            <a:r>
              <a:rPr lang="zh-CN" altLang="pt-BR" sz="2400">
                <a:ea typeface="宋体" panose="02010600030101010101" pitchFamily="2" charset="-122"/>
              </a:rPr>
              <a:t>光的入射方向和声波传播方向垂直</a:t>
            </a:r>
            <a:r>
              <a:rPr lang="pt-BR" altLang="zh-CN" sz="2400">
                <a:ea typeface="宋体" panose="02010600030101010101" pitchFamily="2" charset="-122"/>
              </a:rPr>
              <a:t>)</a:t>
            </a:r>
            <a:r>
              <a:rPr lang="zh-CN" altLang="pt-BR" sz="2400">
                <a:ea typeface="宋体" panose="02010600030101010101" pitchFamily="2" charset="-122"/>
              </a:rPr>
              <a:t>。</a:t>
            </a:r>
          </a:p>
          <a:p>
            <a:pPr eaLnBrk="1" hangingPunct="1">
              <a:buFont typeface="Wingdings" panose="05000000000000000000" pitchFamily="2" charset="2"/>
              <a:buNone/>
            </a:pPr>
            <a:r>
              <a:rPr lang="pt-BR" altLang="zh-CN" sz="2400">
                <a:ea typeface="宋体" panose="02010600030101010101" pitchFamily="2" charset="-122"/>
              </a:rPr>
              <a:t>(3).</a:t>
            </a:r>
            <a:r>
              <a:rPr lang="zh-CN" altLang="pt-BR" sz="2400">
                <a:ea typeface="宋体" panose="02010600030101010101" pitchFamily="2" charset="-122"/>
              </a:rPr>
              <a:t>声光互作用的长度比较小 －平面相位光栅。</a:t>
            </a:r>
            <a:r>
              <a:rPr lang="zh-CN" altLang="en-US" sz="2000">
                <a:ea typeface="宋体" panose="02010600030101010101" pitchFamily="2" charset="-122"/>
              </a:rPr>
              <a:t>    </a:t>
            </a:r>
          </a:p>
        </p:txBody>
      </p:sp>
      <p:sp>
        <p:nvSpPr>
          <p:cNvPr id="512005" name="Rectangle 5"/>
          <p:cNvSpPr>
            <a:spLocks noChangeArrowheads="1"/>
          </p:cNvSpPr>
          <p:nvPr/>
        </p:nvSpPr>
        <p:spPr bwMode="auto">
          <a:xfrm>
            <a:off x="6477000" y="5000625"/>
            <a:ext cx="3733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pt-BR" sz="2400">
                <a:solidFill>
                  <a:schemeClr val="accent1"/>
                </a:solidFill>
                <a:latin typeface="Arial" panose="020B0604020202020204" pitchFamily="34" charset="0"/>
                <a:ea typeface="宋体" panose="02010600030101010101" pitchFamily="2" charset="-122"/>
              </a:rPr>
              <a:t>当平行光通过光栅时，</a:t>
            </a:r>
          </a:p>
          <a:p>
            <a:pPr eaLnBrk="1" hangingPunct="1">
              <a:spcBef>
                <a:spcPct val="0"/>
              </a:spcBef>
              <a:buClrTx/>
              <a:buFontTx/>
              <a:buNone/>
            </a:pPr>
            <a:r>
              <a:rPr lang="zh-CN" altLang="pt-BR" sz="2400">
                <a:solidFill>
                  <a:schemeClr val="accent1"/>
                </a:solidFill>
                <a:latin typeface="Arial" panose="020B0604020202020204" pitchFamily="34" charset="0"/>
                <a:ea typeface="宋体" panose="02010600030101010101" pitchFamily="2" charset="-122"/>
              </a:rPr>
              <a:t>产生多级衍射，</a:t>
            </a:r>
          </a:p>
          <a:p>
            <a:pPr eaLnBrk="1" hangingPunct="1">
              <a:spcBef>
                <a:spcPct val="0"/>
              </a:spcBef>
              <a:buClrTx/>
              <a:buFontTx/>
              <a:buNone/>
            </a:pPr>
            <a:r>
              <a:rPr lang="zh-CN" altLang="pt-BR" sz="2400">
                <a:solidFill>
                  <a:schemeClr val="accent1"/>
                </a:solidFill>
                <a:latin typeface="Arial" panose="020B0604020202020204" pitchFamily="34" charset="0"/>
                <a:ea typeface="宋体" panose="02010600030101010101" pitchFamily="2" charset="-122"/>
              </a:rPr>
              <a:t>各级衍射对称的分布在零级两侧。</a:t>
            </a:r>
            <a:r>
              <a:rPr lang="zh-CN" altLang="pt-BR" sz="1800">
                <a:solidFill>
                  <a:schemeClr val="accent1"/>
                </a:solidFill>
                <a:latin typeface="Arial" panose="020B0604020202020204" pitchFamily="34" charset="0"/>
                <a:ea typeface="宋体" panose="02010600030101010101" pitchFamily="2" charset="-122"/>
              </a:rPr>
              <a:t> </a:t>
            </a:r>
            <a:endParaRPr lang="zh-CN" altLang="en-US" sz="1800">
              <a:solidFill>
                <a:schemeClr val="accent1"/>
              </a:solidFill>
              <a:latin typeface="Arial" panose="020B0604020202020204" pitchFamily="34" charset="0"/>
              <a:ea typeface="宋体" panose="02010600030101010101" pitchFamily="2" charset="-122"/>
            </a:endParaRPr>
          </a:p>
        </p:txBody>
      </p:sp>
      <p:sp>
        <p:nvSpPr>
          <p:cNvPr id="36870" name="Rectangle 6"/>
          <p:cNvSpPr>
            <a:spLocks noChangeArrowheads="1"/>
          </p:cNvSpPr>
          <p:nvPr/>
        </p:nvSpPr>
        <p:spPr bwMode="auto">
          <a:xfrm>
            <a:off x="1550988" y="1095376"/>
            <a:ext cx="5840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buFont typeface="Wingdings" panose="05000000000000000000" pitchFamily="2" charset="2"/>
              <a:buNone/>
            </a:pPr>
            <a:r>
              <a:rPr lang="pt-BR" altLang="zh-CN" b="1">
                <a:solidFill>
                  <a:srgbClr val="FF0000"/>
                </a:solidFill>
                <a:latin typeface="Arial" panose="020B0604020202020204" pitchFamily="34" charset="0"/>
                <a:ea typeface="宋体" panose="02010600030101010101" pitchFamily="2" charset="-122"/>
              </a:rPr>
              <a:t>1.</a:t>
            </a:r>
            <a:r>
              <a:rPr lang="zh-CN" altLang="pt-BR" b="1">
                <a:solidFill>
                  <a:srgbClr val="FF0000"/>
                </a:solidFill>
                <a:latin typeface="Arial" panose="020B0604020202020204" pitchFamily="34" charset="0"/>
                <a:ea typeface="宋体" panose="02010600030101010101" pitchFamily="2" charset="-122"/>
              </a:rPr>
              <a:t>拉曼－纳斯</a:t>
            </a:r>
            <a:r>
              <a:rPr lang="pt-BR" altLang="zh-CN" b="1">
                <a:solidFill>
                  <a:srgbClr val="FF0000"/>
                </a:solidFill>
                <a:latin typeface="Arial" panose="020B0604020202020204" pitchFamily="34" charset="0"/>
                <a:ea typeface="宋体" panose="02010600030101010101" pitchFamily="2" charset="-122"/>
              </a:rPr>
              <a:t>(Raman-Nath)</a:t>
            </a:r>
            <a:r>
              <a:rPr lang="zh-CN" altLang="pt-BR" b="1">
                <a:solidFill>
                  <a:srgbClr val="FF0000"/>
                </a:solidFill>
                <a:latin typeface="Arial" panose="020B0604020202020204" pitchFamily="34" charset="0"/>
                <a:ea typeface="宋体" panose="02010600030101010101" pitchFamily="2" charset="-122"/>
              </a:rPr>
              <a:t>衍射  </a:t>
            </a:r>
          </a:p>
        </p:txBody>
      </p:sp>
      <p:pic>
        <p:nvPicPr>
          <p:cNvPr id="2" name="图片 1"/>
          <p:cNvPicPr>
            <a:picLocks noChangeAspect="1"/>
          </p:cNvPicPr>
          <p:nvPr/>
        </p:nvPicPr>
        <p:blipFill rotWithShape="1">
          <a:blip r:embed="rId2"/>
          <a:srcRect l="38119" t="19283" r="33782" b="14288"/>
          <a:stretch/>
        </p:blipFill>
        <p:spPr>
          <a:xfrm rot="16200000">
            <a:off x="1064316" y="1203766"/>
            <a:ext cx="4254024" cy="5656943"/>
          </a:xfrm>
          <a:prstGeom prst="rect">
            <a:avLst/>
          </a:prstGeom>
        </p:spPr>
      </p:pic>
    </p:spTree>
    <p:extLst>
      <p:ext uri="{BB962C8B-B14F-4D97-AF65-F5344CB8AC3E}">
        <p14:creationId xmlns:p14="http://schemas.microsoft.com/office/powerpoint/2010/main" val="13732493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05"/>
                                        </p:tgtEl>
                                        <p:attrNameLst>
                                          <p:attrName>style.visibility</p:attrName>
                                        </p:attrNameLst>
                                      </p:cBhvr>
                                      <p:to>
                                        <p:strVal val="visible"/>
                                      </p:to>
                                    </p:set>
                                    <p:anim calcmode="lin" valueType="num">
                                      <p:cBhvr additive="base">
                                        <p:cTn id="7" dur="500" fill="hold"/>
                                        <p:tgtEl>
                                          <p:spTgt spid="512005"/>
                                        </p:tgtEl>
                                        <p:attrNameLst>
                                          <p:attrName>ppt_x</p:attrName>
                                        </p:attrNameLst>
                                      </p:cBhvr>
                                      <p:tavLst>
                                        <p:tav tm="0">
                                          <p:val>
                                            <p:strVal val="#ppt_x"/>
                                          </p:val>
                                        </p:tav>
                                        <p:tav tm="100000">
                                          <p:val>
                                            <p:strVal val="#ppt_x"/>
                                          </p:val>
                                        </p:tav>
                                      </p:tavLst>
                                    </p:anim>
                                    <p:anim calcmode="lin" valueType="num">
                                      <p:cBhvr additive="base">
                                        <p:cTn id="8" dur="500" fill="hold"/>
                                        <p:tgtEl>
                                          <p:spTgt spid="5120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ChangeArrowheads="1"/>
          </p:cNvSpPr>
          <p:nvPr/>
        </p:nvSpPr>
        <p:spPr bwMode="auto">
          <a:xfrm>
            <a:off x="6096000" y="1724025"/>
            <a:ext cx="4419600"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pt-BR" b="1">
                <a:solidFill>
                  <a:srgbClr val="CC00CC"/>
                </a:solidFill>
                <a:ea typeface="宋体" panose="02010600030101010101" pitchFamily="2" charset="-122"/>
              </a:rPr>
              <a:t>正常布拉格散射</a:t>
            </a:r>
          </a:p>
          <a:p>
            <a:pPr eaLnBrk="1" hangingPunct="1">
              <a:spcBef>
                <a:spcPct val="50000"/>
              </a:spcBef>
              <a:buClrTx/>
              <a:buFontTx/>
              <a:buNone/>
            </a:pPr>
            <a:r>
              <a:rPr lang="zh-CN" altLang="pt-BR">
                <a:solidFill>
                  <a:schemeClr val="accent1"/>
                </a:solidFill>
                <a:ea typeface="宋体" panose="02010600030101010101" pitchFamily="2" charset="-122"/>
              </a:rPr>
              <a:t>条件</a:t>
            </a:r>
          </a:p>
          <a:p>
            <a:pPr eaLnBrk="1" hangingPunct="1">
              <a:spcBef>
                <a:spcPct val="50000"/>
              </a:spcBef>
              <a:buClrTx/>
              <a:buFontTx/>
              <a:buNone/>
            </a:pPr>
            <a:r>
              <a:rPr lang="en-US" altLang="zh-CN" sz="2400">
                <a:latin typeface="Arial" panose="020B0604020202020204" pitchFamily="34" charset="0"/>
                <a:ea typeface="宋体" panose="02010600030101010101" pitchFamily="2" charset="-122"/>
              </a:rPr>
              <a:t>a.</a:t>
            </a:r>
            <a:r>
              <a:rPr lang="zh-CN" altLang="en-US" sz="2400">
                <a:latin typeface="Arial" panose="020B0604020202020204" pitchFamily="34" charset="0"/>
                <a:ea typeface="宋体" panose="02010600030101010101" pitchFamily="2" charset="-122"/>
              </a:rPr>
              <a:t>声波的频率</a:t>
            </a:r>
            <a:r>
              <a:rPr lang="en-US" altLang="zh-CN" sz="2400">
                <a:latin typeface="Arial" panose="020B0604020202020204" pitchFamily="34" charset="0"/>
                <a:ea typeface="宋体" panose="02010600030101010101" pitchFamily="2" charset="-122"/>
              </a:rPr>
              <a:t>f</a:t>
            </a:r>
            <a:r>
              <a:rPr lang="zh-CN" altLang="en-US" sz="2400">
                <a:latin typeface="Arial" panose="020B0604020202020204" pitchFamily="34" charset="0"/>
                <a:ea typeface="宋体" panose="02010600030101010101" pitchFamily="2" charset="-122"/>
              </a:rPr>
              <a:t>较高。</a:t>
            </a:r>
          </a:p>
          <a:p>
            <a:pPr eaLnBrk="1" hangingPunct="1">
              <a:spcBef>
                <a:spcPct val="50000"/>
              </a:spcBef>
              <a:buClrTx/>
              <a:buFontTx/>
              <a:buNone/>
            </a:pPr>
            <a:r>
              <a:rPr lang="en-US" altLang="zh-CN" sz="2400">
                <a:latin typeface="Arial" panose="020B0604020202020204" pitchFamily="34" charset="0"/>
                <a:ea typeface="宋体" panose="02010600030101010101" pitchFamily="2" charset="-122"/>
              </a:rPr>
              <a:t>b.</a:t>
            </a:r>
            <a:r>
              <a:rPr lang="zh-CN" altLang="en-US" sz="2400">
                <a:latin typeface="Arial" panose="020B0604020202020204" pitchFamily="34" charset="0"/>
                <a:ea typeface="宋体" panose="02010600030101010101" pitchFamily="2" charset="-122"/>
              </a:rPr>
              <a:t>声光相互作用长度</a:t>
            </a:r>
            <a:r>
              <a:rPr lang="en-US" altLang="zh-CN" sz="2400">
                <a:latin typeface="Arial" panose="020B0604020202020204" pitchFamily="34" charset="0"/>
                <a:ea typeface="宋体" panose="02010600030101010101" pitchFamily="2" charset="-122"/>
              </a:rPr>
              <a:t>L</a:t>
            </a:r>
            <a:r>
              <a:rPr lang="zh-CN" altLang="en-US" sz="2400">
                <a:latin typeface="Arial" panose="020B0604020202020204" pitchFamily="34" charset="0"/>
                <a:ea typeface="宋体" panose="02010600030101010101" pitchFamily="2" charset="-122"/>
              </a:rPr>
              <a:t>较大，</a:t>
            </a:r>
          </a:p>
          <a:p>
            <a:pPr eaLnBrk="1" hangingPunct="1">
              <a:spcBef>
                <a:spcPct val="0"/>
              </a:spcBef>
              <a:buClrTx/>
              <a:buFontTx/>
              <a:buNone/>
            </a:pPr>
            <a:r>
              <a:rPr lang="zh-CN" altLang="en-US" sz="2400">
                <a:latin typeface="Arial" panose="020B0604020202020204" pitchFamily="34" charset="0"/>
                <a:ea typeface="宋体" panose="02010600030101010101" pitchFamily="2" charset="-122"/>
              </a:rPr>
              <a:t>   光栅变成三维空间相位光栅。</a:t>
            </a:r>
          </a:p>
          <a:p>
            <a:pPr eaLnBrk="1" hangingPunct="1">
              <a:spcBef>
                <a:spcPct val="50000"/>
              </a:spcBef>
              <a:buClrTx/>
              <a:buFontTx/>
              <a:buNone/>
            </a:pPr>
            <a:r>
              <a:rPr lang="en-US" altLang="zh-CN" sz="2400">
                <a:latin typeface="Arial" panose="020B0604020202020204" pitchFamily="34" charset="0"/>
                <a:ea typeface="宋体" panose="02010600030101010101" pitchFamily="2" charset="-122"/>
              </a:rPr>
              <a:t>c.</a:t>
            </a:r>
            <a:r>
              <a:rPr lang="zh-CN" altLang="en-US" sz="2400">
                <a:latin typeface="Arial" panose="020B0604020202020204" pitchFamily="34" charset="0"/>
                <a:ea typeface="宋体" panose="02010600030101010101" pitchFamily="2" charset="-122"/>
              </a:rPr>
              <a:t>入射光不是垂直入射，而是与声波波面有一定角度。</a:t>
            </a:r>
          </a:p>
        </p:txBody>
      </p:sp>
      <p:sp>
        <p:nvSpPr>
          <p:cNvPr id="40963" name="Rectangle 6"/>
          <p:cNvSpPr>
            <a:spLocks noGrp="1" noChangeArrowheads="1"/>
          </p:cNvSpPr>
          <p:nvPr>
            <p:ph type="title"/>
          </p:nvPr>
        </p:nvSpPr>
        <p:spPr>
          <a:noFill/>
        </p:spPr>
        <p:txBody>
          <a:bodyPr/>
          <a:lstStyle/>
          <a:p>
            <a:pPr eaLnBrk="1" hangingPunct="1"/>
            <a:r>
              <a:rPr lang="zh-CN" altLang="en-US">
                <a:ea typeface="宋体" panose="02010600030101010101" pitchFamily="2" charset="-122"/>
              </a:rPr>
              <a:t>声光互作用的两种类型</a:t>
            </a:r>
          </a:p>
        </p:txBody>
      </p:sp>
      <p:pic>
        <p:nvPicPr>
          <p:cNvPr id="40964" name="Picture 7"/>
          <p:cNvPicPr>
            <a:picLocks noChangeAspect="1" noChangeArrowheads="1"/>
          </p:cNvPicPr>
          <p:nvPr/>
        </p:nvPicPr>
        <p:blipFill>
          <a:blip r:embed="rId2">
            <a:extLst>
              <a:ext uri="{28A0092B-C50C-407E-A947-70E740481C1C}">
                <a14:useLocalDpi xmlns:a14="http://schemas.microsoft.com/office/drawing/2010/main" val="0"/>
              </a:ext>
            </a:extLst>
          </a:blip>
          <a:srcRect l="-499" t="8031" r="6381" b="13676"/>
          <a:stretch>
            <a:fillRect/>
          </a:stretch>
        </p:blipFill>
        <p:spPr bwMode="auto">
          <a:xfrm>
            <a:off x="1524000" y="1720850"/>
            <a:ext cx="44958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8"/>
          <p:cNvSpPr>
            <a:spLocks noChangeArrowheads="1"/>
          </p:cNvSpPr>
          <p:nvPr/>
        </p:nvSpPr>
        <p:spPr bwMode="auto">
          <a:xfrm>
            <a:off x="1981200" y="1143001"/>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zh-CN" b="1">
                <a:solidFill>
                  <a:srgbClr val="FF0000"/>
                </a:solidFill>
                <a:latin typeface="Arial" panose="020B0604020202020204" pitchFamily="34" charset="0"/>
                <a:ea typeface="宋体" panose="02010600030101010101" pitchFamily="2" charset="-122"/>
              </a:rPr>
              <a:t>2.</a:t>
            </a:r>
            <a:r>
              <a:rPr lang="zh-CN" altLang="en-US" b="1">
                <a:solidFill>
                  <a:srgbClr val="FF0000"/>
                </a:solidFill>
                <a:latin typeface="Arial" panose="020B0604020202020204" pitchFamily="34" charset="0"/>
                <a:ea typeface="宋体" panose="02010600030101010101" pitchFamily="2" charset="-122"/>
              </a:rPr>
              <a:t>布拉格</a:t>
            </a:r>
            <a:r>
              <a:rPr lang="en-US" altLang="zh-CN" b="1">
                <a:solidFill>
                  <a:srgbClr val="FF0000"/>
                </a:solidFill>
                <a:latin typeface="Arial" panose="020B0604020202020204" pitchFamily="34" charset="0"/>
                <a:ea typeface="宋体" panose="02010600030101010101" pitchFamily="2" charset="-122"/>
              </a:rPr>
              <a:t>(Bragg)</a:t>
            </a:r>
            <a:r>
              <a:rPr lang="zh-CN" altLang="en-US" b="1">
                <a:solidFill>
                  <a:srgbClr val="FF0000"/>
                </a:solidFill>
                <a:latin typeface="Arial" panose="020B0604020202020204" pitchFamily="34" charset="0"/>
                <a:ea typeface="宋体" panose="02010600030101010101" pitchFamily="2" charset="-122"/>
              </a:rPr>
              <a:t>衍射</a:t>
            </a:r>
            <a:endParaRPr lang="en-US" altLang="zh-CN" b="1">
              <a:solidFill>
                <a:srgbClr val="FF0000"/>
              </a:solidFill>
              <a:latin typeface="Arial" panose="020B0604020202020204" pitchFamily="34" charset="0"/>
              <a:ea typeface="宋体" panose="02010600030101010101" pitchFamily="2" charset="-122"/>
            </a:endParaRPr>
          </a:p>
        </p:txBody>
      </p:sp>
      <p:sp>
        <p:nvSpPr>
          <p:cNvPr id="516105" name="Rectangle 9"/>
          <p:cNvSpPr>
            <a:spLocks noChangeArrowheads="1"/>
          </p:cNvSpPr>
          <p:nvPr/>
        </p:nvSpPr>
        <p:spPr bwMode="auto">
          <a:xfrm>
            <a:off x="2862263" y="5365751"/>
            <a:ext cx="703429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a:solidFill>
                  <a:schemeClr val="tx2"/>
                </a:solidFill>
                <a:latin typeface="Arial" panose="020B0604020202020204" pitchFamily="34" charset="0"/>
                <a:ea typeface="宋体" panose="02010600030101010101" pitchFamily="2" charset="-122"/>
              </a:rPr>
              <a:t>介质具有体光栅性质，</a:t>
            </a:r>
          </a:p>
          <a:p>
            <a:pPr eaLnBrk="1" hangingPunct="1">
              <a:spcBef>
                <a:spcPct val="0"/>
              </a:spcBef>
              <a:buClrTx/>
              <a:buFontTx/>
              <a:buNone/>
            </a:pPr>
            <a:r>
              <a:rPr lang="zh-CN" altLang="en-US" sz="2400">
                <a:solidFill>
                  <a:schemeClr val="tx2"/>
                </a:solidFill>
                <a:latin typeface="Arial" panose="020B0604020202020204" pitchFamily="34" charset="0"/>
                <a:ea typeface="宋体" panose="02010600030101010101" pitchFamily="2" charset="-122"/>
              </a:rPr>
              <a:t>光通过介质时，相当于通过多个光栅，</a:t>
            </a:r>
          </a:p>
          <a:p>
            <a:pPr eaLnBrk="1" hangingPunct="1">
              <a:spcBef>
                <a:spcPct val="0"/>
              </a:spcBef>
              <a:buClrTx/>
              <a:buFontTx/>
              <a:buNone/>
            </a:pPr>
            <a:r>
              <a:rPr lang="zh-CN" altLang="en-US" sz="2400">
                <a:solidFill>
                  <a:schemeClr val="tx2"/>
                </a:solidFill>
                <a:latin typeface="Arial" panose="020B0604020202020204" pitchFamily="34" charset="0"/>
                <a:ea typeface="宋体" panose="02010600030101010101" pitchFamily="2" charset="-122"/>
              </a:rPr>
              <a:t>高级次衍射光抵消，只产生</a:t>
            </a:r>
            <a:r>
              <a:rPr lang="en-US" altLang="zh-CN" sz="2400">
                <a:solidFill>
                  <a:schemeClr val="tx2"/>
                </a:solidFill>
                <a:latin typeface="Arial" panose="020B0604020202020204" pitchFamily="34" charset="0"/>
                <a:ea typeface="宋体" panose="02010600030101010101" pitchFamily="2" charset="-122"/>
              </a:rPr>
              <a:t>0</a:t>
            </a:r>
            <a:r>
              <a:rPr lang="zh-CN" altLang="en-US" sz="2400">
                <a:solidFill>
                  <a:schemeClr val="tx2"/>
                </a:solidFill>
                <a:latin typeface="Arial" panose="020B0604020202020204" pitchFamily="34" charset="0"/>
                <a:ea typeface="宋体" panose="02010600030101010101" pitchFamily="2" charset="-122"/>
              </a:rPr>
              <a:t>级或</a:t>
            </a:r>
            <a:r>
              <a:rPr lang="en-US" altLang="zh-CN" sz="2400">
                <a:solidFill>
                  <a:schemeClr val="tx2"/>
                </a:solidFill>
                <a:latin typeface="Arial" panose="020B0604020202020204" pitchFamily="34" charset="0"/>
                <a:ea typeface="宋体" panose="02010600030101010101" pitchFamily="2" charset="-122"/>
              </a:rPr>
              <a:t>+1</a:t>
            </a:r>
            <a:r>
              <a:rPr lang="zh-CN" altLang="en-US" sz="2400">
                <a:solidFill>
                  <a:schemeClr val="tx2"/>
                </a:solidFill>
                <a:latin typeface="Arial" panose="020B0604020202020204" pitchFamily="34" charset="0"/>
                <a:ea typeface="宋体" panose="02010600030101010101" pitchFamily="2" charset="-122"/>
              </a:rPr>
              <a:t>级</a:t>
            </a:r>
            <a:r>
              <a:rPr lang="en-US" altLang="zh-CN" sz="2400">
                <a:solidFill>
                  <a:schemeClr val="tx2"/>
                </a:solidFill>
                <a:latin typeface="Arial" panose="020B0604020202020204" pitchFamily="34" charset="0"/>
                <a:ea typeface="宋体" panose="02010600030101010101" pitchFamily="2" charset="-122"/>
              </a:rPr>
              <a:t>(</a:t>
            </a:r>
            <a:r>
              <a:rPr lang="zh-CN" altLang="en-US" sz="2400">
                <a:solidFill>
                  <a:schemeClr val="tx2"/>
                </a:solidFill>
                <a:latin typeface="Arial" panose="020B0604020202020204" pitchFamily="34" charset="0"/>
                <a:ea typeface="宋体" panose="02010600030101010101" pitchFamily="2" charset="-122"/>
              </a:rPr>
              <a:t>或</a:t>
            </a:r>
            <a:r>
              <a:rPr lang="en-US" altLang="zh-CN" sz="2400">
                <a:solidFill>
                  <a:schemeClr val="tx2"/>
                </a:solidFill>
                <a:latin typeface="Arial" panose="020B0604020202020204" pitchFamily="34" charset="0"/>
                <a:ea typeface="宋体" panose="02010600030101010101" pitchFamily="2" charset="-122"/>
              </a:rPr>
              <a:t>-1</a:t>
            </a:r>
            <a:r>
              <a:rPr lang="zh-CN" altLang="en-US" sz="2400">
                <a:solidFill>
                  <a:schemeClr val="tx2"/>
                </a:solidFill>
                <a:latin typeface="Arial" panose="020B0604020202020204" pitchFamily="34" charset="0"/>
                <a:ea typeface="宋体" panose="02010600030101010101" pitchFamily="2" charset="-122"/>
              </a:rPr>
              <a:t>级</a:t>
            </a:r>
            <a:r>
              <a:rPr lang="en-US" altLang="zh-CN" sz="2400">
                <a:solidFill>
                  <a:schemeClr val="tx2"/>
                </a:solidFill>
                <a:latin typeface="Arial" panose="020B0604020202020204" pitchFamily="34" charset="0"/>
                <a:ea typeface="宋体" panose="02010600030101010101" pitchFamily="2" charset="-122"/>
              </a:rPr>
              <a:t>)</a:t>
            </a:r>
            <a:r>
              <a:rPr lang="zh-CN" altLang="en-US" sz="2400">
                <a:solidFill>
                  <a:schemeClr val="tx2"/>
                </a:solidFill>
                <a:latin typeface="Arial" panose="020B0604020202020204" pitchFamily="34" charset="0"/>
                <a:ea typeface="宋体" panose="02010600030101010101" pitchFamily="2" charset="-122"/>
              </a:rPr>
              <a:t>光。</a:t>
            </a:r>
          </a:p>
        </p:txBody>
      </p:sp>
    </p:spTree>
    <p:extLst>
      <p:ext uri="{BB962C8B-B14F-4D97-AF65-F5344CB8AC3E}">
        <p14:creationId xmlns:p14="http://schemas.microsoft.com/office/powerpoint/2010/main" val="383761064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6105"/>
                                        </p:tgtEl>
                                        <p:attrNameLst>
                                          <p:attrName>style.visibility</p:attrName>
                                        </p:attrNameLst>
                                      </p:cBhvr>
                                      <p:to>
                                        <p:strVal val="visible"/>
                                      </p:to>
                                    </p:set>
                                    <p:anim calcmode="lin" valueType="num">
                                      <p:cBhvr additive="base">
                                        <p:cTn id="7" dur="500" fill="hold"/>
                                        <p:tgtEl>
                                          <p:spTgt spid="516105"/>
                                        </p:tgtEl>
                                        <p:attrNameLst>
                                          <p:attrName>ppt_x</p:attrName>
                                        </p:attrNameLst>
                                      </p:cBhvr>
                                      <p:tavLst>
                                        <p:tav tm="0">
                                          <p:val>
                                            <p:strVal val="#ppt_x"/>
                                          </p:val>
                                        </p:tav>
                                        <p:tav tm="100000">
                                          <p:val>
                                            <p:strVal val="#ppt_x"/>
                                          </p:val>
                                        </p:tav>
                                      </p:tavLst>
                                    </p:anim>
                                    <p:anim calcmode="lin" valueType="num">
                                      <p:cBhvr additive="base">
                                        <p:cTn id="8" dur="500" fill="hold"/>
                                        <p:tgtEl>
                                          <p:spTgt spid="516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7"/>
          <p:cNvSpPr txBox="1">
            <a:spLocks noChangeArrowheads="1"/>
          </p:cNvSpPr>
          <p:nvPr/>
        </p:nvSpPr>
        <p:spPr bwMode="auto">
          <a:xfrm>
            <a:off x="1847851" y="1196976"/>
            <a:ext cx="8424863"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algn="just" eaLnBrk="1" hangingPunct="1">
              <a:lnSpc>
                <a:spcPct val="105000"/>
              </a:lnSpc>
            </a:pPr>
            <a:r>
              <a:rPr lang="zh-CN" altLang="en-US"/>
              <a:t>理想像：在近轴近似下，每个物点的像是理想</a:t>
            </a:r>
          </a:p>
          <a:p>
            <a:pPr algn="just" eaLnBrk="1" hangingPunct="1">
              <a:lnSpc>
                <a:spcPct val="105000"/>
              </a:lnSpc>
            </a:pPr>
            <a:r>
              <a:rPr lang="zh-CN" altLang="en-US"/>
              <a:t>                的，从一给定物点发出的所有光线交于</a:t>
            </a:r>
          </a:p>
          <a:p>
            <a:pPr algn="just" eaLnBrk="1" hangingPunct="1">
              <a:lnSpc>
                <a:spcPct val="105000"/>
              </a:lnSpc>
            </a:pPr>
            <a:r>
              <a:rPr lang="zh-CN" altLang="en-US"/>
              <a:t>                一点，即像点。这种像称为理想像。</a:t>
            </a:r>
          </a:p>
        </p:txBody>
      </p:sp>
      <p:sp>
        <p:nvSpPr>
          <p:cNvPr id="4099" name="Text Box 8"/>
          <p:cNvSpPr txBox="1">
            <a:spLocks noChangeArrowheads="1"/>
          </p:cNvSpPr>
          <p:nvPr/>
        </p:nvSpPr>
        <p:spPr bwMode="auto">
          <a:xfrm>
            <a:off x="1919289" y="476250"/>
            <a:ext cx="4321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像差的基本概念</a:t>
            </a:r>
          </a:p>
        </p:txBody>
      </p:sp>
      <p:sp>
        <p:nvSpPr>
          <p:cNvPr id="4100" name="Rectangle 21"/>
          <p:cNvSpPr>
            <a:spLocks noChangeArrowheads="1"/>
          </p:cNvSpPr>
          <p:nvPr/>
        </p:nvSpPr>
        <p:spPr bwMode="auto">
          <a:xfrm>
            <a:off x="1524001" y="308056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01" name="Rectangle 23"/>
          <p:cNvSpPr>
            <a:spLocks noChangeArrowheads="1"/>
          </p:cNvSpPr>
          <p:nvPr/>
        </p:nvSpPr>
        <p:spPr bwMode="auto">
          <a:xfrm>
            <a:off x="1524001" y="306151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02" name="AutoShape 33"/>
          <p:cNvSpPr>
            <a:spLocks noChangeArrowheads="1"/>
          </p:cNvSpPr>
          <p:nvPr/>
        </p:nvSpPr>
        <p:spPr bwMode="auto">
          <a:xfrm>
            <a:off x="1973264" y="4170363"/>
            <a:ext cx="1817687" cy="552450"/>
          </a:xfrm>
          <a:prstGeom prst="roundRect">
            <a:avLst>
              <a:gd name="adj" fmla="val 16667"/>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03" name="Text Box 24"/>
          <p:cNvSpPr txBox="1">
            <a:spLocks noChangeArrowheads="1"/>
          </p:cNvSpPr>
          <p:nvPr/>
        </p:nvSpPr>
        <p:spPr bwMode="auto">
          <a:xfrm>
            <a:off x="1990726" y="4149726"/>
            <a:ext cx="20177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a:t>近轴条件</a:t>
            </a:r>
          </a:p>
        </p:txBody>
      </p:sp>
      <p:sp>
        <p:nvSpPr>
          <p:cNvPr id="4104" name="Rectangle 26"/>
          <p:cNvSpPr>
            <a:spLocks noChangeArrowheads="1"/>
          </p:cNvSpPr>
          <p:nvPr/>
        </p:nvSpPr>
        <p:spPr bwMode="auto">
          <a:xfrm>
            <a:off x="1524001" y="3061514"/>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105" name="Object 25"/>
          <p:cNvGraphicFramePr>
            <a:graphicFrameLocks noChangeAspect="1"/>
          </p:cNvGraphicFramePr>
          <p:nvPr/>
        </p:nvGraphicFramePr>
        <p:xfrm>
          <a:off x="4008438" y="4208463"/>
          <a:ext cx="1657350" cy="533400"/>
        </p:xfrm>
        <a:graphic>
          <a:graphicData uri="http://schemas.openxmlformats.org/presentationml/2006/ole">
            <mc:AlternateContent xmlns:mc="http://schemas.openxmlformats.org/markup-compatibility/2006">
              <mc:Choice xmlns:v="urn:schemas-microsoft-com:vml" Requires="v">
                <p:oleObj spid="_x0000_s1096" name="Equation" r:id="rId3" imgW="558558" imgH="177723" progId="Equation.DSMT4">
                  <p:embed/>
                </p:oleObj>
              </mc:Choice>
              <mc:Fallback>
                <p:oleObj name="Equation" r:id="rId3" imgW="558558"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438" y="4208463"/>
                        <a:ext cx="1657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6" name="Text Box 27"/>
          <p:cNvSpPr txBox="1">
            <a:spLocks noChangeArrowheads="1"/>
          </p:cNvSpPr>
          <p:nvPr/>
        </p:nvSpPr>
        <p:spPr bwMode="auto">
          <a:xfrm>
            <a:off x="3902075" y="4899026"/>
            <a:ext cx="65151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a:solidFill>
                  <a:srgbClr val="CC3300"/>
                </a:solidFill>
              </a:rPr>
              <a:t>球面</a:t>
            </a:r>
            <a:r>
              <a:rPr lang="zh-CN" altLang="en-US"/>
              <a:t>系统在</a:t>
            </a:r>
            <a:r>
              <a:rPr lang="zh-CN" altLang="en-US">
                <a:solidFill>
                  <a:srgbClr val="CC3300"/>
                </a:solidFill>
              </a:rPr>
              <a:t>近轴条件</a:t>
            </a:r>
            <a:r>
              <a:rPr lang="zh-CN" altLang="en-US"/>
              <a:t>下可以</a:t>
            </a:r>
            <a:r>
              <a:rPr lang="zh-CN" altLang="en-US">
                <a:solidFill>
                  <a:srgbClr val="CC3300"/>
                </a:solidFill>
              </a:rPr>
              <a:t>理想成像</a:t>
            </a:r>
          </a:p>
        </p:txBody>
      </p:sp>
      <p:grpSp>
        <p:nvGrpSpPr>
          <p:cNvPr id="4107" name="Group 38"/>
          <p:cNvGrpSpPr>
            <a:grpSpLocks/>
          </p:cNvGrpSpPr>
          <p:nvPr/>
        </p:nvGrpSpPr>
        <p:grpSpPr bwMode="auto">
          <a:xfrm>
            <a:off x="7608889" y="5907088"/>
            <a:ext cx="2846387" cy="588962"/>
            <a:chOff x="3491" y="3740"/>
            <a:chExt cx="1612" cy="371"/>
          </a:xfrm>
        </p:grpSpPr>
        <p:sp>
          <p:nvSpPr>
            <p:cNvPr id="4127" name="AutoShape 36"/>
            <p:cNvSpPr>
              <a:spLocks noChangeArrowheads="1"/>
            </p:cNvSpPr>
            <p:nvPr/>
          </p:nvSpPr>
          <p:spPr bwMode="auto">
            <a:xfrm>
              <a:off x="3515" y="3748"/>
              <a:ext cx="1588" cy="363"/>
            </a:xfrm>
            <a:prstGeom prst="roundRect">
              <a:avLst>
                <a:gd name="adj" fmla="val 16667"/>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8" name="Text Box 28"/>
            <p:cNvSpPr txBox="1">
              <a:spLocks noChangeArrowheads="1"/>
            </p:cNvSpPr>
            <p:nvPr/>
          </p:nvSpPr>
          <p:spPr bwMode="auto">
            <a:xfrm>
              <a:off x="3491" y="3740"/>
              <a:ext cx="156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a:t>物像一一对应</a:t>
              </a:r>
            </a:p>
          </p:txBody>
        </p:sp>
      </p:grpSp>
      <p:sp>
        <p:nvSpPr>
          <p:cNvPr id="4108" name="Rectangle 30"/>
          <p:cNvSpPr>
            <a:spLocks noChangeArrowheads="1"/>
          </p:cNvSpPr>
          <p:nvPr/>
        </p:nvSpPr>
        <p:spPr bwMode="auto">
          <a:xfrm>
            <a:off x="1524001" y="307103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109" name="Group 34"/>
          <p:cNvGrpSpPr>
            <a:grpSpLocks/>
          </p:cNvGrpSpPr>
          <p:nvPr/>
        </p:nvGrpSpPr>
        <p:grpSpPr bwMode="auto">
          <a:xfrm>
            <a:off x="2855913" y="2781301"/>
            <a:ext cx="6119812" cy="1439863"/>
            <a:chOff x="703" y="1896"/>
            <a:chExt cx="4173" cy="1211"/>
          </a:xfrm>
        </p:grpSpPr>
        <p:sp>
          <p:nvSpPr>
            <p:cNvPr id="4113" name="Line 10"/>
            <p:cNvSpPr>
              <a:spLocks noChangeShapeType="1"/>
            </p:cNvSpPr>
            <p:nvPr/>
          </p:nvSpPr>
          <p:spPr bwMode="auto">
            <a:xfrm>
              <a:off x="703" y="2504"/>
              <a:ext cx="4173"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4" name="Line 12"/>
            <p:cNvSpPr>
              <a:spLocks noChangeShapeType="1"/>
            </p:cNvSpPr>
            <p:nvPr/>
          </p:nvSpPr>
          <p:spPr bwMode="auto">
            <a:xfrm flipV="1">
              <a:off x="884" y="2187"/>
              <a:ext cx="1678" cy="317"/>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5" name="Line 13"/>
            <p:cNvSpPr>
              <a:spLocks noChangeShapeType="1"/>
            </p:cNvSpPr>
            <p:nvPr/>
          </p:nvSpPr>
          <p:spPr bwMode="auto">
            <a:xfrm>
              <a:off x="2608" y="2141"/>
              <a:ext cx="1860" cy="363"/>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6" name="Oval 11"/>
            <p:cNvSpPr>
              <a:spLocks noChangeArrowheads="1"/>
            </p:cNvSpPr>
            <p:nvPr/>
          </p:nvSpPr>
          <p:spPr bwMode="auto">
            <a:xfrm>
              <a:off x="2562" y="1896"/>
              <a:ext cx="227" cy="1211"/>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17" name="Oval 14"/>
            <p:cNvSpPr>
              <a:spLocks noChangeArrowheads="1"/>
            </p:cNvSpPr>
            <p:nvPr/>
          </p:nvSpPr>
          <p:spPr bwMode="auto">
            <a:xfrm>
              <a:off x="868" y="2454"/>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18" name="Oval 15"/>
            <p:cNvSpPr>
              <a:spLocks noChangeArrowheads="1"/>
            </p:cNvSpPr>
            <p:nvPr/>
          </p:nvSpPr>
          <p:spPr bwMode="auto">
            <a:xfrm>
              <a:off x="4401" y="2462"/>
              <a:ext cx="91" cy="91"/>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19" name="Line 16"/>
            <p:cNvSpPr>
              <a:spLocks noChangeShapeType="1"/>
            </p:cNvSpPr>
            <p:nvPr/>
          </p:nvSpPr>
          <p:spPr bwMode="auto">
            <a:xfrm flipV="1">
              <a:off x="1554" y="2315"/>
              <a:ext cx="328" cy="59"/>
            </a:xfrm>
            <a:prstGeom prst="line">
              <a:avLst/>
            </a:prstGeom>
            <a:noFill/>
            <a:ln w="28575">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0" name="Line 17"/>
            <p:cNvSpPr>
              <a:spLocks noChangeShapeType="1"/>
            </p:cNvSpPr>
            <p:nvPr/>
          </p:nvSpPr>
          <p:spPr bwMode="auto">
            <a:xfrm>
              <a:off x="3379" y="2286"/>
              <a:ext cx="317" cy="61"/>
            </a:xfrm>
            <a:prstGeom prst="line">
              <a:avLst/>
            </a:prstGeom>
            <a:noFill/>
            <a:ln w="28575">
              <a:solidFill>
                <a:srgbClr val="FF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1" name="Arc 18"/>
            <p:cNvSpPr>
              <a:spLocks/>
            </p:cNvSpPr>
            <p:nvPr/>
          </p:nvSpPr>
          <p:spPr bwMode="auto">
            <a:xfrm rot="17886205" flipV="1">
              <a:off x="1963" y="2333"/>
              <a:ext cx="159" cy="140"/>
            </a:xfrm>
            <a:custGeom>
              <a:avLst/>
              <a:gdLst>
                <a:gd name="T0" fmla="*/ 0 w 21600"/>
                <a:gd name="T1" fmla="*/ 0 h 21600"/>
                <a:gd name="T2" fmla="*/ 159 w 21600"/>
                <a:gd name="T3" fmla="*/ 140 h 21600"/>
                <a:gd name="T4" fmla="*/ 0 w 21600"/>
                <a:gd name="T5" fmla="*/ 14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Arc 19"/>
            <p:cNvSpPr>
              <a:spLocks/>
            </p:cNvSpPr>
            <p:nvPr/>
          </p:nvSpPr>
          <p:spPr bwMode="auto">
            <a:xfrm rot="3713795" flipH="1" flipV="1">
              <a:off x="3188" y="2320"/>
              <a:ext cx="159" cy="140"/>
            </a:xfrm>
            <a:custGeom>
              <a:avLst/>
              <a:gdLst>
                <a:gd name="T0" fmla="*/ 0 w 21600"/>
                <a:gd name="T1" fmla="*/ 0 h 21600"/>
                <a:gd name="T2" fmla="*/ 159 w 21600"/>
                <a:gd name="T3" fmla="*/ 140 h 21600"/>
                <a:gd name="T4" fmla="*/ 0 w 21600"/>
                <a:gd name="T5" fmla="*/ 14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123" name="Object 20"/>
            <p:cNvGraphicFramePr>
              <a:graphicFrameLocks noChangeAspect="1"/>
            </p:cNvGraphicFramePr>
            <p:nvPr/>
          </p:nvGraphicFramePr>
          <p:xfrm>
            <a:off x="2154" y="2251"/>
            <a:ext cx="236" cy="272"/>
          </p:xfrm>
          <a:graphic>
            <a:graphicData uri="http://schemas.openxmlformats.org/presentationml/2006/ole">
              <mc:AlternateContent xmlns:mc="http://schemas.openxmlformats.org/markup-compatibility/2006">
                <mc:Choice xmlns:v="urn:schemas-microsoft-com:vml" Requires="v">
                  <p:oleObj spid="_x0000_s1097" name="Equation" r:id="rId5" imgW="126835" imgH="139518" progId="Equation.DSMT4">
                    <p:embed/>
                  </p:oleObj>
                </mc:Choice>
                <mc:Fallback>
                  <p:oleObj name="Equation" r:id="rId5" imgW="126835" imgH="13951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4" y="2251"/>
                          <a:ext cx="23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24" name="Object 22"/>
            <p:cNvGraphicFramePr>
              <a:graphicFrameLocks noChangeAspect="1"/>
            </p:cNvGraphicFramePr>
            <p:nvPr/>
          </p:nvGraphicFramePr>
          <p:xfrm>
            <a:off x="2880" y="2160"/>
            <a:ext cx="324" cy="363"/>
          </p:xfrm>
          <a:graphic>
            <a:graphicData uri="http://schemas.openxmlformats.org/presentationml/2006/ole">
              <mc:AlternateContent xmlns:mc="http://schemas.openxmlformats.org/markup-compatibility/2006">
                <mc:Choice xmlns:v="urn:schemas-microsoft-com:vml" Requires="v">
                  <p:oleObj spid="_x0000_s1098" name="Equation" r:id="rId7" imgW="164814" imgH="177492" progId="Equation.DSMT4">
                    <p:embed/>
                  </p:oleObj>
                </mc:Choice>
                <mc:Fallback>
                  <p:oleObj name="Equation" r:id="rId7" imgW="164814" imgH="17749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 y="2160"/>
                          <a:ext cx="32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25" name="Object 29"/>
            <p:cNvGraphicFramePr>
              <a:graphicFrameLocks noChangeAspect="1"/>
            </p:cNvGraphicFramePr>
            <p:nvPr/>
          </p:nvGraphicFramePr>
          <p:xfrm>
            <a:off x="793" y="2069"/>
            <a:ext cx="280" cy="318"/>
          </p:xfrm>
          <a:graphic>
            <a:graphicData uri="http://schemas.openxmlformats.org/presentationml/2006/ole">
              <mc:AlternateContent xmlns:mc="http://schemas.openxmlformats.org/markup-compatibility/2006">
                <mc:Choice xmlns:v="urn:schemas-microsoft-com:vml" Requires="v">
                  <p:oleObj spid="_x0000_s1099" name="Equation" r:id="rId9" imgW="139579" imgH="164957" progId="Equation.DSMT4">
                    <p:embed/>
                  </p:oleObj>
                </mc:Choice>
                <mc:Fallback>
                  <p:oleObj name="Equation" r:id="rId9" imgW="139579" imgH="16495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 y="2069"/>
                          <a:ext cx="28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26" name="Object 31"/>
            <p:cNvGraphicFramePr>
              <a:graphicFrameLocks noChangeAspect="1"/>
            </p:cNvGraphicFramePr>
            <p:nvPr/>
          </p:nvGraphicFramePr>
          <p:xfrm>
            <a:off x="4332" y="2069"/>
            <a:ext cx="317" cy="317"/>
          </p:xfrm>
          <a:graphic>
            <a:graphicData uri="http://schemas.openxmlformats.org/presentationml/2006/ole">
              <mc:AlternateContent xmlns:mc="http://schemas.openxmlformats.org/markup-compatibility/2006">
                <mc:Choice xmlns:v="urn:schemas-microsoft-com:vml" Requires="v">
                  <p:oleObj spid="_x0000_s1100" name="Equation" r:id="rId11" imgW="164885" imgH="164885" progId="Equation.DSMT4">
                    <p:embed/>
                  </p:oleObj>
                </mc:Choice>
                <mc:Fallback>
                  <p:oleObj name="Equation" r:id="rId11" imgW="164885" imgH="16488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2" y="206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4110" name="Text Box 35"/>
          <p:cNvSpPr txBox="1">
            <a:spLocks noChangeArrowheads="1"/>
          </p:cNvSpPr>
          <p:nvPr/>
        </p:nvSpPr>
        <p:spPr bwMode="auto">
          <a:xfrm>
            <a:off x="9028113" y="3302001"/>
            <a:ext cx="3540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en-US" altLang="zh-CN"/>
              <a:t>z</a:t>
            </a:r>
          </a:p>
        </p:txBody>
      </p:sp>
      <p:sp>
        <p:nvSpPr>
          <p:cNvPr id="4111" name="AutoShape 41"/>
          <p:cNvSpPr>
            <a:spLocks noChangeArrowheads="1"/>
          </p:cNvSpPr>
          <p:nvPr/>
        </p:nvSpPr>
        <p:spPr bwMode="auto">
          <a:xfrm rot="5400000">
            <a:off x="6131720" y="4396582"/>
            <a:ext cx="504825" cy="576263"/>
          </a:xfrm>
          <a:custGeom>
            <a:avLst/>
            <a:gdLst>
              <a:gd name="T0" fmla="*/ 353518 w 21600"/>
              <a:gd name="T1" fmla="*/ 0 h 21600"/>
              <a:gd name="T2" fmla="*/ 353518 w 21600"/>
              <a:gd name="T3" fmla="*/ 324361 h 21600"/>
              <a:gd name="T4" fmla="*/ 75654 w 21600"/>
              <a:gd name="T5" fmla="*/ 576263 h 21600"/>
              <a:gd name="T6" fmla="*/ 504825 w 21600"/>
              <a:gd name="T7" fmla="*/ 16218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AutoShape 42"/>
          <p:cNvSpPr>
            <a:spLocks noChangeArrowheads="1"/>
          </p:cNvSpPr>
          <p:nvPr/>
        </p:nvSpPr>
        <p:spPr bwMode="auto">
          <a:xfrm>
            <a:off x="9061450" y="5470526"/>
            <a:ext cx="287338" cy="360363"/>
          </a:xfrm>
          <a:prstGeom prst="downArrow">
            <a:avLst>
              <a:gd name="adj1" fmla="val 50000"/>
              <a:gd name="adj2" fmla="val 31354"/>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139938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0" y="2412273"/>
            <a:ext cx="9144000" cy="1097689"/>
          </a:xfrm>
        </p:spPr>
        <p:style>
          <a:lnRef idx="1">
            <a:schemeClr val="accent2"/>
          </a:lnRef>
          <a:fillRef idx="3">
            <a:schemeClr val="accent2"/>
          </a:fillRef>
          <a:effectRef idx="2">
            <a:schemeClr val="accent2"/>
          </a:effectRef>
          <a:fontRef idx="minor">
            <a:schemeClr val="lt1"/>
          </a:fontRef>
        </p:style>
        <p:txBody>
          <a:bodyPr/>
          <a:lstStyle/>
          <a:p>
            <a:pPr eaLnBrk="1" hangingPunct="1"/>
            <a:r>
              <a:rPr lang="zh-CN" altLang="en-US" sz="5400" dirty="0">
                <a:ea typeface="宋体" panose="02010600030101010101" pitchFamily="2" charset="-122"/>
              </a:rPr>
              <a:t>光电探测技术</a:t>
            </a:r>
          </a:p>
        </p:txBody>
      </p:sp>
    </p:spTree>
    <p:extLst>
      <p:ext uri="{BB962C8B-B14F-4D97-AF65-F5344CB8AC3E}">
        <p14:creationId xmlns:p14="http://schemas.microsoft.com/office/powerpoint/2010/main" val="694984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z="2400">
                <a:ea typeface="宋体" panose="02010600030101010101" pitchFamily="2" charset="-122"/>
              </a:rPr>
              <a:t>光电探测技术</a:t>
            </a:r>
          </a:p>
        </p:txBody>
      </p:sp>
      <p:sp>
        <p:nvSpPr>
          <p:cNvPr id="819203" name="Rectangle 3"/>
          <p:cNvSpPr>
            <a:spLocks noGrp="1" noChangeArrowheads="1"/>
          </p:cNvSpPr>
          <p:nvPr>
            <p:ph type="body" idx="1"/>
          </p:nvPr>
        </p:nvSpPr>
        <p:spPr>
          <a:xfrm>
            <a:off x="1981200" y="2066926"/>
            <a:ext cx="8229600" cy="3648075"/>
          </a:xfrm>
        </p:spPr>
        <p:txBody>
          <a:bodyPr/>
          <a:lstStyle/>
          <a:p>
            <a:pPr eaLnBrk="1" hangingPunct="1"/>
            <a:r>
              <a:rPr lang="zh-CN" altLang="en-US" b="1">
                <a:solidFill>
                  <a:srgbClr val="FF0000"/>
                </a:solidFill>
                <a:ea typeface="宋体" panose="02010600030101010101" pitchFamily="2" charset="-122"/>
              </a:rPr>
              <a:t>光电探测技术</a:t>
            </a:r>
            <a:r>
              <a:rPr lang="zh-CN" altLang="en-US">
                <a:ea typeface="宋体" panose="02010600030101010101" pitchFamily="2" charset="-122"/>
              </a:rPr>
              <a:t>就是把被调制的光信号转换成电信号并将信息提取出来的技术。</a:t>
            </a:r>
          </a:p>
          <a:p>
            <a:pPr eaLnBrk="1" hangingPunct="1"/>
            <a:endParaRPr lang="zh-CN" altLang="en-US">
              <a:ea typeface="宋体" panose="02010600030101010101" pitchFamily="2" charset="-122"/>
            </a:endParaRPr>
          </a:p>
          <a:p>
            <a:pPr eaLnBrk="1" hangingPunct="1"/>
            <a:r>
              <a:rPr lang="zh-CN" altLang="en-US">
                <a:ea typeface="宋体" panose="02010600030101010101" pitchFamily="2" charset="-122"/>
              </a:rPr>
              <a:t>光探测过程可形象地称为</a:t>
            </a:r>
            <a:r>
              <a:rPr lang="zh-CN" altLang="en-US" b="1">
                <a:solidFill>
                  <a:srgbClr val="FF0000"/>
                </a:solidFill>
                <a:ea typeface="宋体" panose="02010600030101010101" pitchFamily="2" charset="-122"/>
              </a:rPr>
              <a:t>光频解调</a:t>
            </a:r>
            <a:r>
              <a:rPr lang="zh-CN" altLang="en-US">
                <a:ea typeface="宋体" panose="02010600030101010101" pitchFamily="2" charset="-122"/>
              </a:rPr>
              <a:t>。</a:t>
            </a:r>
          </a:p>
          <a:p>
            <a:pPr eaLnBrk="1" hangingPunct="1"/>
            <a:endParaRPr lang="zh-CN" altLang="en-US">
              <a:ea typeface="宋体" panose="02010600030101010101" pitchFamily="2" charset="-122"/>
            </a:endParaRPr>
          </a:p>
          <a:p>
            <a:pPr eaLnBrk="1" hangingPunct="1"/>
            <a:r>
              <a:rPr lang="zh-CN" altLang="en-US" b="1">
                <a:solidFill>
                  <a:srgbClr val="FF0000"/>
                </a:solidFill>
                <a:ea typeface="宋体" panose="02010600030101010101" pitchFamily="2" charset="-122"/>
              </a:rPr>
              <a:t>光探测器</a:t>
            </a:r>
            <a:r>
              <a:rPr lang="zh-CN" altLang="en-US">
                <a:ea typeface="宋体" panose="02010600030101010101" pitchFamily="2" charset="-122"/>
              </a:rPr>
              <a:t>就是将光辐射能量转换为一种便于测量的物理量的器件。</a:t>
            </a:r>
          </a:p>
        </p:txBody>
      </p:sp>
    </p:spTree>
    <p:extLst>
      <p:ext uri="{BB962C8B-B14F-4D97-AF65-F5344CB8AC3E}">
        <p14:creationId xmlns:p14="http://schemas.microsoft.com/office/powerpoint/2010/main" val="507095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203">
                                            <p:txEl>
                                              <p:pRg st="2" end="2"/>
                                            </p:txEl>
                                          </p:spTgt>
                                        </p:tgtEl>
                                        <p:attrNameLst>
                                          <p:attrName>style.visibility</p:attrName>
                                        </p:attrNameLst>
                                      </p:cBhvr>
                                      <p:to>
                                        <p:strVal val="visible"/>
                                      </p:to>
                                    </p:set>
                                    <p:anim calcmode="lin" valueType="num">
                                      <p:cBhvr additive="base">
                                        <p:cTn id="7" dur="500" fill="hold"/>
                                        <p:tgtEl>
                                          <p:spTgt spid="81920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2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9203">
                                            <p:txEl>
                                              <p:pRg st="4" end="4"/>
                                            </p:txEl>
                                          </p:spTgt>
                                        </p:tgtEl>
                                        <p:attrNameLst>
                                          <p:attrName>style.visibility</p:attrName>
                                        </p:attrNameLst>
                                      </p:cBhvr>
                                      <p:to>
                                        <p:strVal val="visible"/>
                                      </p:to>
                                    </p:set>
                                    <p:anim calcmode="lin" valueType="num">
                                      <p:cBhvr additive="base">
                                        <p:cTn id="13" dur="500" fill="hold"/>
                                        <p:tgtEl>
                                          <p:spTgt spid="81920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20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body" idx="1"/>
          </p:nvPr>
        </p:nvSpPr>
        <p:spPr>
          <a:xfrm>
            <a:off x="1665288" y="1371600"/>
            <a:ext cx="5040312" cy="647700"/>
          </a:xfrm>
        </p:spPr>
        <p:txBody>
          <a:bodyPr/>
          <a:lstStyle/>
          <a:p>
            <a:pPr eaLnBrk="1" hangingPunct="1"/>
            <a:r>
              <a:rPr lang="zh-CN" altLang="en-US" b="1">
                <a:solidFill>
                  <a:schemeClr val="tx2"/>
                </a:solidFill>
                <a:ea typeface="宋体" panose="02010600030101010101" pitchFamily="2" charset="-122"/>
              </a:rPr>
              <a:t>按光</a:t>
            </a:r>
            <a:r>
              <a:rPr lang="en-US" altLang="zh-CN" b="1">
                <a:solidFill>
                  <a:schemeClr val="tx2"/>
                </a:solidFill>
                <a:ea typeface="宋体" panose="02010600030101010101" pitchFamily="2" charset="-122"/>
              </a:rPr>
              <a:t>—</a:t>
            </a:r>
            <a:r>
              <a:rPr lang="zh-CN" altLang="en-US" b="1">
                <a:solidFill>
                  <a:schemeClr val="tx2"/>
                </a:solidFill>
                <a:ea typeface="宋体" panose="02010600030101010101" pitchFamily="2" charset="-122"/>
              </a:rPr>
              <a:t>电相互作用分类</a:t>
            </a:r>
          </a:p>
        </p:txBody>
      </p:sp>
      <p:graphicFrame>
        <p:nvGraphicFramePr>
          <p:cNvPr id="648195" name="Object 3"/>
          <p:cNvGraphicFramePr>
            <a:graphicFrameLocks noChangeAspect="1"/>
          </p:cNvGraphicFramePr>
          <p:nvPr/>
        </p:nvGraphicFramePr>
        <p:xfrm>
          <a:off x="1811339" y="2286001"/>
          <a:ext cx="4427537" cy="1019175"/>
        </p:xfrm>
        <a:graphic>
          <a:graphicData uri="http://schemas.openxmlformats.org/presentationml/2006/ole">
            <mc:AlternateContent xmlns:mc="http://schemas.openxmlformats.org/markup-compatibility/2006">
              <mc:Choice xmlns:v="urn:schemas-microsoft-com:vml" Requires="v">
                <p:oleObj spid="_x0000_s66578" name="Equation" r:id="rId3" imgW="2095500" imgH="482600" progId="Equation.DSMT4">
                  <p:embed/>
                </p:oleObj>
              </mc:Choice>
              <mc:Fallback>
                <p:oleObj name="Equation" r:id="rId3" imgW="2095500" imgH="482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39" y="2286001"/>
                        <a:ext cx="4427537" cy="1019175"/>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4" name="Rectangle 4"/>
          <p:cNvSpPr>
            <a:spLocks noGrp="1" noChangeArrowheads="1"/>
          </p:cNvSpPr>
          <p:nvPr>
            <p:ph type="title"/>
          </p:nvPr>
        </p:nvSpPr>
        <p:spPr>
          <a:xfrm>
            <a:off x="2514600" y="381000"/>
            <a:ext cx="7772400" cy="762000"/>
          </a:xfrm>
        </p:spPr>
        <p:txBody>
          <a:bodyPr/>
          <a:lstStyle/>
          <a:p>
            <a:pPr eaLnBrk="1" hangingPunct="1"/>
            <a:r>
              <a:rPr lang="zh-CN" altLang="en-US" sz="2400">
                <a:latin typeface="宋体" panose="02010600030101010101" pitchFamily="2" charset="-122"/>
                <a:ea typeface="宋体" panose="02010600030101010101" pitchFamily="2" charset="-122"/>
              </a:rPr>
              <a:t>探测机理及其分类</a:t>
            </a:r>
          </a:p>
        </p:txBody>
      </p:sp>
      <p:graphicFrame>
        <p:nvGraphicFramePr>
          <p:cNvPr id="648197" name="Object 5"/>
          <p:cNvGraphicFramePr>
            <a:graphicFrameLocks noChangeAspect="1"/>
          </p:cNvGraphicFramePr>
          <p:nvPr/>
        </p:nvGraphicFramePr>
        <p:xfrm>
          <a:off x="2608264" y="4718050"/>
          <a:ext cx="3944937" cy="1149350"/>
        </p:xfrm>
        <a:graphic>
          <a:graphicData uri="http://schemas.openxmlformats.org/presentationml/2006/ole">
            <mc:AlternateContent xmlns:mc="http://schemas.openxmlformats.org/markup-compatibility/2006">
              <mc:Choice xmlns:v="urn:schemas-microsoft-com:vml" Requires="v">
                <p:oleObj spid="_x0000_s66579" name="Equation" r:id="rId5" imgW="1651000" imgH="482600" progId="Equation.DSMT4">
                  <p:embed/>
                </p:oleObj>
              </mc:Choice>
              <mc:Fallback>
                <p:oleObj name="Equation" r:id="rId5" imgW="16510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264" y="4718050"/>
                        <a:ext cx="3944937" cy="1149350"/>
                      </a:xfrm>
                      <a:prstGeom prst="rect">
                        <a:avLst/>
                      </a:prstGeom>
                      <a:solidFill>
                        <a:schemeClr val="bg1"/>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8198" name="Rectangle 6"/>
          <p:cNvSpPr>
            <a:spLocks noChangeArrowheads="1"/>
          </p:cNvSpPr>
          <p:nvPr/>
        </p:nvSpPr>
        <p:spPr bwMode="auto">
          <a:xfrm>
            <a:off x="1665288" y="3886201"/>
            <a:ext cx="3529012"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zh-CN" altLang="en-US" b="1">
                <a:solidFill>
                  <a:schemeClr val="tx2"/>
                </a:solidFill>
                <a:ea typeface="宋体" panose="02010600030101010101" pitchFamily="2" charset="-122"/>
              </a:rPr>
              <a:t>按响应区域分类</a:t>
            </a:r>
          </a:p>
        </p:txBody>
      </p:sp>
      <p:sp>
        <p:nvSpPr>
          <p:cNvPr id="648199" name="AutoShape 7"/>
          <p:cNvSpPr>
            <a:spLocks noChangeArrowheads="1"/>
          </p:cNvSpPr>
          <p:nvPr/>
        </p:nvSpPr>
        <p:spPr bwMode="auto">
          <a:xfrm>
            <a:off x="6781800" y="1371600"/>
            <a:ext cx="3657600" cy="914400"/>
          </a:xfrm>
          <a:prstGeom prst="cloudCallout">
            <a:avLst>
              <a:gd name="adj1" fmla="val -60245"/>
              <a:gd name="adj2" fmla="val 78995"/>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光子直接对电子产生扰动</a:t>
            </a:r>
            <a:r>
              <a:rPr kumimoji="1" lang="zh-CN" altLang="en-US" sz="1600" b="1">
                <a:latin typeface="Times New Roman" panose="02020603050405020304" pitchFamily="18" charset="0"/>
                <a:ea typeface="宋体" panose="02010600030101010101" pitchFamily="2" charset="-122"/>
              </a:rPr>
              <a:t> </a:t>
            </a:r>
          </a:p>
        </p:txBody>
      </p:sp>
      <p:sp>
        <p:nvSpPr>
          <p:cNvPr id="648200" name="AutoShape 8"/>
          <p:cNvSpPr>
            <a:spLocks noChangeArrowheads="1"/>
          </p:cNvSpPr>
          <p:nvPr/>
        </p:nvSpPr>
        <p:spPr bwMode="auto">
          <a:xfrm>
            <a:off x="6781801" y="2819400"/>
            <a:ext cx="3762375" cy="928688"/>
          </a:xfrm>
          <a:prstGeom prst="cloudCallout">
            <a:avLst>
              <a:gd name="adj1" fmla="val -63333"/>
              <a:gd name="adj2" fmla="val -26750"/>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温升使材料的某些特性发生变化</a:t>
            </a:r>
            <a:r>
              <a:rPr kumimoji="1" lang="zh-CN" altLang="en-US" sz="1600">
                <a:latin typeface="Times New Roman" panose="02020603050405020304" pitchFamily="18" charset="0"/>
                <a:ea typeface="宋体" panose="02010600030101010101" pitchFamily="2" charset="-122"/>
              </a:rPr>
              <a:t> </a:t>
            </a:r>
          </a:p>
        </p:txBody>
      </p:sp>
      <p:sp>
        <p:nvSpPr>
          <p:cNvPr id="648202" name="AutoShape 10"/>
          <p:cNvSpPr>
            <a:spLocks noChangeArrowheads="1"/>
          </p:cNvSpPr>
          <p:nvPr/>
        </p:nvSpPr>
        <p:spPr bwMode="auto">
          <a:xfrm>
            <a:off x="7391400" y="4191001"/>
            <a:ext cx="3048000" cy="974725"/>
          </a:xfrm>
          <a:prstGeom prst="cloudCallout">
            <a:avLst>
              <a:gd name="adj1" fmla="val -79690"/>
              <a:gd name="adj2" fmla="val 33713"/>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输出信号是敏感区域的平均值</a:t>
            </a:r>
            <a:r>
              <a:rPr kumimoji="1" lang="zh-CN" altLang="en-US" sz="1600">
                <a:latin typeface="Times New Roman" panose="02020603050405020304" pitchFamily="18" charset="0"/>
                <a:ea typeface="宋体" panose="02010600030101010101" pitchFamily="2" charset="-122"/>
              </a:rPr>
              <a:t> </a:t>
            </a:r>
          </a:p>
        </p:txBody>
      </p:sp>
      <p:sp>
        <p:nvSpPr>
          <p:cNvPr id="648203" name="AutoShape 11"/>
          <p:cNvSpPr>
            <a:spLocks noChangeArrowheads="1"/>
          </p:cNvSpPr>
          <p:nvPr/>
        </p:nvSpPr>
        <p:spPr bwMode="auto">
          <a:xfrm>
            <a:off x="7391400" y="5486401"/>
            <a:ext cx="3124200" cy="1173163"/>
          </a:xfrm>
          <a:prstGeom prst="cloudCallout">
            <a:avLst>
              <a:gd name="adj1" fmla="val -73782"/>
              <a:gd name="adj2" fmla="val -34167"/>
            </a:avLst>
          </a:prstGeom>
          <a:solidFill>
            <a:schemeClr val="bg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2000" b="1">
                <a:latin typeface="Times New Roman" panose="02020603050405020304" pitchFamily="18" charset="0"/>
                <a:ea typeface="宋体" panose="02010600030101010101" pitchFamily="2" charset="-122"/>
              </a:rPr>
              <a:t>对敏感区域的空间变化所产生的响应</a:t>
            </a:r>
            <a:r>
              <a:rPr kumimoji="1" lang="zh-CN" altLang="en-US" sz="1600">
                <a:latin typeface="Times New Roman" panose="02020603050405020304" pitchFamily="18" charset="0"/>
                <a:ea typeface="宋体" panose="02010600030101010101" pitchFamily="2" charset="-122"/>
              </a:rPr>
              <a:t>  </a:t>
            </a:r>
          </a:p>
        </p:txBody>
      </p:sp>
      <p:sp>
        <p:nvSpPr>
          <p:cNvPr id="10251" name="Text Box 12"/>
          <p:cNvSpPr txBox="1">
            <a:spLocks noChangeArrowheads="1"/>
          </p:cNvSpPr>
          <p:nvPr/>
        </p:nvSpPr>
        <p:spPr bwMode="auto">
          <a:xfrm>
            <a:off x="1484313" y="1938338"/>
            <a:ext cx="4951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endParaRPr lang="zh-CN" altLang="en-US" sz="2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575180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8194">
                                            <p:txEl>
                                              <p:pRg st="0" end="0"/>
                                            </p:txEl>
                                          </p:spTgt>
                                        </p:tgtEl>
                                        <p:attrNameLst>
                                          <p:attrName>style.visibility</p:attrName>
                                        </p:attrNameLst>
                                      </p:cBhvr>
                                      <p:to>
                                        <p:strVal val="visible"/>
                                      </p:to>
                                    </p:set>
                                    <p:animEffect transition="in" filter="blinds(horizontal)">
                                      <p:cBhvr>
                                        <p:cTn id="7" dur="500"/>
                                        <p:tgtEl>
                                          <p:spTgt spid="6481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648195"/>
                                        </p:tgtEl>
                                        <p:attrNameLst>
                                          <p:attrName>style.visibility</p:attrName>
                                        </p:attrNameLst>
                                      </p:cBhvr>
                                      <p:to>
                                        <p:strVal val="visible"/>
                                      </p:to>
                                    </p:set>
                                    <p:anim calcmode="lin" valueType="num">
                                      <p:cBhvr>
                                        <p:cTn id="12" dur="1000" fill="hold"/>
                                        <p:tgtEl>
                                          <p:spTgt spid="648195"/>
                                        </p:tgtEl>
                                        <p:attrNameLst>
                                          <p:attrName>ppt_w</p:attrName>
                                        </p:attrNameLst>
                                      </p:cBhvr>
                                      <p:tavLst>
                                        <p:tav tm="0">
                                          <p:val>
                                            <p:strVal val="#ppt_w*0.70"/>
                                          </p:val>
                                        </p:tav>
                                        <p:tav tm="100000">
                                          <p:val>
                                            <p:strVal val="#ppt_w"/>
                                          </p:val>
                                        </p:tav>
                                      </p:tavLst>
                                    </p:anim>
                                    <p:anim calcmode="lin" valueType="num">
                                      <p:cBhvr>
                                        <p:cTn id="13" dur="1000" fill="hold"/>
                                        <p:tgtEl>
                                          <p:spTgt spid="648195"/>
                                        </p:tgtEl>
                                        <p:attrNameLst>
                                          <p:attrName>ppt_h</p:attrName>
                                        </p:attrNameLst>
                                      </p:cBhvr>
                                      <p:tavLst>
                                        <p:tav tm="0">
                                          <p:val>
                                            <p:strVal val="#ppt_h"/>
                                          </p:val>
                                        </p:tav>
                                        <p:tav tm="100000">
                                          <p:val>
                                            <p:strVal val="#ppt_h"/>
                                          </p:val>
                                        </p:tav>
                                      </p:tavLst>
                                    </p:anim>
                                    <p:animEffect transition="in" filter="fade">
                                      <p:cBhvr>
                                        <p:cTn id="14" dur="1000"/>
                                        <p:tgtEl>
                                          <p:spTgt spid="64819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48199"/>
                                        </p:tgtEl>
                                        <p:attrNameLst>
                                          <p:attrName>style.visibility</p:attrName>
                                        </p:attrNameLst>
                                      </p:cBhvr>
                                      <p:to>
                                        <p:strVal val="visible"/>
                                      </p:to>
                                    </p:set>
                                    <p:animEffect transition="in" filter="fade">
                                      <p:cBhvr>
                                        <p:cTn id="19" dur="2000"/>
                                        <p:tgtEl>
                                          <p:spTgt spid="64819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48200"/>
                                        </p:tgtEl>
                                        <p:attrNameLst>
                                          <p:attrName>style.visibility</p:attrName>
                                        </p:attrNameLst>
                                      </p:cBhvr>
                                      <p:to>
                                        <p:strVal val="visible"/>
                                      </p:to>
                                    </p:set>
                                    <p:animEffect transition="in" filter="fade">
                                      <p:cBhvr>
                                        <p:cTn id="24" dur="2000"/>
                                        <p:tgtEl>
                                          <p:spTgt spid="64820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48198"/>
                                        </p:tgtEl>
                                        <p:attrNameLst>
                                          <p:attrName>style.visibility</p:attrName>
                                        </p:attrNameLst>
                                      </p:cBhvr>
                                      <p:to>
                                        <p:strVal val="visible"/>
                                      </p:to>
                                    </p:set>
                                    <p:animEffect transition="in" filter="blinds(horizontal)">
                                      <p:cBhvr>
                                        <p:cTn id="29" dur="500"/>
                                        <p:tgtEl>
                                          <p:spTgt spid="6481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648197"/>
                                        </p:tgtEl>
                                        <p:attrNameLst>
                                          <p:attrName>style.visibility</p:attrName>
                                        </p:attrNameLst>
                                      </p:cBhvr>
                                      <p:to>
                                        <p:strVal val="visible"/>
                                      </p:to>
                                    </p:set>
                                    <p:anim calcmode="lin" valueType="num">
                                      <p:cBhvr>
                                        <p:cTn id="34" dur="1000" fill="hold"/>
                                        <p:tgtEl>
                                          <p:spTgt spid="648197"/>
                                        </p:tgtEl>
                                        <p:attrNameLst>
                                          <p:attrName>ppt_w</p:attrName>
                                        </p:attrNameLst>
                                      </p:cBhvr>
                                      <p:tavLst>
                                        <p:tav tm="0">
                                          <p:val>
                                            <p:strVal val="#ppt_w*0.70"/>
                                          </p:val>
                                        </p:tav>
                                        <p:tav tm="100000">
                                          <p:val>
                                            <p:strVal val="#ppt_w"/>
                                          </p:val>
                                        </p:tav>
                                      </p:tavLst>
                                    </p:anim>
                                    <p:anim calcmode="lin" valueType="num">
                                      <p:cBhvr>
                                        <p:cTn id="35" dur="1000" fill="hold"/>
                                        <p:tgtEl>
                                          <p:spTgt spid="648197"/>
                                        </p:tgtEl>
                                        <p:attrNameLst>
                                          <p:attrName>ppt_h</p:attrName>
                                        </p:attrNameLst>
                                      </p:cBhvr>
                                      <p:tavLst>
                                        <p:tav tm="0">
                                          <p:val>
                                            <p:strVal val="#ppt_h"/>
                                          </p:val>
                                        </p:tav>
                                        <p:tav tm="100000">
                                          <p:val>
                                            <p:strVal val="#ppt_h"/>
                                          </p:val>
                                        </p:tav>
                                      </p:tavLst>
                                    </p:anim>
                                    <p:animEffect transition="in" filter="fade">
                                      <p:cBhvr>
                                        <p:cTn id="36" dur="1000"/>
                                        <p:tgtEl>
                                          <p:spTgt spid="64819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48202"/>
                                        </p:tgtEl>
                                        <p:attrNameLst>
                                          <p:attrName>style.visibility</p:attrName>
                                        </p:attrNameLst>
                                      </p:cBhvr>
                                      <p:to>
                                        <p:strVal val="visible"/>
                                      </p:to>
                                    </p:set>
                                    <p:animEffect transition="in" filter="fade">
                                      <p:cBhvr>
                                        <p:cTn id="41" dur="2000"/>
                                        <p:tgtEl>
                                          <p:spTgt spid="64820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48203"/>
                                        </p:tgtEl>
                                        <p:attrNameLst>
                                          <p:attrName>style.visibility</p:attrName>
                                        </p:attrNameLst>
                                      </p:cBhvr>
                                      <p:to>
                                        <p:strVal val="visible"/>
                                      </p:to>
                                    </p:set>
                                    <p:animEffect transition="in" filter="fade">
                                      <p:cBhvr>
                                        <p:cTn id="46" dur="2000"/>
                                        <p:tgtEl>
                                          <p:spTgt spid="648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4" grpId="0" build="p"/>
      <p:bldP spid="648198" grpId="0"/>
      <p:bldP spid="648199" grpId="0" animBg="1"/>
      <p:bldP spid="648200" grpId="0" animBg="1"/>
      <p:bldP spid="648202" grpId="0" animBg="1"/>
      <p:bldP spid="64820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pPr eaLnBrk="1" hangingPunct="1">
              <a:defRPr/>
            </a:pPr>
            <a:r>
              <a:rPr lang="zh-CN" altLang="en-US" sz="2400">
                <a:effectLst>
                  <a:outerShdw blurRad="38100" dist="38100" dir="2700000" algn="tl">
                    <a:srgbClr val="C0C0C0"/>
                  </a:outerShdw>
                </a:effectLst>
                <a:latin typeface="宋体" panose="02010600030101010101" pitchFamily="2" charset="-122"/>
                <a:ea typeface="宋体" panose="02010600030101010101" pitchFamily="2" charset="-122"/>
              </a:rPr>
              <a:t>光电效应</a:t>
            </a:r>
          </a:p>
        </p:txBody>
      </p:sp>
      <p:sp>
        <p:nvSpPr>
          <p:cNvPr id="649219" name="Rectangle 3"/>
          <p:cNvSpPr>
            <a:spLocks noGrp="1" noChangeArrowheads="1"/>
          </p:cNvSpPr>
          <p:nvPr>
            <p:ph type="body" idx="1"/>
          </p:nvPr>
        </p:nvSpPr>
        <p:spPr>
          <a:xfrm>
            <a:off x="1981200" y="1762126"/>
            <a:ext cx="8229600" cy="4257675"/>
          </a:xfrm>
        </p:spPr>
        <p:txBody>
          <a:bodyPr/>
          <a:lstStyle/>
          <a:p>
            <a:pPr algn="just" eaLnBrk="1" hangingPunct="1">
              <a:buFont typeface="Wingdings" panose="05000000000000000000" pitchFamily="2" charset="2"/>
              <a:buNone/>
            </a:pPr>
            <a:r>
              <a:rPr lang="zh-CN" altLang="en-US" b="1">
                <a:latin typeface="宋体" panose="02010600030101010101" pitchFamily="2" charset="-122"/>
                <a:ea typeface="宋体" panose="02010600030101010101" pitchFamily="2" charset="-122"/>
              </a:rPr>
              <a:t>    光照射到物体上使物体发射电子，或电导率发生变化，或产生电动势，这些因光照引起物体电学特性改变的现象，统称为</a:t>
            </a:r>
            <a:r>
              <a:rPr lang="zh-CN" altLang="en-US" b="1">
                <a:solidFill>
                  <a:srgbClr val="FF0000"/>
                </a:solidFill>
                <a:latin typeface="宋体" panose="02010600030101010101" pitchFamily="2" charset="-122"/>
                <a:ea typeface="宋体" panose="02010600030101010101" pitchFamily="2" charset="-122"/>
              </a:rPr>
              <a:t>光电效应</a:t>
            </a:r>
            <a:r>
              <a:rPr lang="zh-CN" altLang="en-US" b="1">
                <a:latin typeface="宋体" panose="02010600030101010101" pitchFamily="2" charset="-122"/>
                <a:ea typeface="宋体" panose="02010600030101010101" pitchFamily="2" charset="-122"/>
              </a:rPr>
              <a:t>。</a:t>
            </a:r>
          </a:p>
          <a:p>
            <a:pPr algn="just" eaLnBrk="1" hangingPunct="1"/>
            <a:endParaRPr lang="zh-CN" altLang="en-US" b="1">
              <a:latin typeface="宋体" panose="02010600030101010101" pitchFamily="2" charset="-122"/>
              <a:ea typeface="宋体" panose="02010600030101010101" pitchFamily="2" charset="-122"/>
            </a:endParaRPr>
          </a:p>
          <a:p>
            <a:pPr lvl="1" algn="just" eaLnBrk="1" hangingPunct="1"/>
            <a:r>
              <a:rPr lang="zh-CN" altLang="en-US" b="1">
                <a:solidFill>
                  <a:srgbClr val="FF0000"/>
                </a:solidFill>
                <a:ea typeface="楷体_GB2312" pitchFamily="49" charset="-122"/>
              </a:rPr>
              <a:t>外光电效应</a:t>
            </a:r>
            <a:r>
              <a:rPr lang="zh-CN" altLang="en-US" b="1">
                <a:ea typeface="宋体" panose="02010600030101010101" pitchFamily="2" charset="-122"/>
              </a:rPr>
              <a:t>将电子打离材料表面，外光电效应器件通常有多个阴极，以获得倍增效果。</a:t>
            </a:r>
            <a:endParaRPr lang="en-US" altLang="zh-CN" b="1">
              <a:ea typeface="宋体" panose="02010600030101010101" pitchFamily="2" charset="-122"/>
            </a:endParaRPr>
          </a:p>
          <a:p>
            <a:pPr lvl="1" algn="just" eaLnBrk="1" hangingPunct="1"/>
            <a:endParaRPr lang="en-US" altLang="zh-CN" b="1">
              <a:solidFill>
                <a:srgbClr val="FF0000"/>
              </a:solidFill>
              <a:ea typeface="楷体_GB2312" pitchFamily="49" charset="-122"/>
            </a:endParaRPr>
          </a:p>
          <a:p>
            <a:pPr lvl="1" algn="just" eaLnBrk="1" hangingPunct="1"/>
            <a:r>
              <a:rPr lang="zh-CN" altLang="en-US" b="1">
                <a:solidFill>
                  <a:srgbClr val="FF0000"/>
                </a:solidFill>
                <a:ea typeface="楷体_GB2312" pitchFamily="49" charset="-122"/>
              </a:rPr>
              <a:t>内光电效应</a:t>
            </a:r>
            <a:r>
              <a:rPr lang="zh-CN" altLang="en-US" b="1">
                <a:ea typeface="宋体" panose="02010600030101010101" pitchFamily="2" charset="-122"/>
              </a:rPr>
              <a:t>光子激发的载流子</a:t>
            </a:r>
            <a:r>
              <a:rPr lang="en-US" altLang="zh-CN" b="1">
                <a:ea typeface="宋体" panose="02010600030101010101" pitchFamily="2" charset="-122"/>
              </a:rPr>
              <a:t>(</a:t>
            </a:r>
            <a:r>
              <a:rPr lang="zh-CN" altLang="en-US" b="1">
                <a:ea typeface="宋体" panose="02010600030101010101" pitchFamily="2" charset="-122"/>
              </a:rPr>
              <a:t>电子或空穴</a:t>
            </a:r>
            <a:r>
              <a:rPr lang="en-US" altLang="zh-CN" b="1">
                <a:ea typeface="宋体" panose="02010600030101010101" pitchFamily="2" charset="-122"/>
              </a:rPr>
              <a:t>)</a:t>
            </a:r>
            <a:r>
              <a:rPr lang="zh-CN" altLang="en-US" b="1">
                <a:ea typeface="宋体" panose="02010600030101010101" pitchFamily="2" charset="-122"/>
              </a:rPr>
              <a:t>将保留在材料内部。</a:t>
            </a:r>
          </a:p>
          <a:p>
            <a:pPr lvl="1" algn="just" eaLnBrk="1" hangingPunct="1">
              <a:buFont typeface="Wingdings" panose="05000000000000000000" pitchFamily="2" charset="2"/>
              <a:buNone/>
            </a:pPr>
            <a:r>
              <a:rPr lang="zh-CN" altLang="en-US" b="1">
                <a:ea typeface="宋体" panose="02010600030101010101" pitchFamily="2" charset="-122"/>
              </a:rPr>
              <a:t> </a:t>
            </a:r>
          </a:p>
        </p:txBody>
      </p:sp>
    </p:spTree>
    <p:extLst>
      <p:ext uri="{BB962C8B-B14F-4D97-AF65-F5344CB8AC3E}">
        <p14:creationId xmlns:p14="http://schemas.microsoft.com/office/powerpoint/2010/main" val="3020037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9219">
                                            <p:txEl>
                                              <p:pRg st="0" end="0"/>
                                            </p:txEl>
                                          </p:spTgt>
                                        </p:tgtEl>
                                        <p:attrNameLst>
                                          <p:attrName>style.visibility</p:attrName>
                                        </p:attrNameLst>
                                      </p:cBhvr>
                                      <p:to>
                                        <p:strVal val="visible"/>
                                      </p:to>
                                    </p:set>
                                    <p:animEffect transition="in" filter="blinds(horizontal)">
                                      <p:cBhvr>
                                        <p:cTn id="7" dur="500"/>
                                        <p:tgtEl>
                                          <p:spTgt spid="64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49219">
                                            <p:txEl>
                                              <p:pRg st="2" end="2"/>
                                            </p:txEl>
                                          </p:spTgt>
                                        </p:tgtEl>
                                        <p:attrNameLst>
                                          <p:attrName>style.visibility</p:attrName>
                                        </p:attrNameLst>
                                      </p:cBhvr>
                                      <p:to>
                                        <p:strVal val="visible"/>
                                      </p:to>
                                    </p:set>
                                    <p:animEffect transition="in" filter="blinds(horizontal)">
                                      <p:cBhvr>
                                        <p:cTn id="12" dur="500"/>
                                        <p:tgtEl>
                                          <p:spTgt spid="6492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49219">
                                            <p:txEl>
                                              <p:pRg st="4" end="4"/>
                                            </p:txEl>
                                          </p:spTgt>
                                        </p:tgtEl>
                                        <p:attrNameLst>
                                          <p:attrName>style.visibility</p:attrName>
                                        </p:attrNameLst>
                                      </p:cBhvr>
                                      <p:to>
                                        <p:strVal val="visible"/>
                                      </p:to>
                                    </p:set>
                                    <p:animEffect transition="in" filter="slide(fromBottom)">
                                      <p:cBhvr>
                                        <p:cTn id="17" dur="500"/>
                                        <p:tgtEl>
                                          <p:spTgt spid="64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3" name="Rectangle 3"/>
          <p:cNvSpPr>
            <a:spLocks noChangeArrowheads="1"/>
          </p:cNvSpPr>
          <p:nvPr/>
        </p:nvSpPr>
        <p:spPr bwMode="white">
          <a:xfrm>
            <a:off x="2667000" y="457201"/>
            <a:ext cx="7391400" cy="487363"/>
          </a:xfrm>
          <a:prstGeom prst="rect">
            <a:avLst/>
          </a:prstGeom>
          <a:ln/>
          <a:extLst/>
        </p:spPr>
        <p:style>
          <a:lnRef idx="1">
            <a:schemeClr val="accent6"/>
          </a:lnRef>
          <a:fillRef idx="3">
            <a:schemeClr val="accent6"/>
          </a:fillRef>
          <a:effectRef idx="2">
            <a:schemeClr val="accent6"/>
          </a:effectRef>
          <a:fontRef idx="minor">
            <a:schemeClr val="lt1"/>
          </a:fontRef>
        </p:style>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b="0" dirty="0">
                <a:effectLst>
                  <a:outerShdw blurRad="38100" dist="38100" dir="2700000" algn="tl">
                    <a:srgbClr val="C0C0C0"/>
                  </a:outerShdw>
                </a:effectLst>
                <a:latin typeface="Times New Roman" panose="02020603050405020304" pitchFamily="18" charset="0"/>
                <a:ea typeface="宋体" panose="02010600030101010101" pitchFamily="2" charset="-122"/>
              </a:rPr>
              <a:t>主要内容</a:t>
            </a:r>
          </a:p>
        </p:txBody>
      </p:sp>
      <p:sp>
        <p:nvSpPr>
          <p:cNvPr id="12291" name="Text Box 4"/>
          <p:cNvSpPr txBox="1">
            <a:spLocks noChangeArrowheads="1"/>
          </p:cNvSpPr>
          <p:nvPr/>
        </p:nvSpPr>
        <p:spPr bwMode="auto">
          <a:xfrm>
            <a:off x="1676400" y="1684339"/>
            <a:ext cx="6096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ea typeface="楷体_GB2312" pitchFamily="49" charset="-122"/>
              </a:rPr>
              <a:t>外光电效应</a:t>
            </a:r>
            <a:r>
              <a:rPr lang="en-US" altLang="zh-CN" sz="3200" b="1">
                <a:ea typeface="楷体_GB2312" pitchFamily="49" charset="-122"/>
              </a:rPr>
              <a:t>——</a:t>
            </a:r>
            <a:r>
              <a:rPr lang="zh-CN" altLang="en-US" sz="3200" b="1">
                <a:solidFill>
                  <a:srgbClr val="9933FF"/>
                </a:solidFill>
                <a:ea typeface="楷体_GB2312" pitchFamily="49" charset="-122"/>
              </a:rPr>
              <a:t>光电发射效应 </a:t>
            </a:r>
            <a:endParaRPr lang="en-US" altLang="zh-CN" sz="3200" b="1">
              <a:solidFill>
                <a:srgbClr val="9933FF"/>
              </a:solidFill>
              <a:ea typeface="楷体_GB2312" pitchFamily="49" charset="-122"/>
            </a:endParaRPr>
          </a:p>
        </p:txBody>
      </p:sp>
      <p:sp>
        <p:nvSpPr>
          <p:cNvPr id="834565" name="Rectangle 5"/>
          <p:cNvSpPr>
            <a:spLocks noChangeArrowheads="1"/>
          </p:cNvSpPr>
          <p:nvPr/>
        </p:nvSpPr>
        <p:spPr bwMode="auto">
          <a:xfrm>
            <a:off x="4565650" y="2286001"/>
            <a:ext cx="3740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800">
                <a:solidFill>
                  <a:srgbClr val="0000FF"/>
                </a:solidFill>
                <a:effectLst>
                  <a:outerShdw blurRad="38100" dist="38100" dir="2700000" algn="tl">
                    <a:srgbClr val="C0C0C0"/>
                  </a:outerShdw>
                </a:effectLst>
                <a:ea typeface="楷体_GB2312" pitchFamily="49" charset="-122"/>
              </a:rPr>
              <a:t>相应器件：光电倍增管</a:t>
            </a:r>
          </a:p>
        </p:txBody>
      </p:sp>
      <p:sp>
        <p:nvSpPr>
          <p:cNvPr id="12293" name="Rectangle 7"/>
          <p:cNvSpPr>
            <a:spLocks noChangeArrowheads="1"/>
          </p:cNvSpPr>
          <p:nvPr/>
        </p:nvSpPr>
        <p:spPr bwMode="auto">
          <a:xfrm>
            <a:off x="1903414" y="4294189"/>
            <a:ext cx="23637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3200" b="1">
                <a:ea typeface="楷体_GB2312" pitchFamily="49" charset="-122"/>
              </a:rPr>
              <a:t>内光电效应 </a:t>
            </a:r>
            <a:endParaRPr lang="zh-CN" altLang="en-US" sz="3200" b="1">
              <a:solidFill>
                <a:srgbClr val="6600FF"/>
              </a:solidFill>
              <a:ea typeface="楷体_GB2312" pitchFamily="49" charset="-122"/>
            </a:endParaRPr>
          </a:p>
        </p:txBody>
      </p:sp>
      <p:sp>
        <p:nvSpPr>
          <p:cNvPr id="12294" name="AutoShape 8"/>
          <p:cNvSpPr>
            <a:spLocks/>
          </p:cNvSpPr>
          <p:nvPr/>
        </p:nvSpPr>
        <p:spPr bwMode="auto">
          <a:xfrm>
            <a:off x="4191000" y="3886200"/>
            <a:ext cx="152400" cy="1447800"/>
          </a:xfrm>
          <a:prstGeom prst="leftBrace">
            <a:avLst>
              <a:gd name="adj1" fmla="val 79167"/>
              <a:gd name="adj2" fmla="val 50000"/>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12295" name="Rectangle 10"/>
          <p:cNvSpPr>
            <a:spLocks noChangeArrowheads="1"/>
          </p:cNvSpPr>
          <p:nvPr/>
        </p:nvSpPr>
        <p:spPr bwMode="auto">
          <a:xfrm>
            <a:off x="4267200" y="3671888"/>
            <a:ext cx="251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6600FF"/>
                </a:solidFill>
                <a:ea typeface="楷体_GB2312" pitchFamily="49" charset="-122"/>
              </a:rPr>
              <a:t>光电导效应 </a:t>
            </a:r>
          </a:p>
        </p:txBody>
      </p:sp>
      <p:sp>
        <p:nvSpPr>
          <p:cNvPr id="834571" name="Rectangle 11"/>
          <p:cNvSpPr>
            <a:spLocks noChangeArrowheads="1"/>
          </p:cNvSpPr>
          <p:nvPr/>
        </p:nvSpPr>
        <p:spPr bwMode="auto">
          <a:xfrm>
            <a:off x="4565650" y="4205288"/>
            <a:ext cx="5873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800">
                <a:solidFill>
                  <a:srgbClr val="0000FF"/>
                </a:solidFill>
                <a:effectLst>
                  <a:outerShdw blurRad="38100" dist="38100" dir="2700000" algn="tl">
                    <a:srgbClr val="C0C0C0"/>
                  </a:outerShdw>
                </a:effectLst>
                <a:ea typeface="楷体_GB2312" pitchFamily="49" charset="-122"/>
              </a:rPr>
              <a:t>相应器件：光敏电阻、光电导摄像管</a:t>
            </a:r>
          </a:p>
        </p:txBody>
      </p:sp>
      <p:sp>
        <p:nvSpPr>
          <p:cNvPr id="12297" name="Rectangle 12"/>
          <p:cNvSpPr>
            <a:spLocks noChangeArrowheads="1"/>
          </p:cNvSpPr>
          <p:nvPr/>
        </p:nvSpPr>
        <p:spPr bwMode="auto">
          <a:xfrm>
            <a:off x="4241800" y="4989513"/>
            <a:ext cx="2082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9933FF"/>
                </a:solidFill>
                <a:latin typeface="Arial" panose="020B0604020202020204" pitchFamily="34" charset="0"/>
                <a:ea typeface="楷体_GB2312" pitchFamily="49" charset="-122"/>
              </a:rPr>
              <a:t>光伏效应 </a:t>
            </a:r>
          </a:p>
        </p:txBody>
      </p:sp>
      <p:sp>
        <p:nvSpPr>
          <p:cNvPr id="834573" name="Rectangle 13"/>
          <p:cNvSpPr>
            <a:spLocks noChangeArrowheads="1"/>
          </p:cNvSpPr>
          <p:nvPr/>
        </p:nvSpPr>
        <p:spPr bwMode="auto">
          <a:xfrm>
            <a:off x="4114800" y="5500688"/>
            <a:ext cx="561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eaLnBrk="1" hangingPunct="1">
              <a:spcBef>
                <a:spcPct val="20000"/>
              </a:spcBef>
              <a:buClr>
                <a:schemeClr val="accent1"/>
              </a:buClr>
              <a:buFont typeface="Wingdings" panose="05000000000000000000" pitchFamily="2" charset="2"/>
              <a:buNone/>
              <a:defRPr/>
            </a:pPr>
            <a:r>
              <a:rPr lang="zh-CN" altLang="en-US" sz="2800">
                <a:solidFill>
                  <a:schemeClr val="accent1"/>
                </a:solidFill>
                <a:effectLst>
                  <a:outerShdw blurRad="38100" dist="38100" dir="2700000" algn="tl">
                    <a:srgbClr val="C0C0C0"/>
                  </a:outerShdw>
                </a:effectLst>
                <a:ea typeface="楷体_GB2312" pitchFamily="49" charset="-122"/>
              </a:rPr>
              <a:t>相应器件：光电池、光敏二极管</a:t>
            </a:r>
          </a:p>
        </p:txBody>
      </p:sp>
    </p:spTree>
    <p:extLst>
      <p:ext uri="{BB962C8B-B14F-4D97-AF65-F5344CB8AC3E}">
        <p14:creationId xmlns:p14="http://schemas.microsoft.com/office/powerpoint/2010/main" val="2528191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pPr eaLnBrk="1" hangingPunct="1">
              <a:defRPr/>
            </a:pPr>
            <a:r>
              <a:rPr lang="zh-CN" altLang="en-US" sz="2400">
                <a:effectLst>
                  <a:outerShdw blurRad="38100" dist="38100" dir="2700000" algn="tl">
                    <a:srgbClr val="C0C0C0"/>
                  </a:outerShdw>
                </a:effectLst>
                <a:ea typeface="楷体_GB2312" pitchFamily="49" charset="-122"/>
              </a:rPr>
              <a:t>外光电效应</a:t>
            </a:r>
            <a:r>
              <a:rPr lang="en-US" altLang="zh-CN" sz="2400">
                <a:effectLst>
                  <a:outerShdw blurRad="38100" dist="38100" dir="2700000" algn="tl">
                    <a:srgbClr val="C0C0C0"/>
                  </a:outerShdw>
                </a:effectLst>
                <a:ea typeface="楷体_GB2312" pitchFamily="49" charset="-122"/>
              </a:rPr>
              <a:t>——</a:t>
            </a:r>
            <a:r>
              <a:rPr lang="zh-CN" altLang="en-US" sz="2400">
                <a:effectLst>
                  <a:outerShdw blurRad="38100" dist="38100" dir="2700000" algn="tl">
                    <a:srgbClr val="C0C0C0"/>
                  </a:outerShdw>
                </a:effectLst>
                <a:ea typeface="楷体_GB2312" pitchFamily="49" charset="-122"/>
              </a:rPr>
              <a:t>光电发射效应</a:t>
            </a:r>
          </a:p>
        </p:txBody>
      </p:sp>
      <p:sp>
        <p:nvSpPr>
          <p:cNvPr id="650243" name="Rectangle 3"/>
          <p:cNvSpPr>
            <a:spLocks noGrp="1" noChangeArrowheads="1"/>
          </p:cNvSpPr>
          <p:nvPr>
            <p:ph type="body" idx="1"/>
          </p:nvPr>
        </p:nvSpPr>
        <p:spPr>
          <a:xfrm>
            <a:off x="2090738" y="1524000"/>
            <a:ext cx="8189912" cy="4876800"/>
          </a:xfrm>
        </p:spPr>
        <p:txBody>
          <a:bodyPr/>
          <a:lstStyle/>
          <a:p>
            <a:pPr algn="just" eaLnBrk="1" hangingPunct="1"/>
            <a:r>
              <a:rPr lang="zh-CN" altLang="en-US" sz="2400" b="1">
                <a:latin typeface="楷体_GB2312" pitchFamily="49" charset="-122"/>
                <a:ea typeface="楷体_GB2312" pitchFamily="49" charset="-122"/>
              </a:rPr>
              <a:t>    当光照射到金属或金属氧化物的光电材料上时，光子的能量传给光电材料表面的电子，如果入射的光能使表面的电子获得足够的能量，电子就会克服正离子对它的吸引力，脱离金属表面而进入外界空间，这种现象称为</a:t>
            </a:r>
            <a:r>
              <a:rPr lang="zh-CN" altLang="en-US" sz="2400" b="1">
                <a:solidFill>
                  <a:srgbClr val="0000FF"/>
                </a:solidFill>
                <a:latin typeface="楷体_GB2312" pitchFamily="49" charset="-122"/>
                <a:ea typeface="楷体_GB2312" pitchFamily="49" charset="-122"/>
              </a:rPr>
              <a:t>外光电效应</a:t>
            </a:r>
            <a:r>
              <a:rPr lang="zh-CN" altLang="en-US" sz="2400" b="1">
                <a:latin typeface="楷体_GB2312" pitchFamily="49" charset="-122"/>
                <a:ea typeface="楷体_GB2312" pitchFamily="49" charset="-122"/>
              </a:rPr>
              <a:t>。外光电效应可用两条基本定律来描述 ：</a:t>
            </a:r>
          </a:p>
          <a:p>
            <a:pPr algn="just" eaLnBrk="1" hangingPunct="1">
              <a:buFont typeface="Wingdings" panose="05000000000000000000" pitchFamily="2" charset="2"/>
              <a:buNone/>
            </a:pPr>
            <a:endParaRPr lang="zh-CN" altLang="en-US" sz="2400" b="1">
              <a:latin typeface="楷体_GB2312" pitchFamily="49" charset="-122"/>
              <a:ea typeface="楷体_GB2312" pitchFamily="49" charset="-122"/>
            </a:endParaRPr>
          </a:p>
          <a:p>
            <a:pPr algn="just" eaLnBrk="1" hangingPunct="1">
              <a:buFont typeface="Wingdings" panose="05000000000000000000" pitchFamily="2" charset="2"/>
              <a:buNone/>
            </a:pPr>
            <a:r>
              <a:rPr lang="zh-CN" altLang="en-US" sz="2400" b="1">
                <a:solidFill>
                  <a:srgbClr val="008000"/>
                </a:solidFill>
                <a:ea typeface="楷体_GB2312" pitchFamily="49" charset="-122"/>
              </a:rPr>
              <a:t> </a:t>
            </a:r>
            <a:r>
              <a:rPr lang="zh-CN" altLang="en-US" sz="2400" b="1">
                <a:solidFill>
                  <a:srgbClr val="FF3300"/>
                </a:solidFill>
                <a:ea typeface="楷体_GB2312" pitchFamily="49" charset="-122"/>
              </a:rPr>
              <a:t>斯托列托夫定律</a:t>
            </a:r>
          </a:p>
          <a:p>
            <a:pPr algn="just" eaLnBrk="1" hangingPunct="1">
              <a:buFont typeface="Wingdings" panose="05000000000000000000" pitchFamily="2" charset="2"/>
              <a:buNone/>
            </a:pPr>
            <a:r>
              <a:rPr lang="zh-CN" altLang="en-US" sz="2400" b="1">
                <a:latin typeface="宋体" panose="02010600030101010101" pitchFamily="2" charset="-122"/>
                <a:ea typeface="宋体" panose="02010600030101010101" pitchFamily="2" charset="-122"/>
              </a:rPr>
              <a:t>      </a:t>
            </a:r>
            <a:r>
              <a:rPr lang="zh-CN" altLang="en-US" sz="2400" b="1">
                <a:solidFill>
                  <a:srgbClr val="3333FF"/>
                </a:solidFill>
                <a:latin typeface="宋体" panose="02010600030101010101" pitchFamily="2" charset="-122"/>
                <a:ea typeface="楷体_GB2312" pitchFamily="49" charset="-122"/>
              </a:rPr>
              <a:t>当入射光的频率或频谱成分不变时，饱和光电流（单位时间内发射的电子数目）</a:t>
            </a:r>
            <a:r>
              <a:rPr lang="zh-CN" altLang="en-US" sz="2400" b="1">
                <a:solidFill>
                  <a:srgbClr val="3333FF"/>
                </a:solidFill>
                <a:ea typeface="楷体_GB2312" pitchFamily="49" charset="-122"/>
              </a:rPr>
              <a:t>与入射光的强度成正比。</a:t>
            </a:r>
          </a:p>
          <a:p>
            <a:pPr algn="just" eaLnBrk="1" hangingPunct="1">
              <a:buFont typeface="Wingdings" panose="05000000000000000000" pitchFamily="2" charset="2"/>
              <a:buNone/>
            </a:pPr>
            <a:endParaRPr lang="zh-CN" altLang="en-US" sz="2400" b="1">
              <a:solidFill>
                <a:srgbClr val="3333FF"/>
              </a:solidFill>
              <a:ea typeface="楷体_GB2312" pitchFamily="49" charset="-122"/>
            </a:endParaRPr>
          </a:p>
          <a:p>
            <a:pPr algn="just" eaLnBrk="1" hangingPunct="1">
              <a:buFont typeface="Wingdings" panose="05000000000000000000" pitchFamily="2" charset="2"/>
              <a:buNone/>
            </a:pPr>
            <a:r>
              <a:rPr lang="zh-CN" altLang="en-US" sz="2400" b="1">
                <a:solidFill>
                  <a:srgbClr val="3333FF"/>
                </a:solidFill>
                <a:latin typeface="宋体" panose="02010600030101010101" pitchFamily="2" charset="-122"/>
                <a:ea typeface="楷体_GB2312" pitchFamily="49" charset="-122"/>
              </a:rPr>
              <a:t>  </a:t>
            </a:r>
            <a:r>
              <a:rPr lang="zh-CN" altLang="en-US" sz="2400" b="1">
                <a:solidFill>
                  <a:srgbClr val="990099"/>
                </a:solidFill>
                <a:latin typeface="宋体" panose="02010600030101010101" pitchFamily="2" charset="-122"/>
                <a:ea typeface="楷体_GB2312" pitchFamily="49" charset="-122"/>
              </a:rPr>
              <a:t>斯托列托夫定律是光电管、光电倍增管的检测基础。</a:t>
            </a:r>
            <a:r>
              <a:rPr lang="zh-CN" altLang="en-US" b="1">
                <a:solidFill>
                  <a:srgbClr val="FF3300"/>
                </a:solidFill>
                <a:ea typeface="宋体" panose="02010600030101010101" pitchFamily="2" charset="-122"/>
              </a:rPr>
              <a:t> </a:t>
            </a:r>
          </a:p>
        </p:txBody>
      </p:sp>
    </p:spTree>
    <p:extLst>
      <p:ext uri="{BB962C8B-B14F-4D97-AF65-F5344CB8AC3E}">
        <p14:creationId xmlns:p14="http://schemas.microsoft.com/office/powerpoint/2010/main" val="3400425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0243">
                                            <p:txEl>
                                              <p:pRg st="0" end="0"/>
                                            </p:txEl>
                                          </p:spTgt>
                                        </p:tgtEl>
                                        <p:attrNameLst>
                                          <p:attrName>style.visibility</p:attrName>
                                        </p:attrNameLst>
                                      </p:cBhvr>
                                      <p:to>
                                        <p:strVal val="visible"/>
                                      </p:to>
                                    </p:set>
                                    <p:animEffect transition="in" filter="blinds(horizontal)">
                                      <p:cBhvr>
                                        <p:cTn id="7" dur="500"/>
                                        <p:tgtEl>
                                          <p:spTgt spid="6502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650243">
                                            <p:txEl>
                                              <p:pRg st="2" end="2"/>
                                            </p:txEl>
                                          </p:spTgt>
                                        </p:tgtEl>
                                        <p:attrNameLst>
                                          <p:attrName>style.visibility</p:attrName>
                                        </p:attrNameLst>
                                      </p:cBhvr>
                                      <p:to>
                                        <p:strVal val="visible"/>
                                      </p:to>
                                    </p:set>
                                    <p:anim calcmode="discrete" valueType="clr">
                                      <p:cBhvr override="childStyle">
                                        <p:cTn id="12" dur="80"/>
                                        <p:tgtEl>
                                          <p:spTgt spid="65024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50243">
                                            <p:txEl>
                                              <p:pRg st="2" end="2"/>
                                            </p:txEl>
                                          </p:spTgt>
                                        </p:tgtEl>
                                        <p:attrNameLst>
                                          <p:attrName>fillcolor</p:attrName>
                                        </p:attrNameLst>
                                      </p:cBhvr>
                                      <p:tavLst>
                                        <p:tav tm="0">
                                          <p:val>
                                            <p:clrVal>
                                              <a:schemeClr val="accent2"/>
                                            </p:clrVal>
                                          </p:val>
                                        </p:tav>
                                        <p:tav tm="50000">
                                          <p:val>
                                            <p:clrVal>
                                              <a:schemeClr val="hlink"/>
                                            </p:clrVal>
                                          </p:val>
                                        </p:tav>
                                      </p:tavLst>
                                    </p:anim>
                                    <p:set>
                                      <p:cBhvr>
                                        <p:cTn id="14" dur="80"/>
                                        <p:tgtEl>
                                          <p:spTgt spid="650243">
                                            <p:txEl>
                                              <p:pRg st="2" end="2"/>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650243">
                                            <p:txEl>
                                              <p:pRg st="3" end="3"/>
                                            </p:txEl>
                                          </p:spTgt>
                                        </p:tgtEl>
                                        <p:attrNameLst>
                                          <p:attrName>style.visibility</p:attrName>
                                        </p:attrNameLst>
                                      </p:cBhvr>
                                      <p:to>
                                        <p:strVal val="visible"/>
                                      </p:to>
                                    </p:set>
                                    <p:animEffect transition="in" filter="slide(fromBottom)">
                                      <p:cBhvr>
                                        <p:cTn id="19" dur="500"/>
                                        <p:tgtEl>
                                          <p:spTgt spid="650243">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nodeType="clickEffect">
                                  <p:stCondLst>
                                    <p:cond delay="0"/>
                                  </p:stCondLst>
                                  <p:childTnLst>
                                    <p:set>
                                      <p:cBhvr>
                                        <p:cTn id="23" dur="1" fill="hold">
                                          <p:stCondLst>
                                            <p:cond delay="0"/>
                                          </p:stCondLst>
                                        </p:cTn>
                                        <p:tgtEl>
                                          <p:spTgt spid="650243">
                                            <p:txEl>
                                              <p:pRg st="5" end="5"/>
                                            </p:txEl>
                                          </p:spTgt>
                                        </p:tgtEl>
                                        <p:attrNameLst>
                                          <p:attrName>style.visibility</p:attrName>
                                        </p:attrNameLst>
                                      </p:cBhvr>
                                      <p:to>
                                        <p:strVal val="visible"/>
                                      </p:to>
                                    </p:set>
                                    <p:animEffect transition="in" filter="slide(fromBottom)">
                                      <p:cBhvr>
                                        <p:cTn id="24" dur="500"/>
                                        <p:tgtEl>
                                          <p:spTgt spid="65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7" name="Rectangle 3"/>
          <p:cNvSpPr>
            <a:spLocks noGrp="1" noChangeArrowheads="1"/>
          </p:cNvSpPr>
          <p:nvPr>
            <p:ph type="body" idx="1"/>
          </p:nvPr>
        </p:nvSpPr>
        <p:spPr>
          <a:xfrm>
            <a:off x="2046288" y="1076326"/>
            <a:ext cx="7772400" cy="2428875"/>
          </a:xfrm>
        </p:spPr>
        <p:txBody>
          <a:bodyPr/>
          <a:lstStyle/>
          <a:p>
            <a:pPr algn="just" eaLnBrk="1" hangingPunct="1"/>
            <a:r>
              <a:rPr lang="zh-CN" altLang="en-US" sz="2400" b="1">
                <a:solidFill>
                  <a:srgbClr val="FF3300"/>
                </a:solidFill>
                <a:ea typeface="楷体_GB2312" pitchFamily="49" charset="-122"/>
              </a:rPr>
              <a:t>爱因斯坦定律</a:t>
            </a:r>
          </a:p>
          <a:p>
            <a:pPr algn="just" eaLnBrk="1" hangingPunct="1">
              <a:buFont typeface="Wingdings" panose="05000000000000000000" pitchFamily="2" charset="2"/>
              <a:buNone/>
            </a:pPr>
            <a:r>
              <a:rPr lang="zh-CN" altLang="en-US" sz="2400" b="1">
                <a:solidFill>
                  <a:srgbClr val="3333FF"/>
                </a:solidFill>
                <a:ea typeface="楷体_GB2312" pitchFamily="49" charset="-122"/>
              </a:rPr>
              <a:t>           如果发射体内电子吸收的光子能量大于发射体表面逸出功，则电子将以一定的速度从发射体表面发射，光电子离开发射体表面时的初动能随入射光的频率线性增长，与入射光的强度无关。</a:t>
            </a:r>
          </a:p>
          <a:p>
            <a:pPr algn="just" eaLnBrk="1" hangingPunct="1">
              <a:buFont typeface="Wingdings" panose="05000000000000000000" pitchFamily="2" charset="2"/>
              <a:buNone/>
            </a:pPr>
            <a:r>
              <a:rPr lang="zh-CN" altLang="en-US" sz="2400" b="1">
                <a:solidFill>
                  <a:srgbClr val="008000"/>
                </a:solidFill>
                <a:ea typeface="楷体_GB2312" pitchFamily="49" charset="-122"/>
              </a:rPr>
              <a:t>   光电效应方程：</a:t>
            </a:r>
          </a:p>
        </p:txBody>
      </p:sp>
      <p:graphicFrame>
        <p:nvGraphicFramePr>
          <p:cNvPr id="651268" name="Object 4"/>
          <p:cNvGraphicFramePr>
            <a:graphicFrameLocks noChangeAspect="1"/>
          </p:cNvGraphicFramePr>
          <p:nvPr/>
        </p:nvGraphicFramePr>
        <p:xfrm>
          <a:off x="1955801" y="3429001"/>
          <a:ext cx="7853363" cy="746125"/>
        </p:xfrm>
        <a:graphic>
          <a:graphicData uri="http://schemas.openxmlformats.org/presentationml/2006/ole">
            <mc:AlternateContent xmlns:mc="http://schemas.openxmlformats.org/markup-compatibility/2006">
              <mc:Choice xmlns:v="urn:schemas-microsoft-com:vml" Requires="v">
                <p:oleObj spid="_x0000_s67594" name="公式" r:id="rId3" imgW="2171700" imgH="241300" progId="Equation.3">
                  <p:embed/>
                </p:oleObj>
              </mc:Choice>
              <mc:Fallback>
                <p:oleObj name="公式" r:id="rId3" imgW="21717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801" y="3429001"/>
                        <a:ext cx="7853363"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1269" name="AutoShape 5"/>
          <p:cNvSpPr>
            <a:spLocks noChangeArrowheads="1"/>
          </p:cNvSpPr>
          <p:nvPr/>
        </p:nvSpPr>
        <p:spPr bwMode="auto">
          <a:xfrm>
            <a:off x="4926014" y="4341814"/>
            <a:ext cx="1260475" cy="674687"/>
          </a:xfrm>
          <a:prstGeom prst="wedgeRoundRectCallout">
            <a:avLst>
              <a:gd name="adj1" fmla="val 35519"/>
              <a:gd name="adj2" fmla="val -74236"/>
              <a:gd name="adj3" fmla="val 16667"/>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入射光子能量</a:t>
            </a:r>
          </a:p>
        </p:txBody>
      </p:sp>
      <p:sp>
        <p:nvSpPr>
          <p:cNvPr id="651270" name="AutoShape 6"/>
          <p:cNvSpPr>
            <a:spLocks noChangeArrowheads="1"/>
          </p:cNvSpPr>
          <p:nvPr/>
        </p:nvSpPr>
        <p:spPr bwMode="auto">
          <a:xfrm>
            <a:off x="2809875" y="4430714"/>
            <a:ext cx="1035050" cy="674687"/>
          </a:xfrm>
          <a:prstGeom prst="wedgeRoundRectCallout">
            <a:avLst>
              <a:gd name="adj1" fmla="val 32514"/>
              <a:gd name="adj2" fmla="val -80352"/>
              <a:gd name="adj3" fmla="val 16667"/>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电子的动能</a:t>
            </a:r>
          </a:p>
        </p:txBody>
      </p:sp>
      <p:sp>
        <p:nvSpPr>
          <p:cNvPr id="651271" name="AutoShape 7"/>
          <p:cNvSpPr>
            <a:spLocks noChangeArrowheads="1"/>
          </p:cNvSpPr>
          <p:nvPr/>
        </p:nvSpPr>
        <p:spPr bwMode="auto">
          <a:xfrm>
            <a:off x="7086600" y="4565651"/>
            <a:ext cx="1035050" cy="404813"/>
          </a:xfrm>
          <a:prstGeom prst="wedgeRoundRectCallout">
            <a:avLst>
              <a:gd name="adj1" fmla="val -38037"/>
              <a:gd name="adj2" fmla="val -137060"/>
              <a:gd name="adj3" fmla="val 16667"/>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逸出功</a:t>
            </a:r>
          </a:p>
        </p:txBody>
      </p:sp>
      <p:sp>
        <p:nvSpPr>
          <p:cNvPr id="651272" name="Text Box 8"/>
          <p:cNvSpPr txBox="1">
            <a:spLocks noChangeArrowheads="1"/>
          </p:cNvSpPr>
          <p:nvPr/>
        </p:nvSpPr>
        <p:spPr bwMode="auto">
          <a:xfrm>
            <a:off x="2451100" y="5181600"/>
            <a:ext cx="72009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800" b="1">
                <a:solidFill>
                  <a:srgbClr val="6600FF"/>
                </a:solidFill>
                <a:latin typeface="Times New Roman" panose="02020603050405020304" pitchFamily="18" charset="0"/>
                <a:ea typeface="楷体_GB2312" pitchFamily="49" charset="-122"/>
              </a:rPr>
              <a:t>        </a:t>
            </a:r>
            <a:r>
              <a:rPr lang="zh-CN" altLang="en-US" sz="2400" b="1">
                <a:solidFill>
                  <a:srgbClr val="6600FF"/>
                </a:solidFill>
                <a:latin typeface="Times New Roman" panose="02020603050405020304" pitchFamily="18" charset="0"/>
                <a:ea typeface="楷体_GB2312" pitchFamily="49" charset="-122"/>
              </a:rPr>
              <a:t>该式表明，入射光子必须具有足够的能量，也就是说至少要等于逸出功，才能发生光电发射。</a:t>
            </a:r>
            <a:r>
              <a:rPr lang="el-GR" altLang="zh-CN" sz="2400" b="1">
                <a:solidFill>
                  <a:srgbClr val="6600FF"/>
                </a:solidFill>
                <a:latin typeface="楷体_GB2312" pitchFamily="49" charset="-122"/>
                <a:ea typeface="楷体_GB2312" pitchFamily="49" charset="-122"/>
              </a:rPr>
              <a:t>ν</a:t>
            </a:r>
            <a:r>
              <a:rPr lang="en-US" altLang="zh-CN" sz="2400" b="1" baseline="-25000">
                <a:solidFill>
                  <a:srgbClr val="6600FF"/>
                </a:solidFill>
                <a:latin typeface="楷体_GB2312" pitchFamily="49" charset="-122"/>
                <a:ea typeface="楷体_GB2312" pitchFamily="49" charset="-122"/>
              </a:rPr>
              <a:t>0</a:t>
            </a:r>
            <a:r>
              <a:rPr lang="zh-CN" altLang="en-US" sz="2400" b="1">
                <a:solidFill>
                  <a:srgbClr val="6600FF"/>
                </a:solidFill>
                <a:latin typeface="楷体_GB2312" pitchFamily="49" charset="-122"/>
                <a:ea typeface="楷体_GB2312" pitchFamily="49" charset="-122"/>
              </a:rPr>
              <a:t>为产生光电发射的最低频率，即该频率与材料的属性有关，与入射光强无关。</a:t>
            </a:r>
            <a:endParaRPr lang="zh-CN" altLang="el-GR" sz="2400" b="1">
              <a:solidFill>
                <a:srgbClr val="6600FF"/>
              </a:solidFill>
              <a:latin typeface="楷体_GB2312" pitchFamily="49" charset="-122"/>
              <a:ea typeface="楷体_GB2312" pitchFamily="49" charset="-122"/>
            </a:endParaRPr>
          </a:p>
        </p:txBody>
      </p:sp>
      <p:sp>
        <p:nvSpPr>
          <p:cNvPr id="651273" name="AutoShape 9"/>
          <p:cNvSpPr>
            <a:spLocks noChangeArrowheads="1"/>
          </p:cNvSpPr>
          <p:nvPr/>
        </p:nvSpPr>
        <p:spPr bwMode="auto">
          <a:xfrm>
            <a:off x="7086600" y="4565651"/>
            <a:ext cx="1035050" cy="404813"/>
          </a:xfrm>
          <a:prstGeom prst="wedgeRoundRectCallout">
            <a:avLst>
              <a:gd name="adj1" fmla="val 170093"/>
              <a:gd name="adj2" fmla="val -139412"/>
              <a:gd name="adj3" fmla="val 16667"/>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zh-CN" altLang="en-US" sz="1800" b="1">
                <a:latin typeface="Times New Roman" panose="02020603050405020304" pitchFamily="18" charset="0"/>
                <a:ea typeface="宋体" panose="02010600030101010101" pitchFamily="2" charset="-122"/>
              </a:rPr>
              <a:t>逸出功</a:t>
            </a:r>
          </a:p>
        </p:txBody>
      </p:sp>
      <p:sp>
        <p:nvSpPr>
          <p:cNvPr id="651276" name="Rectangle 12"/>
          <p:cNvSpPr>
            <a:spLocks noGrp="1" noChangeArrowheads="1"/>
          </p:cNvSpPr>
          <p:nvPr>
            <p:ph type="title"/>
          </p:nvPr>
        </p:nvSpPr>
        <p:spPr>
          <a:xfrm>
            <a:off x="674688" y="86452"/>
            <a:ext cx="10515600" cy="913676"/>
          </a:xfrm>
        </p:spPr>
        <p:txBody>
          <a:bodyPr/>
          <a:lstStyle/>
          <a:p>
            <a:pPr eaLnBrk="1" hangingPunct="1">
              <a:defRPr/>
            </a:pPr>
            <a:r>
              <a:rPr lang="zh-CN" altLang="en-US" b="0" dirty="0">
                <a:effectLst>
                  <a:outerShdw blurRad="38100" dist="38100" dir="2700000" algn="tl">
                    <a:srgbClr val="C0C0C0"/>
                  </a:outerShdw>
                </a:effectLst>
                <a:ea typeface="宋体" panose="02010600030101010101" pitchFamily="2" charset="-122"/>
              </a:rPr>
              <a:t>外光电效应</a:t>
            </a:r>
            <a:r>
              <a:rPr lang="en-US" altLang="zh-CN" b="0" dirty="0">
                <a:effectLst>
                  <a:outerShdw blurRad="38100" dist="38100" dir="2700000" algn="tl">
                    <a:srgbClr val="C0C0C0"/>
                  </a:outerShdw>
                </a:effectLst>
                <a:ea typeface="宋体" panose="02010600030101010101" pitchFamily="2" charset="-122"/>
              </a:rPr>
              <a:t>——</a:t>
            </a:r>
            <a:r>
              <a:rPr lang="zh-CN" altLang="en-US" b="0" dirty="0">
                <a:effectLst>
                  <a:outerShdw blurRad="38100" dist="38100" dir="2700000" algn="tl">
                    <a:srgbClr val="C0C0C0"/>
                  </a:outerShdw>
                </a:effectLst>
                <a:ea typeface="宋体" panose="02010600030101010101" pitchFamily="2" charset="-122"/>
              </a:rPr>
              <a:t>光电发射效应</a:t>
            </a:r>
          </a:p>
        </p:txBody>
      </p:sp>
    </p:spTree>
    <p:extLst>
      <p:ext uri="{BB962C8B-B14F-4D97-AF65-F5344CB8AC3E}">
        <p14:creationId xmlns:p14="http://schemas.microsoft.com/office/powerpoint/2010/main" val="2419999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1267">
                                            <p:txEl>
                                              <p:pRg st="0" end="0"/>
                                            </p:txEl>
                                          </p:spTgt>
                                        </p:tgtEl>
                                        <p:attrNameLst>
                                          <p:attrName>style.visibility</p:attrName>
                                        </p:attrNameLst>
                                      </p:cBhvr>
                                      <p:to>
                                        <p:strVal val="visible"/>
                                      </p:to>
                                    </p:set>
                                    <p:animEffect transition="in" filter="blinds(horizontal)">
                                      <p:cBhvr>
                                        <p:cTn id="7" dur="500"/>
                                        <p:tgtEl>
                                          <p:spTgt spid="65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51267">
                                            <p:txEl>
                                              <p:pRg st="1" end="1"/>
                                            </p:txEl>
                                          </p:spTgt>
                                        </p:tgtEl>
                                        <p:attrNameLst>
                                          <p:attrName>style.visibility</p:attrName>
                                        </p:attrNameLst>
                                      </p:cBhvr>
                                      <p:to>
                                        <p:strVal val="visible"/>
                                      </p:to>
                                    </p:set>
                                    <p:animEffect transition="in" filter="blinds(horizontal)">
                                      <p:cBhvr>
                                        <p:cTn id="12" dur="500"/>
                                        <p:tgtEl>
                                          <p:spTgt spid="651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51267">
                                            <p:txEl>
                                              <p:pRg st="2" end="2"/>
                                            </p:txEl>
                                          </p:spTgt>
                                        </p:tgtEl>
                                        <p:attrNameLst>
                                          <p:attrName>style.visibility</p:attrName>
                                        </p:attrNameLst>
                                      </p:cBhvr>
                                      <p:to>
                                        <p:strVal val="visible"/>
                                      </p:to>
                                    </p:set>
                                    <p:animEffect transition="in" filter="blinds(horizontal)">
                                      <p:cBhvr>
                                        <p:cTn id="17" dur="500"/>
                                        <p:tgtEl>
                                          <p:spTgt spid="6512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9" presetClass="entr" presetSubtype="0" fill="hold" nodeType="clickEffect">
                                  <p:stCondLst>
                                    <p:cond delay="0"/>
                                  </p:stCondLst>
                                  <p:childTnLst>
                                    <p:set>
                                      <p:cBhvr>
                                        <p:cTn id="21" dur="1" fill="hold">
                                          <p:stCondLst>
                                            <p:cond delay="0"/>
                                          </p:stCondLst>
                                        </p:cTn>
                                        <p:tgtEl>
                                          <p:spTgt spid="651268"/>
                                        </p:tgtEl>
                                        <p:attrNameLst>
                                          <p:attrName>style.visibility</p:attrName>
                                        </p:attrNameLst>
                                      </p:cBhvr>
                                      <p:to>
                                        <p:strVal val="visible"/>
                                      </p:to>
                                    </p:set>
                                    <p:anim calcmode="lin" valueType="num">
                                      <p:cBhvr>
                                        <p:cTn id="22" dur="1000" fill="hold"/>
                                        <p:tgtEl>
                                          <p:spTgt spid="651268"/>
                                        </p:tgtEl>
                                        <p:attrNameLst>
                                          <p:attrName>ppt_x</p:attrName>
                                        </p:attrNameLst>
                                      </p:cBhvr>
                                      <p:tavLst>
                                        <p:tav tm="0">
                                          <p:val>
                                            <p:strVal val="#ppt_x-.2"/>
                                          </p:val>
                                        </p:tav>
                                        <p:tav tm="100000">
                                          <p:val>
                                            <p:strVal val="#ppt_x"/>
                                          </p:val>
                                        </p:tav>
                                      </p:tavLst>
                                    </p:anim>
                                    <p:anim calcmode="lin" valueType="num">
                                      <p:cBhvr>
                                        <p:cTn id="23" dur="1000" fill="hold"/>
                                        <p:tgtEl>
                                          <p:spTgt spid="651268"/>
                                        </p:tgtEl>
                                        <p:attrNameLst>
                                          <p:attrName>ppt_y</p:attrName>
                                        </p:attrNameLst>
                                      </p:cBhvr>
                                      <p:tavLst>
                                        <p:tav tm="0">
                                          <p:val>
                                            <p:strVal val="#ppt_y"/>
                                          </p:val>
                                        </p:tav>
                                        <p:tav tm="100000">
                                          <p:val>
                                            <p:strVal val="#ppt_y"/>
                                          </p:val>
                                        </p:tav>
                                      </p:tavLst>
                                    </p:anim>
                                    <p:animEffect transition="in" filter="wipe(right)" prLst="gradientSize: 0.1">
                                      <p:cBhvr>
                                        <p:cTn id="24" dur="1000"/>
                                        <p:tgtEl>
                                          <p:spTgt spid="65126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51269"/>
                                        </p:tgtEl>
                                        <p:attrNameLst>
                                          <p:attrName>style.visibility</p:attrName>
                                        </p:attrNameLst>
                                      </p:cBhvr>
                                      <p:to>
                                        <p:strVal val="visible"/>
                                      </p:to>
                                    </p:set>
                                    <p:animEffect transition="in" filter="fade">
                                      <p:cBhvr>
                                        <p:cTn id="29" dur="2000"/>
                                        <p:tgtEl>
                                          <p:spTgt spid="65126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51270"/>
                                        </p:tgtEl>
                                        <p:attrNameLst>
                                          <p:attrName>style.visibility</p:attrName>
                                        </p:attrNameLst>
                                      </p:cBhvr>
                                      <p:to>
                                        <p:strVal val="visible"/>
                                      </p:to>
                                    </p:set>
                                    <p:animEffect transition="in" filter="fade">
                                      <p:cBhvr>
                                        <p:cTn id="34" dur="2000"/>
                                        <p:tgtEl>
                                          <p:spTgt spid="65127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51271"/>
                                        </p:tgtEl>
                                        <p:attrNameLst>
                                          <p:attrName>style.visibility</p:attrName>
                                        </p:attrNameLst>
                                      </p:cBhvr>
                                      <p:to>
                                        <p:strVal val="visible"/>
                                      </p:to>
                                    </p:set>
                                    <p:animEffect transition="in" filter="fade">
                                      <p:cBhvr>
                                        <p:cTn id="39" dur="2000"/>
                                        <p:tgtEl>
                                          <p:spTgt spid="65127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51272"/>
                                        </p:tgtEl>
                                        <p:attrNameLst>
                                          <p:attrName>style.visibility</p:attrName>
                                        </p:attrNameLst>
                                      </p:cBhvr>
                                      <p:to>
                                        <p:strVal val="visible"/>
                                      </p:to>
                                    </p:set>
                                    <p:animEffect transition="in" filter="fade">
                                      <p:cBhvr>
                                        <p:cTn id="44" dur="2000"/>
                                        <p:tgtEl>
                                          <p:spTgt spid="65127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51273"/>
                                        </p:tgtEl>
                                        <p:attrNameLst>
                                          <p:attrName>style.visibility</p:attrName>
                                        </p:attrNameLst>
                                      </p:cBhvr>
                                      <p:to>
                                        <p:strVal val="visible"/>
                                      </p:to>
                                    </p:set>
                                    <p:animEffect transition="in" filter="fade">
                                      <p:cBhvr>
                                        <p:cTn id="49" dur="2000"/>
                                        <p:tgtEl>
                                          <p:spTgt spid="65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9" grpId="0" animBg="1"/>
      <p:bldP spid="651270" grpId="0" animBg="1"/>
      <p:bldP spid="651271" grpId="0" animBg="1"/>
      <p:bldP spid="651272" grpId="0"/>
      <p:bldP spid="65127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pPr eaLnBrk="1" hangingPunct="1">
              <a:defRPr/>
            </a:pPr>
            <a:r>
              <a:rPr lang="zh-CN" altLang="en-US" sz="2400">
                <a:effectLst>
                  <a:outerShdw blurRad="38100" dist="38100" dir="2700000" algn="tl">
                    <a:srgbClr val="C0C0C0"/>
                  </a:outerShdw>
                </a:effectLst>
                <a:ea typeface="宋体" panose="02010600030101010101" pitchFamily="2" charset="-122"/>
              </a:rPr>
              <a:t>爱因斯坦定律</a:t>
            </a:r>
          </a:p>
        </p:txBody>
      </p:sp>
      <p:sp>
        <p:nvSpPr>
          <p:cNvPr id="653315" name="Rectangle 3"/>
          <p:cNvSpPr>
            <a:spLocks noGrp="1" noChangeArrowheads="1"/>
          </p:cNvSpPr>
          <p:nvPr>
            <p:ph type="body" idx="1"/>
          </p:nvPr>
        </p:nvSpPr>
        <p:spPr>
          <a:xfrm>
            <a:off x="1865313" y="3657600"/>
            <a:ext cx="8596312" cy="3048000"/>
          </a:xfrm>
        </p:spPr>
        <p:txBody>
          <a:bodyPr/>
          <a:lstStyle/>
          <a:p>
            <a:pPr algn="just" eaLnBrk="1" hangingPunct="1">
              <a:lnSpc>
                <a:spcPct val="90000"/>
              </a:lnSpc>
            </a:pPr>
            <a:r>
              <a:rPr lang="zh-CN" altLang="en-US" sz="2400" b="1">
                <a:ea typeface="楷体_GB2312" pitchFamily="49" charset="-122"/>
              </a:rPr>
              <a:t>入射光波长大于截止波长时，无论光强有多大、照射时间多长，都不会有光电子发射。光电发射大致可分为三个过程：</a:t>
            </a:r>
          </a:p>
          <a:p>
            <a:pPr lvl="1" algn="just" eaLnBrk="1" hangingPunct="1">
              <a:lnSpc>
                <a:spcPct val="90000"/>
              </a:lnSpc>
            </a:pPr>
            <a:r>
              <a:rPr lang="zh-CN" altLang="en-US" b="1">
                <a:solidFill>
                  <a:srgbClr val="3333FF"/>
                </a:solidFill>
                <a:ea typeface="楷体_GB2312" pitchFamily="49" charset="-122"/>
              </a:rPr>
              <a:t>光入射物体后，物体中的电子吸收光子能量，从基态跃迁到激发态；</a:t>
            </a:r>
          </a:p>
          <a:p>
            <a:pPr lvl="1" algn="just" eaLnBrk="1" hangingPunct="1">
              <a:lnSpc>
                <a:spcPct val="90000"/>
              </a:lnSpc>
            </a:pPr>
            <a:r>
              <a:rPr lang="zh-CN" altLang="en-US" b="1">
                <a:solidFill>
                  <a:srgbClr val="3333FF"/>
                </a:solidFill>
                <a:ea typeface="楷体_GB2312" pitchFamily="49" charset="-122"/>
              </a:rPr>
              <a:t>受激电子从受激处出发，向表面运动，其间必然要同其他电子或晶格发生碰撞而失去部分能量；</a:t>
            </a:r>
          </a:p>
          <a:p>
            <a:pPr lvl="1" algn="just" eaLnBrk="1" hangingPunct="1">
              <a:lnSpc>
                <a:spcPct val="90000"/>
              </a:lnSpc>
            </a:pPr>
            <a:r>
              <a:rPr lang="zh-CN" altLang="en-US" b="1">
                <a:solidFill>
                  <a:srgbClr val="3333FF"/>
                </a:solidFill>
                <a:ea typeface="楷体_GB2312" pitchFamily="49" charset="-122"/>
              </a:rPr>
              <a:t>到达表面的电子克服表面势垒对其的束缚，逸出形成光电子。</a:t>
            </a:r>
          </a:p>
        </p:txBody>
      </p:sp>
      <p:graphicFrame>
        <p:nvGraphicFramePr>
          <p:cNvPr id="653316" name="Object 4"/>
          <p:cNvGraphicFramePr>
            <a:graphicFrameLocks noChangeAspect="1"/>
          </p:cNvGraphicFramePr>
          <p:nvPr/>
        </p:nvGraphicFramePr>
        <p:xfrm>
          <a:off x="2819401" y="1066800"/>
          <a:ext cx="3597275" cy="788988"/>
        </p:xfrm>
        <a:graphic>
          <a:graphicData uri="http://schemas.openxmlformats.org/presentationml/2006/ole">
            <mc:AlternateContent xmlns:mc="http://schemas.openxmlformats.org/markup-compatibility/2006">
              <mc:Choice xmlns:v="urn:schemas-microsoft-com:vml" Requires="v">
                <p:oleObj spid="_x0000_s68634" name="公式" r:id="rId3" imgW="1701800" imgH="393700" progId="Equation.3">
                  <p:embed/>
                </p:oleObj>
              </mc:Choice>
              <mc:Fallback>
                <p:oleObj name="公式" r:id="rId3" imgW="17018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1066800"/>
                        <a:ext cx="359727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3317" name="AutoShape 5"/>
          <p:cNvSpPr>
            <a:spLocks noChangeArrowheads="1"/>
          </p:cNvSpPr>
          <p:nvPr/>
        </p:nvSpPr>
        <p:spPr bwMode="auto">
          <a:xfrm>
            <a:off x="3721100" y="1981200"/>
            <a:ext cx="1079500" cy="609600"/>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aphicFrame>
        <p:nvGraphicFramePr>
          <p:cNvPr id="653318" name="Object 6"/>
          <p:cNvGraphicFramePr>
            <a:graphicFrameLocks noChangeAspect="1"/>
          </p:cNvGraphicFramePr>
          <p:nvPr/>
        </p:nvGraphicFramePr>
        <p:xfrm>
          <a:off x="3933826" y="2665414"/>
          <a:ext cx="1019175" cy="839787"/>
        </p:xfrm>
        <a:graphic>
          <a:graphicData uri="http://schemas.openxmlformats.org/presentationml/2006/ole">
            <mc:AlternateContent xmlns:mc="http://schemas.openxmlformats.org/markup-compatibility/2006">
              <mc:Choice xmlns:v="urn:schemas-microsoft-com:vml" Requires="v">
                <p:oleObj spid="_x0000_s68635" name="公式" r:id="rId5" imgW="482391" imgH="418918" progId="Equation.3">
                  <p:embed/>
                </p:oleObj>
              </mc:Choice>
              <mc:Fallback>
                <p:oleObj name="公式" r:id="rId5" imgW="482391" imgH="41891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3826" y="2665414"/>
                        <a:ext cx="101917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3319" name="AutoShape 7"/>
          <p:cNvSpPr>
            <a:spLocks noChangeArrowheads="1"/>
          </p:cNvSpPr>
          <p:nvPr/>
        </p:nvSpPr>
        <p:spPr bwMode="auto">
          <a:xfrm>
            <a:off x="5257800" y="2795588"/>
            <a:ext cx="539750" cy="58420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aphicFrame>
        <p:nvGraphicFramePr>
          <p:cNvPr id="653320" name="Object 8"/>
          <p:cNvGraphicFramePr>
            <a:graphicFrameLocks noChangeAspect="1"/>
          </p:cNvGraphicFramePr>
          <p:nvPr/>
        </p:nvGraphicFramePr>
        <p:xfrm>
          <a:off x="6196014" y="2614614"/>
          <a:ext cx="2039937" cy="890587"/>
        </p:xfrm>
        <a:graphic>
          <a:graphicData uri="http://schemas.openxmlformats.org/presentationml/2006/ole">
            <mc:AlternateContent xmlns:mc="http://schemas.openxmlformats.org/markup-compatibility/2006">
              <mc:Choice xmlns:v="urn:schemas-microsoft-com:vml" Requires="v">
                <p:oleObj spid="_x0000_s68636" name="公式" r:id="rId7" imgW="965200" imgH="444500" progId="Equation.3">
                  <p:embed/>
                </p:oleObj>
              </mc:Choice>
              <mc:Fallback>
                <p:oleObj name="公式" r:id="rId7" imgW="9652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6014" y="2614614"/>
                        <a:ext cx="2039937" cy="890587"/>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94704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53316"/>
                                        </p:tgtEl>
                                        <p:attrNameLst>
                                          <p:attrName>style.visibility</p:attrName>
                                        </p:attrNameLst>
                                      </p:cBhvr>
                                      <p:to>
                                        <p:strVal val="visible"/>
                                      </p:to>
                                    </p:set>
                                    <p:anim calcmode="lin" valueType="num">
                                      <p:cBhvr>
                                        <p:cTn id="7" dur="1000" fill="hold"/>
                                        <p:tgtEl>
                                          <p:spTgt spid="653316"/>
                                        </p:tgtEl>
                                        <p:attrNameLst>
                                          <p:attrName>ppt_x</p:attrName>
                                        </p:attrNameLst>
                                      </p:cBhvr>
                                      <p:tavLst>
                                        <p:tav tm="0">
                                          <p:val>
                                            <p:strVal val="#ppt_x-.2"/>
                                          </p:val>
                                        </p:tav>
                                        <p:tav tm="100000">
                                          <p:val>
                                            <p:strVal val="#ppt_x"/>
                                          </p:val>
                                        </p:tav>
                                      </p:tavLst>
                                    </p:anim>
                                    <p:anim calcmode="lin" valueType="num">
                                      <p:cBhvr>
                                        <p:cTn id="8" dur="1000" fill="hold"/>
                                        <p:tgtEl>
                                          <p:spTgt spid="65331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5331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53317"/>
                                        </p:tgtEl>
                                        <p:attrNameLst>
                                          <p:attrName>style.visibility</p:attrName>
                                        </p:attrNameLst>
                                      </p:cBhvr>
                                      <p:to>
                                        <p:strVal val="visible"/>
                                      </p:to>
                                    </p:set>
                                    <p:animEffect transition="in" filter="fade">
                                      <p:cBhvr>
                                        <p:cTn id="14" dur="2000"/>
                                        <p:tgtEl>
                                          <p:spTgt spid="65331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childTnLst>
                                    <p:set>
                                      <p:cBhvr>
                                        <p:cTn id="18" dur="1" fill="hold">
                                          <p:stCondLst>
                                            <p:cond delay="0"/>
                                          </p:stCondLst>
                                        </p:cTn>
                                        <p:tgtEl>
                                          <p:spTgt spid="653318"/>
                                        </p:tgtEl>
                                        <p:attrNameLst>
                                          <p:attrName>style.visibility</p:attrName>
                                        </p:attrNameLst>
                                      </p:cBhvr>
                                      <p:to>
                                        <p:strVal val="visible"/>
                                      </p:to>
                                    </p:set>
                                    <p:anim calcmode="lin" valueType="num">
                                      <p:cBhvr>
                                        <p:cTn id="19" dur="1000" fill="hold"/>
                                        <p:tgtEl>
                                          <p:spTgt spid="653318"/>
                                        </p:tgtEl>
                                        <p:attrNameLst>
                                          <p:attrName>ppt_x</p:attrName>
                                        </p:attrNameLst>
                                      </p:cBhvr>
                                      <p:tavLst>
                                        <p:tav tm="0">
                                          <p:val>
                                            <p:strVal val="#ppt_x-.2"/>
                                          </p:val>
                                        </p:tav>
                                        <p:tav tm="100000">
                                          <p:val>
                                            <p:strVal val="#ppt_x"/>
                                          </p:val>
                                        </p:tav>
                                      </p:tavLst>
                                    </p:anim>
                                    <p:anim calcmode="lin" valueType="num">
                                      <p:cBhvr>
                                        <p:cTn id="20" dur="1000" fill="hold"/>
                                        <p:tgtEl>
                                          <p:spTgt spid="65331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65331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9" presetClass="entr" presetSubtype="0" fill="hold" grpId="0" nodeType="clickEffect">
                                  <p:stCondLst>
                                    <p:cond delay="0"/>
                                  </p:stCondLst>
                                  <p:childTnLst>
                                    <p:set>
                                      <p:cBhvr>
                                        <p:cTn id="25" dur="1" fill="hold">
                                          <p:stCondLst>
                                            <p:cond delay="0"/>
                                          </p:stCondLst>
                                        </p:cTn>
                                        <p:tgtEl>
                                          <p:spTgt spid="653319"/>
                                        </p:tgtEl>
                                        <p:attrNameLst>
                                          <p:attrName>style.visibility</p:attrName>
                                        </p:attrNameLst>
                                      </p:cBhvr>
                                      <p:to>
                                        <p:strVal val="visible"/>
                                      </p:to>
                                    </p:set>
                                    <p:anim calcmode="lin" valueType="num">
                                      <p:cBhvr>
                                        <p:cTn id="26" dur="1000" fill="hold"/>
                                        <p:tgtEl>
                                          <p:spTgt spid="653319"/>
                                        </p:tgtEl>
                                        <p:attrNameLst>
                                          <p:attrName>ppt_x</p:attrName>
                                        </p:attrNameLst>
                                      </p:cBhvr>
                                      <p:tavLst>
                                        <p:tav tm="0">
                                          <p:val>
                                            <p:strVal val="#ppt_x-.2"/>
                                          </p:val>
                                        </p:tav>
                                        <p:tav tm="100000">
                                          <p:val>
                                            <p:strVal val="#ppt_x"/>
                                          </p:val>
                                        </p:tav>
                                      </p:tavLst>
                                    </p:anim>
                                    <p:anim calcmode="lin" valueType="num">
                                      <p:cBhvr>
                                        <p:cTn id="27" dur="1000" fill="hold"/>
                                        <p:tgtEl>
                                          <p:spTgt spid="653319"/>
                                        </p:tgtEl>
                                        <p:attrNameLst>
                                          <p:attrName>ppt_y</p:attrName>
                                        </p:attrNameLst>
                                      </p:cBhvr>
                                      <p:tavLst>
                                        <p:tav tm="0">
                                          <p:val>
                                            <p:strVal val="#ppt_y"/>
                                          </p:val>
                                        </p:tav>
                                        <p:tav tm="100000">
                                          <p:val>
                                            <p:strVal val="#ppt_y"/>
                                          </p:val>
                                        </p:tav>
                                      </p:tavLst>
                                    </p:anim>
                                    <p:animEffect transition="in" filter="wipe(right)" prLst="gradientSize: 0.1">
                                      <p:cBhvr>
                                        <p:cTn id="28" dur="1000"/>
                                        <p:tgtEl>
                                          <p:spTgt spid="65331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653320"/>
                                        </p:tgtEl>
                                        <p:attrNameLst>
                                          <p:attrName>style.visibility</p:attrName>
                                        </p:attrNameLst>
                                      </p:cBhvr>
                                      <p:to>
                                        <p:strVal val="visible"/>
                                      </p:to>
                                    </p:set>
                                    <p:anim calcmode="lin" valueType="num">
                                      <p:cBhvr>
                                        <p:cTn id="33" dur="1000" fill="hold"/>
                                        <p:tgtEl>
                                          <p:spTgt spid="653320"/>
                                        </p:tgtEl>
                                        <p:attrNameLst>
                                          <p:attrName>ppt_x</p:attrName>
                                        </p:attrNameLst>
                                      </p:cBhvr>
                                      <p:tavLst>
                                        <p:tav tm="0">
                                          <p:val>
                                            <p:strVal val="#ppt_x-.2"/>
                                          </p:val>
                                        </p:tav>
                                        <p:tav tm="100000">
                                          <p:val>
                                            <p:strVal val="#ppt_x"/>
                                          </p:val>
                                        </p:tav>
                                      </p:tavLst>
                                    </p:anim>
                                    <p:anim calcmode="lin" valueType="num">
                                      <p:cBhvr>
                                        <p:cTn id="34" dur="1000" fill="hold"/>
                                        <p:tgtEl>
                                          <p:spTgt spid="653320"/>
                                        </p:tgtEl>
                                        <p:attrNameLst>
                                          <p:attrName>ppt_y</p:attrName>
                                        </p:attrNameLst>
                                      </p:cBhvr>
                                      <p:tavLst>
                                        <p:tav tm="0">
                                          <p:val>
                                            <p:strVal val="#ppt_y"/>
                                          </p:val>
                                        </p:tav>
                                        <p:tav tm="100000">
                                          <p:val>
                                            <p:strVal val="#ppt_y"/>
                                          </p:val>
                                        </p:tav>
                                      </p:tavLst>
                                    </p:anim>
                                    <p:animEffect transition="in" filter="wipe(right)" prLst="gradientSize: 0.1">
                                      <p:cBhvr>
                                        <p:cTn id="35" dur="1000"/>
                                        <p:tgtEl>
                                          <p:spTgt spid="65332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653315">
                                            <p:txEl>
                                              <p:pRg st="0" end="0"/>
                                            </p:txEl>
                                          </p:spTgt>
                                        </p:tgtEl>
                                        <p:attrNameLst>
                                          <p:attrName>style.visibility</p:attrName>
                                        </p:attrNameLst>
                                      </p:cBhvr>
                                      <p:to>
                                        <p:strVal val="visible"/>
                                      </p:to>
                                    </p:set>
                                    <p:animEffect transition="in" filter="blinds(horizontal)">
                                      <p:cBhvr>
                                        <p:cTn id="40" dur="500"/>
                                        <p:tgtEl>
                                          <p:spTgt spid="653315">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9" presetClass="entr" presetSubtype="0" fill="hold" nodeType="clickEffect">
                                  <p:stCondLst>
                                    <p:cond delay="0"/>
                                  </p:stCondLst>
                                  <p:childTnLst>
                                    <p:set>
                                      <p:cBhvr>
                                        <p:cTn id="44" dur="1" fill="hold">
                                          <p:stCondLst>
                                            <p:cond delay="0"/>
                                          </p:stCondLst>
                                        </p:cTn>
                                        <p:tgtEl>
                                          <p:spTgt spid="653315">
                                            <p:txEl>
                                              <p:pRg st="1" end="1"/>
                                            </p:txEl>
                                          </p:spTgt>
                                        </p:tgtEl>
                                        <p:attrNameLst>
                                          <p:attrName>style.visibility</p:attrName>
                                        </p:attrNameLst>
                                      </p:cBhvr>
                                      <p:to>
                                        <p:strVal val="visible"/>
                                      </p:to>
                                    </p:set>
                                    <p:anim calcmode="lin" valueType="num">
                                      <p:cBhvr>
                                        <p:cTn id="45" dur="1000" fill="hold"/>
                                        <p:tgtEl>
                                          <p:spTgt spid="653315">
                                            <p:txEl>
                                              <p:pRg st="1" end="1"/>
                                            </p:txEl>
                                          </p:spTgt>
                                        </p:tgtEl>
                                        <p:attrNameLst>
                                          <p:attrName>ppt_x</p:attrName>
                                        </p:attrNameLst>
                                      </p:cBhvr>
                                      <p:tavLst>
                                        <p:tav tm="0">
                                          <p:val>
                                            <p:strVal val="#ppt_x-.2"/>
                                          </p:val>
                                        </p:tav>
                                        <p:tav tm="100000">
                                          <p:val>
                                            <p:strVal val="#ppt_x"/>
                                          </p:val>
                                        </p:tav>
                                      </p:tavLst>
                                    </p:anim>
                                    <p:anim calcmode="lin" valueType="num">
                                      <p:cBhvr>
                                        <p:cTn id="46" dur="1000" fill="hold"/>
                                        <p:tgtEl>
                                          <p:spTgt spid="65331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47" dur="1000"/>
                                        <p:tgtEl>
                                          <p:spTgt spid="653315">
                                            <p:txEl>
                                              <p:pRg st="1" end="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9" presetClass="entr" presetSubtype="0" fill="hold" nodeType="clickEffect">
                                  <p:stCondLst>
                                    <p:cond delay="0"/>
                                  </p:stCondLst>
                                  <p:childTnLst>
                                    <p:set>
                                      <p:cBhvr>
                                        <p:cTn id="51" dur="1" fill="hold">
                                          <p:stCondLst>
                                            <p:cond delay="0"/>
                                          </p:stCondLst>
                                        </p:cTn>
                                        <p:tgtEl>
                                          <p:spTgt spid="653315">
                                            <p:txEl>
                                              <p:pRg st="2" end="2"/>
                                            </p:txEl>
                                          </p:spTgt>
                                        </p:tgtEl>
                                        <p:attrNameLst>
                                          <p:attrName>style.visibility</p:attrName>
                                        </p:attrNameLst>
                                      </p:cBhvr>
                                      <p:to>
                                        <p:strVal val="visible"/>
                                      </p:to>
                                    </p:set>
                                    <p:anim calcmode="lin" valueType="num">
                                      <p:cBhvr>
                                        <p:cTn id="52" dur="1000" fill="hold"/>
                                        <p:tgtEl>
                                          <p:spTgt spid="653315">
                                            <p:txEl>
                                              <p:pRg st="2" end="2"/>
                                            </p:txEl>
                                          </p:spTgt>
                                        </p:tgtEl>
                                        <p:attrNameLst>
                                          <p:attrName>ppt_x</p:attrName>
                                        </p:attrNameLst>
                                      </p:cBhvr>
                                      <p:tavLst>
                                        <p:tav tm="0">
                                          <p:val>
                                            <p:strVal val="#ppt_x-.2"/>
                                          </p:val>
                                        </p:tav>
                                        <p:tav tm="100000">
                                          <p:val>
                                            <p:strVal val="#ppt_x"/>
                                          </p:val>
                                        </p:tav>
                                      </p:tavLst>
                                    </p:anim>
                                    <p:anim calcmode="lin" valueType="num">
                                      <p:cBhvr>
                                        <p:cTn id="53" dur="1000" fill="hold"/>
                                        <p:tgtEl>
                                          <p:spTgt spid="65331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54" dur="1000"/>
                                        <p:tgtEl>
                                          <p:spTgt spid="653315">
                                            <p:txEl>
                                              <p:pRg st="2" end="2"/>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9" presetClass="entr" presetSubtype="0" fill="hold" nodeType="clickEffect">
                                  <p:stCondLst>
                                    <p:cond delay="0"/>
                                  </p:stCondLst>
                                  <p:childTnLst>
                                    <p:set>
                                      <p:cBhvr>
                                        <p:cTn id="58" dur="1" fill="hold">
                                          <p:stCondLst>
                                            <p:cond delay="0"/>
                                          </p:stCondLst>
                                        </p:cTn>
                                        <p:tgtEl>
                                          <p:spTgt spid="653315">
                                            <p:txEl>
                                              <p:pRg st="3" end="3"/>
                                            </p:txEl>
                                          </p:spTgt>
                                        </p:tgtEl>
                                        <p:attrNameLst>
                                          <p:attrName>style.visibility</p:attrName>
                                        </p:attrNameLst>
                                      </p:cBhvr>
                                      <p:to>
                                        <p:strVal val="visible"/>
                                      </p:to>
                                    </p:set>
                                    <p:anim calcmode="lin" valueType="num">
                                      <p:cBhvr>
                                        <p:cTn id="59" dur="1000" fill="hold"/>
                                        <p:tgtEl>
                                          <p:spTgt spid="653315">
                                            <p:txEl>
                                              <p:pRg st="3" end="3"/>
                                            </p:txEl>
                                          </p:spTgt>
                                        </p:tgtEl>
                                        <p:attrNameLst>
                                          <p:attrName>ppt_x</p:attrName>
                                        </p:attrNameLst>
                                      </p:cBhvr>
                                      <p:tavLst>
                                        <p:tav tm="0">
                                          <p:val>
                                            <p:strVal val="#ppt_x-.2"/>
                                          </p:val>
                                        </p:tav>
                                        <p:tav tm="100000">
                                          <p:val>
                                            <p:strVal val="#ppt_x"/>
                                          </p:val>
                                        </p:tav>
                                      </p:tavLst>
                                    </p:anim>
                                    <p:anim calcmode="lin" valueType="num">
                                      <p:cBhvr>
                                        <p:cTn id="60" dur="1000" fill="hold"/>
                                        <p:tgtEl>
                                          <p:spTgt spid="653315">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61" dur="1000"/>
                                        <p:tgtEl>
                                          <p:spTgt spid="65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7" grpId="0" animBg="1"/>
      <p:bldP spid="6533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9" name="Rectangle 3"/>
          <p:cNvSpPr>
            <a:spLocks noGrp="1" noChangeArrowheads="1"/>
          </p:cNvSpPr>
          <p:nvPr>
            <p:ph type="body" idx="1"/>
          </p:nvPr>
        </p:nvSpPr>
        <p:spPr>
          <a:xfrm>
            <a:off x="2046289" y="1447801"/>
            <a:ext cx="8010525" cy="4926013"/>
          </a:xfrm>
        </p:spPr>
        <p:txBody>
          <a:bodyPr/>
          <a:lstStyle/>
          <a:p>
            <a:pPr algn="just" eaLnBrk="1" hangingPunct="1">
              <a:lnSpc>
                <a:spcPct val="80000"/>
              </a:lnSpc>
            </a:pPr>
            <a:r>
              <a:rPr lang="zh-CN" altLang="en-US" sz="2600" b="1">
                <a:ea typeface="楷体_GB2312" pitchFamily="49" charset="-122"/>
              </a:rPr>
              <a:t>由此得到光电发射对</a:t>
            </a:r>
            <a:r>
              <a:rPr lang="zh-CN" altLang="en-US" sz="2600" b="1">
                <a:solidFill>
                  <a:srgbClr val="FF0000"/>
                </a:solidFill>
                <a:ea typeface="楷体_GB2312" pitchFamily="49" charset="-122"/>
              </a:rPr>
              <a:t>阴极材料</a:t>
            </a:r>
            <a:r>
              <a:rPr lang="zh-CN" altLang="en-US" sz="2600" b="1">
                <a:ea typeface="楷体_GB2312" pitchFamily="49" charset="-122"/>
              </a:rPr>
              <a:t>的要求</a:t>
            </a:r>
            <a:r>
              <a:rPr lang="zh-CN" altLang="en-US" sz="2600">
                <a:ea typeface="楷体_GB2312" pitchFamily="49" charset="-122"/>
              </a:rPr>
              <a:t>：</a:t>
            </a:r>
          </a:p>
          <a:p>
            <a:pPr algn="just" eaLnBrk="1" hangingPunct="1">
              <a:lnSpc>
                <a:spcPct val="80000"/>
              </a:lnSpc>
            </a:pPr>
            <a:endParaRPr lang="zh-CN" altLang="en-US" sz="2600">
              <a:ea typeface="楷体_GB2312" pitchFamily="49" charset="-122"/>
            </a:endParaRPr>
          </a:p>
          <a:p>
            <a:pPr lvl="1" algn="just" eaLnBrk="1" hangingPunct="1">
              <a:lnSpc>
                <a:spcPct val="80000"/>
              </a:lnSpc>
              <a:buFont typeface="Wingdings" panose="05000000000000000000" pitchFamily="2" charset="2"/>
              <a:buChar char="Ø"/>
            </a:pPr>
            <a:r>
              <a:rPr lang="zh-CN" altLang="en-US" sz="2600" b="1">
                <a:solidFill>
                  <a:srgbClr val="3333FF"/>
                </a:solidFill>
                <a:ea typeface="楷体_GB2312" pitchFamily="49" charset="-122"/>
              </a:rPr>
              <a:t>对光的吸收大，以便体内有较多的电子受激发射；</a:t>
            </a:r>
          </a:p>
          <a:p>
            <a:pPr lvl="1" algn="just" eaLnBrk="1" hangingPunct="1">
              <a:lnSpc>
                <a:spcPct val="80000"/>
              </a:lnSpc>
              <a:buFont typeface="Wingdings" panose="05000000000000000000" pitchFamily="2" charset="2"/>
              <a:buChar char="Ø"/>
            </a:pPr>
            <a:endParaRPr lang="zh-CN" altLang="en-US" sz="2600" b="1">
              <a:solidFill>
                <a:srgbClr val="3333FF"/>
              </a:solidFill>
              <a:ea typeface="楷体_GB2312" pitchFamily="49" charset="-122"/>
            </a:endParaRPr>
          </a:p>
          <a:p>
            <a:pPr lvl="1" algn="just" eaLnBrk="1" hangingPunct="1">
              <a:lnSpc>
                <a:spcPct val="80000"/>
              </a:lnSpc>
              <a:buFont typeface="Wingdings" panose="05000000000000000000" pitchFamily="2" charset="2"/>
              <a:buChar char="Ø"/>
            </a:pPr>
            <a:r>
              <a:rPr lang="zh-CN" altLang="en-US" sz="2600" b="1">
                <a:solidFill>
                  <a:srgbClr val="3333FF"/>
                </a:solidFill>
                <a:ea typeface="楷体_GB2312" pitchFamily="49" charset="-122"/>
              </a:rPr>
              <a:t>电子受激发生在表面附近，以使碰撞损失尽量小；</a:t>
            </a:r>
          </a:p>
          <a:p>
            <a:pPr lvl="1" algn="just" eaLnBrk="1" hangingPunct="1">
              <a:lnSpc>
                <a:spcPct val="80000"/>
              </a:lnSpc>
              <a:buFont typeface="Wingdings" panose="05000000000000000000" pitchFamily="2" charset="2"/>
              <a:buChar char="Ø"/>
            </a:pPr>
            <a:endParaRPr lang="zh-CN" altLang="en-US" sz="2600" b="1">
              <a:solidFill>
                <a:srgbClr val="3333FF"/>
              </a:solidFill>
              <a:ea typeface="楷体_GB2312" pitchFamily="49" charset="-122"/>
            </a:endParaRPr>
          </a:p>
          <a:p>
            <a:pPr lvl="1" algn="just" eaLnBrk="1" hangingPunct="1">
              <a:lnSpc>
                <a:spcPct val="80000"/>
              </a:lnSpc>
              <a:buFont typeface="Wingdings" panose="05000000000000000000" pitchFamily="2" charset="2"/>
              <a:buChar char="Ø"/>
            </a:pPr>
            <a:r>
              <a:rPr lang="zh-CN" altLang="en-US" sz="2600" b="1">
                <a:solidFill>
                  <a:srgbClr val="3333FF"/>
                </a:solidFill>
                <a:ea typeface="楷体_GB2312" pitchFamily="49" charset="-122"/>
              </a:rPr>
              <a:t>材料逸出功小，以使到达表面的电子容易逸出；</a:t>
            </a:r>
          </a:p>
          <a:p>
            <a:pPr lvl="1" algn="just" eaLnBrk="1" hangingPunct="1">
              <a:lnSpc>
                <a:spcPct val="80000"/>
              </a:lnSpc>
              <a:buFont typeface="Wingdings" panose="05000000000000000000" pitchFamily="2" charset="2"/>
              <a:buChar char="Ø"/>
            </a:pPr>
            <a:endParaRPr lang="zh-CN" altLang="en-US" sz="2600" b="1">
              <a:solidFill>
                <a:srgbClr val="3333FF"/>
              </a:solidFill>
              <a:ea typeface="楷体_GB2312" pitchFamily="49" charset="-122"/>
            </a:endParaRPr>
          </a:p>
          <a:p>
            <a:pPr lvl="1" algn="just" eaLnBrk="1" hangingPunct="1">
              <a:lnSpc>
                <a:spcPct val="80000"/>
              </a:lnSpc>
              <a:buFont typeface="Wingdings" panose="05000000000000000000" pitchFamily="2" charset="2"/>
              <a:buChar char="Ø"/>
            </a:pPr>
            <a:r>
              <a:rPr lang="zh-CN" altLang="en-US" sz="2600" b="1">
                <a:solidFill>
                  <a:srgbClr val="3333FF"/>
                </a:solidFill>
                <a:ea typeface="楷体_GB2312" pitchFamily="49" charset="-122"/>
              </a:rPr>
              <a:t>电导率好，以便能够通过外电源来补充光电发射失去的电子。</a:t>
            </a:r>
          </a:p>
        </p:txBody>
      </p:sp>
      <p:sp>
        <p:nvSpPr>
          <p:cNvPr id="654341" name="Rectangle 5"/>
          <p:cNvSpPr>
            <a:spLocks noGrp="1" noChangeArrowheads="1"/>
          </p:cNvSpPr>
          <p:nvPr>
            <p:ph type="title"/>
          </p:nvPr>
        </p:nvSpPr>
        <p:spPr/>
        <p:txBody>
          <a:bodyPr/>
          <a:lstStyle/>
          <a:p>
            <a:pPr eaLnBrk="1" hangingPunct="1">
              <a:defRPr/>
            </a:pPr>
            <a:r>
              <a:rPr lang="zh-CN" altLang="en-US" b="0">
                <a:effectLst>
                  <a:outerShdw blurRad="38100" dist="38100" dir="2700000" algn="tl">
                    <a:srgbClr val="C0C0C0"/>
                  </a:outerShdw>
                </a:effectLst>
                <a:ea typeface="宋体" panose="02010600030101010101" pitchFamily="2" charset="-122"/>
              </a:rPr>
              <a:t>爱因斯坦定律</a:t>
            </a:r>
          </a:p>
        </p:txBody>
      </p:sp>
    </p:spTree>
    <p:extLst>
      <p:ext uri="{BB962C8B-B14F-4D97-AF65-F5344CB8AC3E}">
        <p14:creationId xmlns:p14="http://schemas.microsoft.com/office/powerpoint/2010/main" val="409412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4339">
                                            <p:txEl>
                                              <p:pRg st="0" end="0"/>
                                            </p:txEl>
                                          </p:spTgt>
                                        </p:tgtEl>
                                        <p:attrNameLst>
                                          <p:attrName>style.visibility</p:attrName>
                                        </p:attrNameLst>
                                      </p:cBhvr>
                                      <p:to>
                                        <p:strVal val="visible"/>
                                      </p:to>
                                    </p:set>
                                    <p:animEffect transition="in" filter="blinds(horizontal)">
                                      <p:cBhvr>
                                        <p:cTn id="7" dur="500"/>
                                        <p:tgtEl>
                                          <p:spTgt spid="65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654339">
                                            <p:txEl>
                                              <p:pRg st="2" end="2"/>
                                            </p:txEl>
                                          </p:spTgt>
                                        </p:tgtEl>
                                        <p:attrNameLst>
                                          <p:attrName>style.visibility</p:attrName>
                                        </p:attrNameLst>
                                      </p:cBhvr>
                                      <p:to>
                                        <p:strVal val="visible"/>
                                      </p:to>
                                    </p:set>
                                    <p:anim calcmode="lin" valueType="num">
                                      <p:cBhvr>
                                        <p:cTn id="12" dur="1000" fill="hold"/>
                                        <p:tgtEl>
                                          <p:spTgt spid="654339">
                                            <p:txEl>
                                              <p:pRg st="2" end="2"/>
                                            </p:txEl>
                                          </p:spTgt>
                                        </p:tgtEl>
                                        <p:attrNameLst>
                                          <p:attrName>ppt_x</p:attrName>
                                        </p:attrNameLst>
                                      </p:cBhvr>
                                      <p:tavLst>
                                        <p:tav tm="0">
                                          <p:val>
                                            <p:strVal val="#ppt_x-.2"/>
                                          </p:val>
                                        </p:tav>
                                        <p:tav tm="100000">
                                          <p:val>
                                            <p:strVal val="#ppt_x"/>
                                          </p:val>
                                        </p:tav>
                                      </p:tavLst>
                                    </p:anim>
                                    <p:anim calcmode="lin" valueType="num">
                                      <p:cBhvr>
                                        <p:cTn id="13" dur="1000" fill="hold"/>
                                        <p:tgtEl>
                                          <p:spTgt spid="65433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54339">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childTnLst>
                                    <p:set>
                                      <p:cBhvr>
                                        <p:cTn id="18" dur="1" fill="hold">
                                          <p:stCondLst>
                                            <p:cond delay="0"/>
                                          </p:stCondLst>
                                        </p:cTn>
                                        <p:tgtEl>
                                          <p:spTgt spid="654339">
                                            <p:txEl>
                                              <p:pRg st="4" end="4"/>
                                            </p:txEl>
                                          </p:spTgt>
                                        </p:tgtEl>
                                        <p:attrNameLst>
                                          <p:attrName>style.visibility</p:attrName>
                                        </p:attrNameLst>
                                      </p:cBhvr>
                                      <p:to>
                                        <p:strVal val="visible"/>
                                      </p:to>
                                    </p:set>
                                    <p:anim calcmode="lin" valueType="num">
                                      <p:cBhvr>
                                        <p:cTn id="19" dur="1000" fill="hold"/>
                                        <p:tgtEl>
                                          <p:spTgt spid="654339">
                                            <p:txEl>
                                              <p:pRg st="4" end="4"/>
                                            </p:txEl>
                                          </p:spTgt>
                                        </p:tgtEl>
                                        <p:attrNameLst>
                                          <p:attrName>ppt_x</p:attrName>
                                        </p:attrNameLst>
                                      </p:cBhvr>
                                      <p:tavLst>
                                        <p:tav tm="0">
                                          <p:val>
                                            <p:strVal val="#ppt_x-.2"/>
                                          </p:val>
                                        </p:tav>
                                        <p:tav tm="100000">
                                          <p:val>
                                            <p:strVal val="#ppt_x"/>
                                          </p:val>
                                        </p:tav>
                                      </p:tavLst>
                                    </p:anim>
                                    <p:anim calcmode="lin" valueType="num">
                                      <p:cBhvr>
                                        <p:cTn id="20" dur="1000" fill="hold"/>
                                        <p:tgtEl>
                                          <p:spTgt spid="654339">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65433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9" presetClass="entr" presetSubtype="0" fill="hold" nodeType="clickEffect">
                                  <p:stCondLst>
                                    <p:cond delay="0"/>
                                  </p:stCondLst>
                                  <p:childTnLst>
                                    <p:set>
                                      <p:cBhvr>
                                        <p:cTn id="25" dur="1" fill="hold">
                                          <p:stCondLst>
                                            <p:cond delay="0"/>
                                          </p:stCondLst>
                                        </p:cTn>
                                        <p:tgtEl>
                                          <p:spTgt spid="654339">
                                            <p:txEl>
                                              <p:pRg st="6" end="6"/>
                                            </p:txEl>
                                          </p:spTgt>
                                        </p:tgtEl>
                                        <p:attrNameLst>
                                          <p:attrName>style.visibility</p:attrName>
                                        </p:attrNameLst>
                                      </p:cBhvr>
                                      <p:to>
                                        <p:strVal val="visible"/>
                                      </p:to>
                                    </p:set>
                                    <p:anim calcmode="lin" valueType="num">
                                      <p:cBhvr>
                                        <p:cTn id="26" dur="1000" fill="hold"/>
                                        <p:tgtEl>
                                          <p:spTgt spid="654339">
                                            <p:txEl>
                                              <p:pRg st="6" end="6"/>
                                            </p:txEl>
                                          </p:spTgt>
                                        </p:tgtEl>
                                        <p:attrNameLst>
                                          <p:attrName>ppt_x</p:attrName>
                                        </p:attrNameLst>
                                      </p:cBhvr>
                                      <p:tavLst>
                                        <p:tav tm="0">
                                          <p:val>
                                            <p:strVal val="#ppt_x-.2"/>
                                          </p:val>
                                        </p:tav>
                                        <p:tav tm="100000">
                                          <p:val>
                                            <p:strVal val="#ppt_x"/>
                                          </p:val>
                                        </p:tav>
                                      </p:tavLst>
                                    </p:anim>
                                    <p:anim calcmode="lin" valueType="num">
                                      <p:cBhvr>
                                        <p:cTn id="27" dur="1000" fill="hold"/>
                                        <p:tgtEl>
                                          <p:spTgt spid="654339">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654339">
                                            <p:txEl>
                                              <p:pRg st="6" end="6"/>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654339">
                                            <p:txEl>
                                              <p:pRg st="8" end="8"/>
                                            </p:txEl>
                                          </p:spTgt>
                                        </p:tgtEl>
                                        <p:attrNameLst>
                                          <p:attrName>style.visibility</p:attrName>
                                        </p:attrNameLst>
                                      </p:cBhvr>
                                      <p:to>
                                        <p:strVal val="visible"/>
                                      </p:to>
                                    </p:set>
                                    <p:anim calcmode="lin" valueType="num">
                                      <p:cBhvr>
                                        <p:cTn id="33" dur="1000" fill="hold"/>
                                        <p:tgtEl>
                                          <p:spTgt spid="654339">
                                            <p:txEl>
                                              <p:pRg st="8" end="8"/>
                                            </p:txEl>
                                          </p:spTgt>
                                        </p:tgtEl>
                                        <p:attrNameLst>
                                          <p:attrName>ppt_x</p:attrName>
                                        </p:attrNameLst>
                                      </p:cBhvr>
                                      <p:tavLst>
                                        <p:tav tm="0">
                                          <p:val>
                                            <p:strVal val="#ppt_x-.2"/>
                                          </p:val>
                                        </p:tav>
                                        <p:tav tm="100000">
                                          <p:val>
                                            <p:strVal val="#ppt_x"/>
                                          </p:val>
                                        </p:tav>
                                      </p:tavLst>
                                    </p:anim>
                                    <p:anim calcmode="lin" valueType="num">
                                      <p:cBhvr>
                                        <p:cTn id="34" dur="1000" fill="hold"/>
                                        <p:tgtEl>
                                          <p:spTgt spid="654339">
                                            <p:txEl>
                                              <p:pRg st="8" end="8"/>
                                            </p:txEl>
                                          </p:spTgt>
                                        </p:tgtEl>
                                        <p:attrNameLst>
                                          <p:attrName>ppt_y</p:attrName>
                                        </p:attrNameLst>
                                      </p:cBhvr>
                                      <p:tavLst>
                                        <p:tav tm="0">
                                          <p:val>
                                            <p:strVal val="#ppt_y"/>
                                          </p:val>
                                        </p:tav>
                                        <p:tav tm="100000">
                                          <p:val>
                                            <p:strVal val="#ppt_y"/>
                                          </p:val>
                                        </p:tav>
                                      </p:tavLst>
                                    </p:anim>
                                    <p:animEffect transition="in" filter="wipe(right)" prLst="gradientSize: 0.1">
                                      <p:cBhvr>
                                        <p:cTn id="35" dur="1000"/>
                                        <p:tgtEl>
                                          <p:spTgt spid="6543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eaLnBrk="1" hangingPunct="1">
              <a:defRPr/>
            </a:pPr>
            <a:r>
              <a:rPr lang="zh-CN" altLang="en-US" sz="2400">
                <a:effectLst>
                  <a:outerShdw blurRad="38100" dist="38100" dir="2700000" algn="tl">
                    <a:srgbClr val="C0C0C0"/>
                  </a:outerShdw>
                </a:effectLst>
                <a:latin typeface="Times New Roman" panose="02020603050405020304" pitchFamily="18" charset="0"/>
                <a:ea typeface="黑体" panose="02010609060101010101" pitchFamily="49" charset="-122"/>
              </a:rPr>
              <a:t>光电倍增管</a:t>
            </a:r>
          </a:p>
        </p:txBody>
      </p:sp>
      <p:sp>
        <p:nvSpPr>
          <p:cNvPr id="18435" name="Rectangle 3"/>
          <p:cNvSpPr>
            <a:spLocks noGrp="1" noChangeArrowheads="1"/>
          </p:cNvSpPr>
          <p:nvPr>
            <p:ph type="body" idx="1"/>
          </p:nvPr>
        </p:nvSpPr>
        <p:spPr/>
        <p:txBody>
          <a:bodyPr/>
          <a:lstStyle/>
          <a:p>
            <a:pPr algn="just" eaLnBrk="1" hangingPunct="1">
              <a:lnSpc>
                <a:spcPct val="90000"/>
              </a:lnSpc>
            </a:pPr>
            <a:r>
              <a:rPr lang="zh-CN" altLang="en-US" sz="2400" b="1">
                <a:latin typeface="Times New Roman" panose="02020603050405020304" pitchFamily="18" charset="0"/>
                <a:ea typeface="宋体" panose="02010600030101010101" pitchFamily="2" charset="-122"/>
              </a:rPr>
              <a:t>       </a:t>
            </a:r>
            <a:r>
              <a:rPr lang="zh-CN" altLang="en-US" sz="2400" b="1">
                <a:solidFill>
                  <a:srgbClr val="008000"/>
                </a:solidFill>
                <a:latin typeface="楷体_GB2312" pitchFamily="49" charset="-122"/>
                <a:ea typeface="楷体_GB2312" pitchFamily="49" charset="-122"/>
              </a:rPr>
              <a:t>今天我们使用的光电器件中，光电倍增管（</a:t>
            </a:r>
            <a:r>
              <a:rPr lang="en-US" altLang="zh-CN" sz="2400" b="1">
                <a:solidFill>
                  <a:srgbClr val="008000"/>
                </a:solidFill>
                <a:latin typeface="楷体_GB2312" pitchFamily="49" charset="-122"/>
                <a:ea typeface="楷体_GB2312" pitchFamily="49" charset="-122"/>
              </a:rPr>
              <a:t>PMT</a:t>
            </a:r>
            <a:r>
              <a:rPr lang="zh-CN" altLang="en-US" sz="2400" b="1">
                <a:solidFill>
                  <a:srgbClr val="008000"/>
                </a:solidFill>
                <a:latin typeface="楷体_GB2312" pitchFamily="49" charset="-122"/>
                <a:ea typeface="楷体_GB2312" pitchFamily="49" charset="-122"/>
              </a:rPr>
              <a:t>）是一种具有极高灵敏度和超快时间响应的光探测器件。典型的光电倍增管如图所示，在真空管中，包括光电发射阴极（光阴极）和聚焦电极、电子倍增极和电子收集极（阳极）的器件。</a:t>
            </a:r>
          </a:p>
          <a:p>
            <a:pPr algn="just" eaLnBrk="1" hangingPunct="1">
              <a:lnSpc>
                <a:spcPct val="90000"/>
              </a:lnSpc>
            </a:pPr>
            <a:r>
              <a:rPr lang="zh-CN" altLang="en-US" sz="2400" b="1">
                <a:latin typeface="Times New Roman" panose="02020603050405020304" pitchFamily="18" charset="0"/>
                <a:ea typeface="楷体_GB2312" pitchFamily="49" charset="-122"/>
              </a:rPr>
              <a:t>      </a:t>
            </a:r>
            <a:r>
              <a:rPr lang="zh-CN" altLang="en-US" sz="2400" b="1">
                <a:solidFill>
                  <a:srgbClr val="3333FF"/>
                </a:solidFill>
                <a:latin typeface="楷体_GB2312" pitchFamily="49" charset="-122"/>
                <a:ea typeface="楷体_GB2312" pitchFamily="49" charset="-122"/>
              </a:rPr>
              <a:t>当光照射光阴极，光阴极向真空中激发出光电子。这些光电子按聚焦极电场进入倍增系统，通过进一步的二次发射得到倍增放大。放大后的电子被阳极收集作为信号输出。</a:t>
            </a:r>
            <a:endParaRPr lang="zh-CN" altLang="en-US" sz="2400" b="1">
              <a:solidFill>
                <a:srgbClr val="3399FF"/>
              </a:solidFill>
              <a:latin typeface="楷体_GB2312" pitchFamily="49" charset="-122"/>
              <a:ea typeface="楷体_GB2312" pitchFamily="49" charset="-122"/>
            </a:endParaRPr>
          </a:p>
        </p:txBody>
      </p:sp>
      <p:pic>
        <p:nvPicPr>
          <p:cNvPr id="18436" name="Picture 5" descr="photomu1">
            <a:hlinkClick r:id="rId2"/>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7188" y="4010026"/>
            <a:ext cx="6780212" cy="27717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96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3195638" y="2127251"/>
            <a:ext cx="1841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zh-CN"/>
          </a:p>
        </p:txBody>
      </p:sp>
      <p:sp>
        <p:nvSpPr>
          <p:cNvPr id="5123" name="Text Box 4"/>
          <p:cNvSpPr txBox="1">
            <a:spLocks noChangeArrowheads="1"/>
          </p:cNvSpPr>
          <p:nvPr/>
        </p:nvSpPr>
        <p:spPr bwMode="auto">
          <a:xfrm>
            <a:off x="-23812" y="47626"/>
            <a:ext cx="41036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CC3300"/>
                </a:solidFill>
              </a:rPr>
              <a:t>像差的基本概念</a:t>
            </a:r>
          </a:p>
        </p:txBody>
      </p:sp>
      <p:sp>
        <p:nvSpPr>
          <p:cNvPr id="5124" name="Text Box 6"/>
          <p:cNvSpPr txBox="1">
            <a:spLocks noChangeArrowheads="1"/>
          </p:cNvSpPr>
          <p:nvPr/>
        </p:nvSpPr>
        <p:spPr bwMode="auto">
          <a:xfrm>
            <a:off x="1731963" y="755881"/>
            <a:ext cx="8655050" cy="1492250"/>
          </a:xfrm>
          <a:prstGeom prst="rect">
            <a:avLst/>
          </a:prstGeom>
          <a:noFill/>
          <a:ln w="2857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dirty="0"/>
              <a:t>如果成像系统：</a:t>
            </a:r>
          </a:p>
          <a:p>
            <a:pPr eaLnBrk="1" hangingPunct="1"/>
            <a:r>
              <a:rPr lang="zh-CN" altLang="en-US" dirty="0"/>
              <a:t>           </a:t>
            </a:r>
            <a:r>
              <a:rPr lang="en-US" altLang="zh-CN" dirty="0"/>
              <a:t>1)  </a:t>
            </a:r>
            <a:r>
              <a:rPr lang="zh-CN" altLang="en-US" dirty="0"/>
              <a:t>不能将一个物点唯一地变换成一个像点；</a:t>
            </a:r>
          </a:p>
          <a:p>
            <a:pPr eaLnBrk="1" hangingPunct="1"/>
            <a:r>
              <a:rPr lang="zh-CN" altLang="en-US" dirty="0"/>
              <a:t>或者   </a:t>
            </a:r>
            <a:r>
              <a:rPr lang="en-US" altLang="zh-CN" dirty="0"/>
              <a:t>2)  </a:t>
            </a:r>
            <a:r>
              <a:rPr lang="zh-CN" altLang="en-US" dirty="0"/>
              <a:t>物像平面上各点的线放大率不同 。</a:t>
            </a:r>
          </a:p>
        </p:txBody>
      </p:sp>
      <p:sp>
        <p:nvSpPr>
          <p:cNvPr id="5125" name="AutoShape 7"/>
          <p:cNvSpPr>
            <a:spLocks noChangeArrowheads="1"/>
          </p:cNvSpPr>
          <p:nvPr/>
        </p:nvSpPr>
        <p:spPr bwMode="auto">
          <a:xfrm>
            <a:off x="2388394" y="2263396"/>
            <a:ext cx="431800" cy="1008062"/>
          </a:xfrm>
          <a:prstGeom prst="downArrow">
            <a:avLst>
              <a:gd name="adj1" fmla="val 50000"/>
              <a:gd name="adj2" fmla="val 58364"/>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6" name="AutoShape 9"/>
          <p:cNvSpPr>
            <a:spLocks noChangeArrowheads="1"/>
          </p:cNvSpPr>
          <p:nvPr/>
        </p:nvSpPr>
        <p:spPr bwMode="auto">
          <a:xfrm>
            <a:off x="2011363" y="3299896"/>
            <a:ext cx="1081088" cy="574675"/>
          </a:xfrm>
          <a:prstGeom prst="roundRect">
            <a:avLst>
              <a:gd name="adj" fmla="val 16667"/>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27" name="Text Box 8"/>
          <p:cNvSpPr txBox="1">
            <a:spLocks noChangeArrowheads="1"/>
          </p:cNvSpPr>
          <p:nvPr/>
        </p:nvSpPr>
        <p:spPr bwMode="auto">
          <a:xfrm>
            <a:off x="2082802" y="3274496"/>
            <a:ext cx="10810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a:t>像差</a:t>
            </a:r>
          </a:p>
        </p:txBody>
      </p:sp>
      <p:sp>
        <p:nvSpPr>
          <p:cNvPr id="5128" name="Text Box 10"/>
          <p:cNvSpPr txBox="1">
            <a:spLocks noChangeArrowheads="1"/>
          </p:cNvSpPr>
          <p:nvPr/>
        </p:nvSpPr>
        <p:spPr bwMode="auto">
          <a:xfrm>
            <a:off x="3379788" y="2936357"/>
            <a:ext cx="687705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lnSpc>
                <a:spcPct val="135000"/>
              </a:lnSpc>
              <a:buClr>
                <a:srgbClr val="CC3300"/>
              </a:buClr>
              <a:buSzPct val="75000"/>
              <a:buFont typeface="Wingdings" panose="05000000000000000000" pitchFamily="2" charset="2"/>
              <a:buChar char="v"/>
            </a:pPr>
            <a:r>
              <a:rPr lang="en-US" altLang="zh-CN"/>
              <a:t> </a:t>
            </a:r>
            <a:r>
              <a:rPr lang="zh-CN" altLang="en-US"/>
              <a:t>单色像差  </a:t>
            </a:r>
            <a:r>
              <a:rPr lang="en-US" altLang="zh-CN"/>
              <a:t>(monochromatic aberration) </a:t>
            </a:r>
          </a:p>
          <a:p>
            <a:pPr eaLnBrk="1" hangingPunct="1">
              <a:lnSpc>
                <a:spcPct val="135000"/>
              </a:lnSpc>
              <a:buClr>
                <a:srgbClr val="CC3300"/>
              </a:buClr>
              <a:buSzPct val="75000"/>
              <a:buFont typeface="Wingdings" panose="05000000000000000000" pitchFamily="2" charset="2"/>
              <a:buChar char="v"/>
            </a:pPr>
            <a:r>
              <a:rPr lang="en-US" altLang="zh-CN"/>
              <a:t> </a:t>
            </a:r>
            <a:r>
              <a:rPr lang="zh-CN" altLang="en-US"/>
              <a:t>色差 </a:t>
            </a:r>
            <a:r>
              <a:rPr lang="en-US" altLang="zh-CN"/>
              <a:t>(chromatic aberration)</a:t>
            </a:r>
          </a:p>
        </p:txBody>
      </p:sp>
      <p:sp>
        <p:nvSpPr>
          <p:cNvPr id="5129" name="AutoShape 12"/>
          <p:cNvSpPr>
            <a:spLocks/>
          </p:cNvSpPr>
          <p:nvPr/>
        </p:nvSpPr>
        <p:spPr bwMode="auto">
          <a:xfrm>
            <a:off x="3235326" y="3223695"/>
            <a:ext cx="215900" cy="863600"/>
          </a:xfrm>
          <a:prstGeom prst="leftBrace">
            <a:avLst>
              <a:gd name="adj1" fmla="val 33333"/>
              <a:gd name="adj2" fmla="val 50000"/>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Text Box 13"/>
          <p:cNvSpPr txBox="1">
            <a:spLocks noChangeArrowheads="1"/>
          </p:cNvSpPr>
          <p:nvPr/>
        </p:nvSpPr>
        <p:spPr bwMode="auto">
          <a:xfrm>
            <a:off x="2170907" y="4762902"/>
            <a:ext cx="77771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dirty="0">
                <a:solidFill>
                  <a:schemeClr val="tx1"/>
                </a:solidFill>
              </a:rPr>
              <a:t>三级像差就是初级像差</a:t>
            </a:r>
          </a:p>
        </p:txBody>
      </p:sp>
      <p:sp>
        <p:nvSpPr>
          <p:cNvPr id="11" name="Text Box 23"/>
          <p:cNvSpPr txBox="1">
            <a:spLocks noChangeArrowheads="1"/>
          </p:cNvSpPr>
          <p:nvPr/>
        </p:nvSpPr>
        <p:spPr bwMode="auto">
          <a:xfrm>
            <a:off x="903991" y="5559884"/>
            <a:ext cx="3275013"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dirty="0"/>
              <a:t>五种赛德耳像差：</a:t>
            </a:r>
          </a:p>
        </p:txBody>
      </p:sp>
      <p:sp>
        <p:nvSpPr>
          <p:cNvPr id="12" name="Text Box 24"/>
          <p:cNvSpPr txBox="1">
            <a:spLocks noChangeArrowheads="1"/>
          </p:cNvSpPr>
          <p:nvPr/>
        </p:nvSpPr>
        <p:spPr bwMode="auto">
          <a:xfrm>
            <a:off x="3909923" y="5559884"/>
            <a:ext cx="17287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球差，</a:t>
            </a:r>
          </a:p>
        </p:txBody>
      </p:sp>
      <p:sp>
        <p:nvSpPr>
          <p:cNvPr id="13" name="Text Box 27"/>
          <p:cNvSpPr txBox="1">
            <a:spLocks noChangeArrowheads="1"/>
          </p:cNvSpPr>
          <p:nvPr/>
        </p:nvSpPr>
        <p:spPr bwMode="auto">
          <a:xfrm>
            <a:off x="5278348" y="5559884"/>
            <a:ext cx="17287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彗差，</a:t>
            </a:r>
          </a:p>
        </p:txBody>
      </p:sp>
      <p:sp>
        <p:nvSpPr>
          <p:cNvPr id="14" name="Text Box 28"/>
          <p:cNvSpPr txBox="1">
            <a:spLocks noChangeArrowheads="1"/>
          </p:cNvSpPr>
          <p:nvPr/>
        </p:nvSpPr>
        <p:spPr bwMode="auto">
          <a:xfrm>
            <a:off x="6718210" y="5574171"/>
            <a:ext cx="18002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像散，</a:t>
            </a:r>
          </a:p>
        </p:txBody>
      </p:sp>
      <p:sp>
        <p:nvSpPr>
          <p:cNvPr id="15" name="Text Box 29"/>
          <p:cNvSpPr txBox="1">
            <a:spLocks noChangeArrowheads="1"/>
          </p:cNvSpPr>
          <p:nvPr/>
        </p:nvSpPr>
        <p:spPr bwMode="auto">
          <a:xfrm>
            <a:off x="8086635" y="5574171"/>
            <a:ext cx="18002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场曲，</a:t>
            </a:r>
          </a:p>
        </p:txBody>
      </p:sp>
      <p:sp>
        <p:nvSpPr>
          <p:cNvPr id="16" name="Text Box 30"/>
          <p:cNvSpPr txBox="1">
            <a:spLocks noChangeArrowheads="1"/>
          </p:cNvSpPr>
          <p:nvPr/>
        </p:nvSpPr>
        <p:spPr bwMode="auto">
          <a:xfrm>
            <a:off x="9383622" y="5574171"/>
            <a:ext cx="1943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3600">
                <a:solidFill>
                  <a:srgbClr val="CC3300"/>
                </a:solidFill>
              </a:rPr>
              <a:t>和畸变</a:t>
            </a:r>
          </a:p>
        </p:txBody>
      </p:sp>
    </p:spTree>
    <p:extLst>
      <p:ext uri="{BB962C8B-B14F-4D97-AF65-F5344CB8AC3E}">
        <p14:creationId xmlns:p14="http://schemas.microsoft.com/office/powerpoint/2010/main" val="2275706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p:txBody>
          <a:bodyPr/>
          <a:lstStyle/>
          <a:p>
            <a:pPr marL="838200" indent="-838200">
              <a:defRPr/>
            </a:pPr>
            <a:r>
              <a:rPr lang="zh-CN" altLang="en-US" sz="2400">
                <a:effectLst>
                  <a:outerShdw blurRad="38100" dist="38100" dir="2700000" algn="tl">
                    <a:srgbClr val="C0C0C0"/>
                  </a:outerShdw>
                </a:effectLst>
                <a:latin typeface="Times New Roman" panose="02020603050405020304" pitchFamily="18" charset="0"/>
                <a:ea typeface="黑体" panose="02010609060101010101" pitchFamily="49" charset="-122"/>
              </a:rPr>
              <a:t>光电倍增管</a:t>
            </a:r>
          </a:p>
        </p:txBody>
      </p:sp>
      <p:sp>
        <p:nvSpPr>
          <p:cNvPr id="21507" name="Rectangle 3"/>
          <p:cNvSpPr>
            <a:spLocks noGrp="1" noChangeArrowheads="1"/>
          </p:cNvSpPr>
          <p:nvPr>
            <p:ph type="body" idx="1"/>
          </p:nvPr>
        </p:nvSpPr>
        <p:spPr>
          <a:xfrm>
            <a:off x="2417763" y="1346201"/>
            <a:ext cx="7562850" cy="4976813"/>
          </a:xfrm>
        </p:spPr>
        <p:txBody>
          <a:bodyPr/>
          <a:lstStyle/>
          <a:p>
            <a:pPr eaLnBrk="1" hangingPunct="1">
              <a:buFont typeface="Wingdings" panose="05000000000000000000" pitchFamily="2" charset="2"/>
              <a:buNone/>
            </a:pPr>
            <a:r>
              <a:rPr lang="zh-CN" altLang="en-US" sz="2400" b="1">
                <a:solidFill>
                  <a:srgbClr val="FF0000"/>
                </a:solidFill>
                <a:latin typeface="Times New Roman" panose="02020603050405020304" pitchFamily="18" charset="0"/>
                <a:ea typeface="宋体" panose="02010600030101010101" pitchFamily="2" charset="-122"/>
              </a:rPr>
              <a:t>优点</a:t>
            </a:r>
          </a:p>
          <a:p>
            <a:pPr eaLnBrk="1" hangingPunct="1">
              <a:buFont typeface="Wingdings" panose="05000000000000000000" pitchFamily="2" charset="2"/>
              <a:buNone/>
            </a:pPr>
            <a:endParaRPr lang="zh-CN" altLang="en-US" sz="2400" b="1">
              <a:solidFill>
                <a:srgbClr val="FF0000"/>
              </a:solidFill>
              <a:latin typeface="Times New Roman" panose="02020603050405020304" pitchFamily="18" charset="0"/>
              <a:ea typeface="宋体" panose="02010600030101010101" pitchFamily="2" charset="-122"/>
            </a:endParaRPr>
          </a:p>
          <a:p>
            <a:pPr eaLnBrk="1" hangingPunct="1"/>
            <a:r>
              <a:rPr lang="zh-CN" altLang="en-US" sz="2400" b="1">
                <a:solidFill>
                  <a:srgbClr val="008000"/>
                </a:solidFill>
                <a:latin typeface="Times New Roman" panose="02020603050405020304" pitchFamily="18" charset="0"/>
                <a:ea typeface="宋体" panose="02010600030101010101" pitchFamily="2" charset="-122"/>
              </a:rPr>
              <a:t>光谱响应宽，从近紫外、可见光到近红外均可覆盖。</a:t>
            </a:r>
          </a:p>
          <a:p>
            <a:pPr eaLnBrk="1" hangingPunct="1"/>
            <a:r>
              <a:rPr lang="zh-CN" altLang="en-US" sz="2400" b="1">
                <a:solidFill>
                  <a:srgbClr val="008000"/>
                </a:solidFill>
                <a:latin typeface="Times New Roman" panose="02020603050405020304" pitchFamily="18" charset="0"/>
                <a:ea typeface="宋体" panose="02010600030101010101" pitchFamily="2" charset="-122"/>
              </a:rPr>
              <a:t>灵敏度极高，可探测低达</a:t>
            </a:r>
            <a:r>
              <a:rPr lang="en-US" altLang="zh-CN" sz="2400" b="1">
                <a:solidFill>
                  <a:srgbClr val="008000"/>
                </a:solidFill>
                <a:latin typeface="Times New Roman" panose="02020603050405020304" pitchFamily="18" charset="0"/>
                <a:ea typeface="宋体" panose="02010600030101010101" pitchFamily="2" charset="-122"/>
              </a:rPr>
              <a:t>10</a:t>
            </a:r>
            <a:r>
              <a:rPr lang="en-US" altLang="zh-CN" sz="2400" b="1" baseline="30000">
                <a:solidFill>
                  <a:srgbClr val="008000"/>
                </a:solidFill>
                <a:latin typeface="Times New Roman" panose="02020603050405020304" pitchFamily="18" charset="0"/>
                <a:ea typeface="宋体" panose="02010600030101010101" pitchFamily="2" charset="-122"/>
              </a:rPr>
              <a:t>-19</a:t>
            </a:r>
            <a:r>
              <a:rPr lang="en-US" altLang="zh-CN" sz="2400" b="1">
                <a:solidFill>
                  <a:srgbClr val="008000"/>
                </a:solidFill>
                <a:latin typeface="Times New Roman" panose="02020603050405020304" pitchFamily="18" charset="0"/>
                <a:ea typeface="宋体" panose="02010600030101010101" pitchFamily="2" charset="-122"/>
              </a:rPr>
              <a:t>W</a:t>
            </a:r>
            <a:r>
              <a:rPr lang="zh-CN" altLang="en-US" sz="2400" b="1">
                <a:solidFill>
                  <a:srgbClr val="008000"/>
                </a:solidFill>
                <a:latin typeface="Times New Roman" panose="02020603050405020304" pitchFamily="18" charset="0"/>
                <a:ea typeface="宋体" panose="02010600030101010101" pitchFamily="2" charset="-122"/>
              </a:rPr>
              <a:t>的微弱光信号。</a:t>
            </a:r>
          </a:p>
          <a:p>
            <a:pPr eaLnBrk="1" hangingPunct="1"/>
            <a:r>
              <a:rPr lang="zh-CN" altLang="en-US" sz="2400" b="1">
                <a:solidFill>
                  <a:srgbClr val="008000"/>
                </a:solidFill>
                <a:latin typeface="Times New Roman" panose="02020603050405020304" pitchFamily="18" charset="0"/>
                <a:ea typeface="宋体" panose="02010600030101010101" pitchFamily="2" charset="-122"/>
              </a:rPr>
              <a:t>响应时间短。</a:t>
            </a:r>
          </a:p>
          <a:p>
            <a:pPr eaLnBrk="1" hangingPunct="1"/>
            <a:endParaRPr lang="zh-CN" altLang="en-US" sz="2400" b="1">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zh-CN" altLang="en-US" sz="2400" b="1">
                <a:solidFill>
                  <a:srgbClr val="FF0000"/>
                </a:solidFill>
                <a:latin typeface="Times New Roman" panose="02020603050405020304" pitchFamily="18" charset="0"/>
                <a:ea typeface="宋体" panose="02010600030101010101" pitchFamily="2" charset="-122"/>
              </a:rPr>
              <a:t>缺点</a:t>
            </a:r>
          </a:p>
          <a:p>
            <a:pPr eaLnBrk="1" hangingPunct="1">
              <a:buFont typeface="Wingdings" panose="05000000000000000000" pitchFamily="2" charset="2"/>
              <a:buNone/>
            </a:pPr>
            <a:endParaRPr lang="zh-CN" altLang="en-US" sz="2400" b="1">
              <a:solidFill>
                <a:srgbClr val="FF0000"/>
              </a:solidFill>
              <a:latin typeface="Times New Roman" panose="02020603050405020304" pitchFamily="18" charset="0"/>
              <a:ea typeface="宋体" panose="02010600030101010101" pitchFamily="2" charset="-122"/>
            </a:endParaRPr>
          </a:p>
          <a:p>
            <a:pPr eaLnBrk="1" hangingPunct="1">
              <a:buFont typeface="Wingdings" panose="05000000000000000000" pitchFamily="2" charset="2"/>
              <a:buNone/>
            </a:pPr>
            <a:r>
              <a:rPr lang="zh-CN" altLang="en-US" sz="2400" b="1">
                <a:latin typeface="Times New Roman" panose="02020603050405020304" pitchFamily="18" charset="0"/>
                <a:ea typeface="宋体" panose="02010600030101010101" pitchFamily="2" charset="-122"/>
              </a:rPr>
              <a:t>           </a:t>
            </a:r>
            <a:r>
              <a:rPr lang="zh-CN" altLang="en-US" sz="2400" b="1">
                <a:solidFill>
                  <a:srgbClr val="008000"/>
                </a:solidFill>
                <a:latin typeface="Times New Roman" panose="02020603050405020304" pitchFamily="18" charset="0"/>
                <a:ea typeface="宋体" panose="02010600030101010101" pitchFamily="2" charset="-122"/>
              </a:rPr>
              <a:t>需高压直流电源、价格贵、体积大、经不起机械冲击等。</a:t>
            </a:r>
          </a:p>
        </p:txBody>
      </p:sp>
    </p:spTree>
    <p:extLst>
      <p:ext uri="{BB962C8B-B14F-4D97-AF65-F5344CB8AC3E}">
        <p14:creationId xmlns:p14="http://schemas.microsoft.com/office/powerpoint/2010/main" val="12309039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b="0">
                <a:ea typeface="宋体" panose="02010600030101010101" pitchFamily="2" charset="-122"/>
              </a:rPr>
              <a:t>光电倍增管实物 </a:t>
            </a:r>
          </a:p>
        </p:txBody>
      </p:sp>
      <p:pic>
        <p:nvPicPr>
          <p:cNvPr id="22531" name="Picture 3" desc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5" y="2754313"/>
            <a:ext cx="115570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cr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5" y="2708276"/>
            <a:ext cx="6858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r13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451" y="2754314"/>
            <a:ext cx="1389063"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descr="cr16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31164" y="2754313"/>
            <a:ext cx="1366837"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9783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2667000" y="685801"/>
            <a:ext cx="7391400" cy="258763"/>
          </a:xfrm>
        </p:spPr>
        <p:txBody>
          <a:bodyPr>
            <a:normAutofit fontScale="90000"/>
          </a:bodyPr>
          <a:lstStyle/>
          <a:p>
            <a:pPr eaLnBrk="1" hangingPunct="1">
              <a:defRPr/>
            </a:pPr>
            <a:r>
              <a:rPr lang="zh-CN" altLang="en-US" b="0">
                <a:effectLst>
                  <a:outerShdw blurRad="38100" dist="38100" dir="2700000" algn="tl">
                    <a:srgbClr val="C0C0C0"/>
                  </a:outerShdw>
                </a:effectLst>
                <a:ea typeface="宋体" panose="02010600030101010101" pitchFamily="2" charset="-122"/>
              </a:rPr>
              <a:t>内光电效应</a:t>
            </a:r>
            <a:r>
              <a:rPr lang="en-US" altLang="zh-CN" b="0">
                <a:effectLst>
                  <a:outerShdw blurRad="38100" dist="38100" dir="2700000" algn="tl">
                    <a:srgbClr val="C0C0C0"/>
                  </a:outerShdw>
                </a:effectLst>
                <a:ea typeface="宋体" panose="02010600030101010101" pitchFamily="2" charset="-122"/>
              </a:rPr>
              <a:t>——</a:t>
            </a:r>
            <a:r>
              <a:rPr lang="zh-CN" altLang="en-US" b="0">
                <a:effectLst>
                  <a:outerShdw blurRad="38100" dist="38100" dir="2700000" algn="tl">
                    <a:srgbClr val="C0C0C0"/>
                  </a:outerShdw>
                </a:effectLst>
                <a:ea typeface="宋体" panose="02010600030101010101" pitchFamily="2" charset="-122"/>
              </a:rPr>
              <a:t>光电导效应</a:t>
            </a:r>
          </a:p>
        </p:txBody>
      </p:sp>
      <p:sp>
        <p:nvSpPr>
          <p:cNvPr id="666627" name="Rectangle 3"/>
          <p:cNvSpPr>
            <a:spLocks noGrp="1" noChangeArrowheads="1"/>
          </p:cNvSpPr>
          <p:nvPr>
            <p:ph type="body" idx="1"/>
          </p:nvPr>
        </p:nvSpPr>
        <p:spPr>
          <a:xfrm>
            <a:off x="2057401" y="1371601"/>
            <a:ext cx="8043863" cy="1700213"/>
          </a:xfrm>
        </p:spPr>
        <p:txBody>
          <a:bodyPr>
            <a:normAutofit fontScale="92500" lnSpcReduction="20000"/>
          </a:bodyPr>
          <a:lstStyle/>
          <a:p>
            <a:pPr algn="just" eaLnBrk="1" hangingPunct="1"/>
            <a:r>
              <a:rPr lang="zh-CN" altLang="en-US" sz="2400" b="1">
                <a:solidFill>
                  <a:srgbClr val="3333FF"/>
                </a:solidFill>
                <a:latin typeface="楷体_GB2312" pitchFamily="49" charset="-122"/>
                <a:ea typeface="楷体_GB2312" pitchFamily="49" charset="-122"/>
              </a:rPr>
              <a:t>光电导效应是光照变化引起半导体材料电导变化的现象。</a:t>
            </a:r>
            <a:r>
              <a:rPr lang="zh-CN" altLang="en-US" sz="2400" b="1">
                <a:latin typeface="楷体_GB2312" pitchFamily="49" charset="-122"/>
                <a:ea typeface="楷体_GB2312" pitchFamily="49" charset="-122"/>
              </a:rPr>
              <a:t>当光照射到半导体材料时，材料吸收光子的能量，使得非传导态电子变为传导态电子，引起载流子浓度增大，从而导致材料电导率增大。这种变化可以通过测量负载电阻两端的电压来观察。该现象是</a:t>
            </a:r>
            <a:r>
              <a:rPr lang="en-US" altLang="zh-CN" sz="2400" b="1">
                <a:latin typeface="Times New Roman" panose="02020603050405020304" pitchFamily="18" charset="0"/>
                <a:ea typeface="楷体_GB2312" pitchFamily="49" charset="-122"/>
              </a:rPr>
              <a:t>100</a:t>
            </a:r>
            <a:r>
              <a:rPr lang="zh-CN" altLang="en-US" sz="2400" b="1">
                <a:latin typeface="楷体_GB2312" pitchFamily="49" charset="-122"/>
                <a:ea typeface="楷体_GB2312" pitchFamily="49" charset="-122"/>
              </a:rPr>
              <a:t>多年来有关半导体与光作用的各种现象中最早为人们所知的现象。</a:t>
            </a:r>
            <a:r>
              <a:rPr lang="zh-CN" altLang="en-US" sz="1800" b="1">
                <a:latin typeface="楷体_GB2312" pitchFamily="49" charset="-122"/>
                <a:ea typeface="楷体_GB2312" pitchFamily="49" charset="-122"/>
              </a:rPr>
              <a:t> </a:t>
            </a:r>
          </a:p>
        </p:txBody>
      </p:sp>
      <p:grpSp>
        <p:nvGrpSpPr>
          <p:cNvPr id="36868" name="Group 31"/>
          <p:cNvGrpSpPr>
            <a:grpSpLocks/>
          </p:cNvGrpSpPr>
          <p:nvPr/>
        </p:nvGrpSpPr>
        <p:grpSpPr bwMode="auto">
          <a:xfrm>
            <a:off x="3846514" y="3878263"/>
            <a:ext cx="3697287" cy="2684462"/>
            <a:chOff x="1463" y="2443"/>
            <a:chExt cx="2329" cy="1691"/>
          </a:xfrm>
        </p:grpSpPr>
        <p:grpSp>
          <p:nvGrpSpPr>
            <p:cNvPr id="36869" name="Group 4"/>
            <p:cNvGrpSpPr>
              <a:grpSpLocks/>
            </p:cNvGrpSpPr>
            <p:nvPr/>
          </p:nvGrpSpPr>
          <p:grpSpPr bwMode="auto">
            <a:xfrm>
              <a:off x="2937" y="2443"/>
              <a:ext cx="716" cy="472"/>
              <a:chOff x="2898" y="2069"/>
              <a:chExt cx="716" cy="472"/>
            </a:xfrm>
          </p:grpSpPr>
          <p:sp>
            <p:nvSpPr>
              <p:cNvPr id="666629" name="Rectangle 5"/>
              <p:cNvSpPr>
                <a:spLocks noChangeArrowheads="1"/>
              </p:cNvSpPr>
              <p:nvPr/>
            </p:nvSpPr>
            <p:spPr bwMode="auto">
              <a:xfrm>
                <a:off x="3061" y="2405"/>
                <a:ext cx="273" cy="136"/>
              </a:xfrm>
              <a:prstGeom prst="rect">
                <a:avLst/>
              </a:prstGeom>
              <a:gradFill rotWithShape="1">
                <a:gsLst>
                  <a:gs pos="0">
                    <a:schemeClr val="accent1"/>
                  </a:gs>
                  <a:gs pos="100000">
                    <a:schemeClr val="accent1">
                      <a:gamma/>
                      <a:shade val="46275"/>
                      <a:invGamma/>
                    </a:schemeClr>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36889" name="Line 6"/>
              <p:cNvSpPr>
                <a:spLocks noChangeShapeType="1"/>
              </p:cNvSpPr>
              <p:nvPr/>
            </p:nvSpPr>
            <p:spPr bwMode="auto">
              <a:xfrm flipH="1">
                <a:off x="2898" y="2205"/>
                <a:ext cx="136" cy="273"/>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Line 7"/>
              <p:cNvSpPr>
                <a:spLocks noChangeShapeType="1"/>
              </p:cNvSpPr>
              <p:nvPr/>
            </p:nvSpPr>
            <p:spPr bwMode="auto">
              <a:xfrm flipH="1">
                <a:off x="3478" y="2206"/>
                <a:ext cx="136" cy="273"/>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1" name="Line 8"/>
              <p:cNvSpPr>
                <a:spLocks noChangeShapeType="1"/>
              </p:cNvSpPr>
              <p:nvPr/>
            </p:nvSpPr>
            <p:spPr bwMode="auto">
              <a:xfrm>
                <a:off x="3034" y="2251"/>
                <a:ext cx="544" cy="0"/>
              </a:xfrm>
              <a:prstGeom prst="line">
                <a:avLst/>
              </a:prstGeom>
              <a:noFill/>
              <a:ln w="12700" cap="sq">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Text Box 9"/>
              <p:cNvSpPr txBox="1">
                <a:spLocks noChangeArrowheads="1"/>
              </p:cNvSpPr>
              <p:nvPr/>
            </p:nvSpPr>
            <p:spPr bwMode="auto">
              <a:xfrm>
                <a:off x="3152" y="2069"/>
                <a:ext cx="3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400" b="1">
                    <a:solidFill>
                      <a:srgbClr val="008000"/>
                    </a:solidFill>
                    <a:latin typeface="Times New Roman" panose="02020603050405020304" pitchFamily="18" charset="0"/>
                    <a:ea typeface="宋体" panose="02010600030101010101" pitchFamily="2" charset="-122"/>
                  </a:rPr>
                  <a:t>信号</a:t>
                </a:r>
              </a:p>
            </p:txBody>
          </p:sp>
        </p:grpSp>
        <p:grpSp>
          <p:nvGrpSpPr>
            <p:cNvPr id="36870" name="Group 12"/>
            <p:cNvGrpSpPr>
              <a:grpSpLocks/>
            </p:cNvGrpSpPr>
            <p:nvPr/>
          </p:nvGrpSpPr>
          <p:grpSpPr bwMode="auto">
            <a:xfrm>
              <a:off x="1916" y="3589"/>
              <a:ext cx="1134" cy="545"/>
              <a:chOff x="1882" y="3203"/>
              <a:chExt cx="1134" cy="545"/>
            </a:xfrm>
          </p:grpSpPr>
          <p:sp>
            <p:nvSpPr>
              <p:cNvPr id="36883" name="AutoShape 13"/>
              <p:cNvSpPr>
                <a:spLocks noChangeArrowheads="1"/>
              </p:cNvSpPr>
              <p:nvPr/>
            </p:nvSpPr>
            <p:spPr bwMode="auto">
              <a:xfrm>
                <a:off x="1882" y="3203"/>
                <a:ext cx="1134" cy="545"/>
              </a:xfrm>
              <a:prstGeom prst="cube">
                <a:avLst>
                  <a:gd name="adj" fmla="val 25000"/>
                </a:avLst>
              </a:prstGeom>
              <a:solidFill>
                <a:schemeClr val="accent1"/>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36884" name="Freeform 14" descr="宽上对角线"/>
              <p:cNvSpPr>
                <a:spLocks/>
              </p:cNvSpPr>
              <p:nvPr/>
            </p:nvSpPr>
            <p:spPr bwMode="auto">
              <a:xfrm>
                <a:off x="1882" y="3203"/>
                <a:ext cx="227" cy="545"/>
              </a:xfrm>
              <a:custGeom>
                <a:avLst/>
                <a:gdLst>
                  <a:gd name="T0" fmla="*/ 136 w 227"/>
                  <a:gd name="T1" fmla="*/ 0 h 545"/>
                  <a:gd name="T2" fmla="*/ 0 w 227"/>
                  <a:gd name="T3" fmla="*/ 136 h 545"/>
                  <a:gd name="T4" fmla="*/ 0 w 227"/>
                  <a:gd name="T5" fmla="*/ 545 h 545"/>
                  <a:gd name="T6" fmla="*/ 91 w 227"/>
                  <a:gd name="T7" fmla="*/ 545 h 545"/>
                  <a:gd name="T8" fmla="*/ 91 w 227"/>
                  <a:gd name="T9" fmla="*/ 136 h 545"/>
                  <a:gd name="T10" fmla="*/ 227 w 227"/>
                  <a:gd name="T11" fmla="*/ 0 h 545"/>
                  <a:gd name="T12" fmla="*/ 136 w 227"/>
                  <a:gd name="T13" fmla="*/ 0 h 5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7" h="545">
                    <a:moveTo>
                      <a:pt x="136" y="0"/>
                    </a:moveTo>
                    <a:lnTo>
                      <a:pt x="0" y="136"/>
                    </a:lnTo>
                    <a:lnTo>
                      <a:pt x="0" y="545"/>
                    </a:lnTo>
                    <a:lnTo>
                      <a:pt x="91" y="545"/>
                    </a:lnTo>
                    <a:lnTo>
                      <a:pt x="91" y="136"/>
                    </a:lnTo>
                    <a:lnTo>
                      <a:pt x="227" y="0"/>
                    </a:lnTo>
                    <a:lnTo>
                      <a:pt x="136" y="0"/>
                    </a:lnTo>
                    <a:close/>
                  </a:path>
                </a:pathLst>
              </a:custGeom>
              <a:pattFill prst="wdUpDiag">
                <a:fgClr>
                  <a:schemeClr val="accent1"/>
                </a:fgClr>
                <a:bgClr>
                  <a:schemeClr val="bg1"/>
                </a:bgClr>
              </a:pattFill>
              <a:ln w="28575"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5" name="Freeform 15" descr="宽上对角线"/>
              <p:cNvSpPr>
                <a:spLocks/>
              </p:cNvSpPr>
              <p:nvPr/>
            </p:nvSpPr>
            <p:spPr bwMode="auto">
              <a:xfrm>
                <a:off x="2789" y="3203"/>
                <a:ext cx="227" cy="545"/>
              </a:xfrm>
              <a:custGeom>
                <a:avLst/>
                <a:gdLst>
                  <a:gd name="T0" fmla="*/ 136 w 227"/>
                  <a:gd name="T1" fmla="*/ 0 h 545"/>
                  <a:gd name="T2" fmla="*/ 0 w 227"/>
                  <a:gd name="T3" fmla="*/ 136 h 545"/>
                  <a:gd name="T4" fmla="*/ 0 w 227"/>
                  <a:gd name="T5" fmla="*/ 545 h 545"/>
                  <a:gd name="T6" fmla="*/ 91 w 227"/>
                  <a:gd name="T7" fmla="*/ 545 h 545"/>
                  <a:gd name="T8" fmla="*/ 91 w 227"/>
                  <a:gd name="T9" fmla="*/ 136 h 545"/>
                  <a:gd name="T10" fmla="*/ 227 w 227"/>
                  <a:gd name="T11" fmla="*/ 0 h 545"/>
                  <a:gd name="T12" fmla="*/ 136 w 227"/>
                  <a:gd name="T13" fmla="*/ 0 h 5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7" h="545">
                    <a:moveTo>
                      <a:pt x="136" y="0"/>
                    </a:moveTo>
                    <a:lnTo>
                      <a:pt x="0" y="136"/>
                    </a:lnTo>
                    <a:lnTo>
                      <a:pt x="0" y="545"/>
                    </a:lnTo>
                    <a:lnTo>
                      <a:pt x="91" y="545"/>
                    </a:lnTo>
                    <a:lnTo>
                      <a:pt x="91" y="136"/>
                    </a:lnTo>
                    <a:lnTo>
                      <a:pt x="227" y="0"/>
                    </a:lnTo>
                    <a:lnTo>
                      <a:pt x="136" y="0"/>
                    </a:lnTo>
                    <a:close/>
                  </a:path>
                </a:pathLst>
              </a:custGeom>
              <a:pattFill prst="wdUpDiag">
                <a:fgClr>
                  <a:schemeClr val="accent1"/>
                </a:fgClr>
                <a:bgClr>
                  <a:schemeClr val="bg1"/>
                </a:bgClr>
              </a:pattFill>
              <a:ln w="28575"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6" name="Freeform 16" descr="宽上对角线"/>
              <p:cNvSpPr>
                <a:spLocks/>
              </p:cNvSpPr>
              <p:nvPr/>
            </p:nvSpPr>
            <p:spPr bwMode="auto">
              <a:xfrm>
                <a:off x="2880" y="3203"/>
                <a:ext cx="136" cy="545"/>
              </a:xfrm>
              <a:custGeom>
                <a:avLst/>
                <a:gdLst>
                  <a:gd name="T0" fmla="*/ 0 w 136"/>
                  <a:gd name="T1" fmla="*/ 545 h 545"/>
                  <a:gd name="T2" fmla="*/ 136 w 136"/>
                  <a:gd name="T3" fmla="*/ 409 h 545"/>
                  <a:gd name="T4" fmla="*/ 136 w 136"/>
                  <a:gd name="T5" fmla="*/ 0 h 545"/>
                  <a:gd name="T6" fmla="*/ 0 w 136"/>
                  <a:gd name="T7" fmla="*/ 136 h 545"/>
                  <a:gd name="T8" fmla="*/ 0 w 136"/>
                  <a:gd name="T9" fmla="*/ 545 h 5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545">
                    <a:moveTo>
                      <a:pt x="0" y="545"/>
                    </a:moveTo>
                    <a:lnTo>
                      <a:pt x="136" y="409"/>
                    </a:lnTo>
                    <a:lnTo>
                      <a:pt x="136" y="0"/>
                    </a:lnTo>
                    <a:lnTo>
                      <a:pt x="0" y="136"/>
                    </a:lnTo>
                    <a:lnTo>
                      <a:pt x="0" y="545"/>
                    </a:lnTo>
                    <a:close/>
                  </a:path>
                </a:pathLst>
              </a:custGeom>
              <a:pattFill prst="wdUpDiag">
                <a:fgClr>
                  <a:schemeClr val="accent1"/>
                </a:fgClr>
                <a:bgClr>
                  <a:schemeClr val="bg1"/>
                </a:bgClr>
              </a:patt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7" name="Line 17"/>
              <p:cNvSpPr>
                <a:spLocks noChangeShapeType="1"/>
              </p:cNvSpPr>
              <p:nvPr/>
            </p:nvSpPr>
            <p:spPr bwMode="auto">
              <a:xfrm>
                <a:off x="1882" y="3339"/>
                <a:ext cx="998"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871" name="Freeform 18"/>
            <p:cNvSpPr>
              <a:spLocks/>
            </p:cNvSpPr>
            <p:nvPr/>
          </p:nvSpPr>
          <p:spPr bwMode="auto">
            <a:xfrm>
              <a:off x="1463" y="2864"/>
              <a:ext cx="1043" cy="1043"/>
            </a:xfrm>
            <a:custGeom>
              <a:avLst/>
              <a:gdLst>
                <a:gd name="T0" fmla="*/ 453 w 1043"/>
                <a:gd name="T1" fmla="*/ 1043 h 1043"/>
                <a:gd name="T2" fmla="*/ 181 w 1043"/>
                <a:gd name="T3" fmla="*/ 1043 h 1043"/>
                <a:gd name="T4" fmla="*/ 0 w 1043"/>
                <a:gd name="T5" fmla="*/ 1043 h 1043"/>
                <a:gd name="T6" fmla="*/ 680 w 1043"/>
                <a:gd name="T7" fmla="*/ 0 h 1043"/>
                <a:gd name="T8" fmla="*/ 1043 w 1043"/>
                <a:gd name="T9" fmla="*/ 0 h 10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3" h="1043">
                  <a:moveTo>
                    <a:pt x="453" y="1043"/>
                  </a:moveTo>
                  <a:lnTo>
                    <a:pt x="181" y="1043"/>
                  </a:lnTo>
                  <a:lnTo>
                    <a:pt x="0" y="1043"/>
                  </a:lnTo>
                  <a:lnTo>
                    <a:pt x="680" y="0"/>
                  </a:lnTo>
                  <a:lnTo>
                    <a:pt x="1043" y="0"/>
                  </a:lnTo>
                </a:path>
              </a:pathLst>
            </a:custGeom>
            <a:noFill/>
            <a:ln w="28575"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2" name="Freeform 19"/>
            <p:cNvSpPr>
              <a:spLocks/>
            </p:cNvSpPr>
            <p:nvPr/>
          </p:nvSpPr>
          <p:spPr bwMode="auto">
            <a:xfrm>
              <a:off x="3021" y="2864"/>
              <a:ext cx="771" cy="1043"/>
            </a:xfrm>
            <a:custGeom>
              <a:avLst/>
              <a:gdLst>
                <a:gd name="T0" fmla="*/ 0 w 771"/>
                <a:gd name="T1" fmla="*/ 1043 h 1043"/>
                <a:gd name="T2" fmla="*/ 181 w 771"/>
                <a:gd name="T3" fmla="*/ 1043 h 1043"/>
                <a:gd name="T4" fmla="*/ 771 w 771"/>
                <a:gd name="T5" fmla="*/ 0 h 1043"/>
                <a:gd name="T6" fmla="*/ 363 w 771"/>
                <a:gd name="T7" fmla="*/ 0 h 10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1" h="1043">
                  <a:moveTo>
                    <a:pt x="0" y="1043"/>
                  </a:moveTo>
                  <a:lnTo>
                    <a:pt x="181" y="1043"/>
                  </a:lnTo>
                  <a:lnTo>
                    <a:pt x="771" y="0"/>
                  </a:lnTo>
                  <a:lnTo>
                    <a:pt x="363" y="0"/>
                  </a:lnTo>
                </a:path>
              </a:pathLst>
            </a:custGeom>
            <a:noFill/>
            <a:ln w="28575"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3" name="Oval 20"/>
            <p:cNvSpPr>
              <a:spLocks noChangeArrowheads="1"/>
            </p:cNvSpPr>
            <p:nvPr/>
          </p:nvSpPr>
          <p:spPr bwMode="auto">
            <a:xfrm>
              <a:off x="2506" y="2727"/>
              <a:ext cx="227" cy="273"/>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a:latin typeface="Times New Roman" panose="02020603050405020304" pitchFamily="18" charset="0"/>
                  <a:ea typeface="宋体" panose="02010600030101010101" pitchFamily="2" charset="-122"/>
                </a:rPr>
                <a:t>V</a:t>
              </a:r>
            </a:p>
          </p:txBody>
        </p:sp>
        <p:sp>
          <p:nvSpPr>
            <p:cNvPr id="36874" name="Line 21"/>
            <p:cNvSpPr>
              <a:spLocks noChangeShapeType="1"/>
            </p:cNvSpPr>
            <p:nvPr/>
          </p:nvSpPr>
          <p:spPr bwMode="auto">
            <a:xfrm>
              <a:off x="2733" y="2864"/>
              <a:ext cx="362" cy="0"/>
            </a:xfrm>
            <a:prstGeom prst="line">
              <a:avLst/>
            </a:prstGeom>
            <a:noFill/>
            <a:ln w="28575"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5" name="Text Box 22"/>
            <p:cNvSpPr txBox="1">
              <a:spLocks noChangeArrowheads="1"/>
            </p:cNvSpPr>
            <p:nvPr/>
          </p:nvSpPr>
          <p:spPr bwMode="auto">
            <a:xfrm>
              <a:off x="2914" y="2909"/>
              <a:ext cx="6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负载电阻</a:t>
              </a:r>
            </a:p>
          </p:txBody>
        </p:sp>
        <p:grpSp>
          <p:nvGrpSpPr>
            <p:cNvPr id="36876" name="Group 23"/>
            <p:cNvGrpSpPr>
              <a:grpSpLocks/>
            </p:cNvGrpSpPr>
            <p:nvPr/>
          </p:nvGrpSpPr>
          <p:grpSpPr bwMode="auto">
            <a:xfrm>
              <a:off x="2143" y="3181"/>
              <a:ext cx="725" cy="492"/>
              <a:chOff x="2109" y="2795"/>
              <a:chExt cx="725" cy="492"/>
            </a:xfrm>
          </p:grpSpPr>
          <p:sp>
            <p:nvSpPr>
              <p:cNvPr id="36879" name="Freeform 24"/>
              <p:cNvSpPr>
                <a:spLocks noChangeAspect="1"/>
              </p:cNvSpPr>
              <p:nvPr/>
            </p:nvSpPr>
            <p:spPr bwMode="auto">
              <a:xfrm>
                <a:off x="2200" y="3008"/>
                <a:ext cx="50" cy="279"/>
              </a:xfrm>
              <a:custGeom>
                <a:avLst/>
                <a:gdLst>
                  <a:gd name="T0" fmla="*/ 3 w 106"/>
                  <a:gd name="T1" fmla="*/ 0 h 590"/>
                  <a:gd name="T2" fmla="*/ 24 w 106"/>
                  <a:gd name="T3" fmla="*/ 30 h 590"/>
                  <a:gd name="T4" fmla="*/ 3 w 106"/>
                  <a:gd name="T5" fmla="*/ 61 h 590"/>
                  <a:gd name="T6" fmla="*/ 24 w 106"/>
                  <a:gd name="T7" fmla="*/ 91 h 590"/>
                  <a:gd name="T8" fmla="*/ 3 w 106"/>
                  <a:gd name="T9" fmla="*/ 112 h 590"/>
                  <a:gd name="T10" fmla="*/ 3 w 106"/>
                  <a:gd name="T11" fmla="*/ 132 h 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 h="590">
                    <a:moveTo>
                      <a:pt x="15" y="0"/>
                    </a:moveTo>
                    <a:cubicBezTo>
                      <a:pt x="60" y="45"/>
                      <a:pt x="106" y="91"/>
                      <a:pt x="106" y="136"/>
                    </a:cubicBezTo>
                    <a:cubicBezTo>
                      <a:pt x="106" y="181"/>
                      <a:pt x="15" y="227"/>
                      <a:pt x="15" y="272"/>
                    </a:cubicBezTo>
                    <a:cubicBezTo>
                      <a:pt x="15" y="317"/>
                      <a:pt x="106" y="370"/>
                      <a:pt x="106" y="408"/>
                    </a:cubicBezTo>
                    <a:cubicBezTo>
                      <a:pt x="106" y="446"/>
                      <a:pt x="30" y="469"/>
                      <a:pt x="15" y="499"/>
                    </a:cubicBezTo>
                    <a:cubicBezTo>
                      <a:pt x="0" y="529"/>
                      <a:pt x="7" y="559"/>
                      <a:pt x="15" y="590"/>
                    </a:cubicBezTo>
                  </a:path>
                </a:pathLst>
              </a:custGeom>
              <a:noFill/>
              <a:ln w="28575" cap="sq" cmpd="sng">
                <a:solidFill>
                  <a:srgbClr val="FF330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0" name="Freeform 25"/>
              <p:cNvSpPr>
                <a:spLocks noChangeAspect="1"/>
              </p:cNvSpPr>
              <p:nvPr/>
            </p:nvSpPr>
            <p:spPr bwMode="auto">
              <a:xfrm>
                <a:off x="2396" y="3008"/>
                <a:ext cx="50" cy="279"/>
              </a:xfrm>
              <a:custGeom>
                <a:avLst/>
                <a:gdLst>
                  <a:gd name="T0" fmla="*/ 3 w 106"/>
                  <a:gd name="T1" fmla="*/ 0 h 590"/>
                  <a:gd name="T2" fmla="*/ 24 w 106"/>
                  <a:gd name="T3" fmla="*/ 30 h 590"/>
                  <a:gd name="T4" fmla="*/ 3 w 106"/>
                  <a:gd name="T5" fmla="*/ 61 h 590"/>
                  <a:gd name="T6" fmla="*/ 24 w 106"/>
                  <a:gd name="T7" fmla="*/ 91 h 590"/>
                  <a:gd name="T8" fmla="*/ 3 w 106"/>
                  <a:gd name="T9" fmla="*/ 112 h 590"/>
                  <a:gd name="T10" fmla="*/ 3 w 106"/>
                  <a:gd name="T11" fmla="*/ 132 h 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 h="590">
                    <a:moveTo>
                      <a:pt x="15" y="0"/>
                    </a:moveTo>
                    <a:cubicBezTo>
                      <a:pt x="60" y="45"/>
                      <a:pt x="106" y="91"/>
                      <a:pt x="106" y="136"/>
                    </a:cubicBezTo>
                    <a:cubicBezTo>
                      <a:pt x="106" y="181"/>
                      <a:pt x="15" y="227"/>
                      <a:pt x="15" y="272"/>
                    </a:cubicBezTo>
                    <a:cubicBezTo>
                      <a:pt x="15" y="317"/>
                      <a:pt x="106" y="370"/>
                      <a:pt x="106" y="408"/>
                    </a:cubicBezTo>
                    <a:cubicBezTo>
                      <a:pt x="106" y="446"/>
                      <a:pt x="30" y="469"/>
                      <a:pt x="15" y="499"/>
                    </a:cubicBezTo>
                    <a:cubicBezTo>
                      <a:pt x="0" y="529"/>
                      <a:pt x="7" y="559"/>
                      <a:pt x="15" y="590"/>
                    </a:cubicBezTo>
                  </a:path>
                </a:pathLst>
              </a:custGeom>
              <a:noFill/>
              <a:ln w="28575" cap="sq" cmpd="sng">
                <a:solidFill>
                  <a:srgbClr val="FF330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1" name="Freeform 26"/>
              <p:cNvSpPr>
                <a:spLocks noChangeAspect="1"/>
              </p:cNvSpPr>
              <p:nvPr/>
            </p:nvSpPr>
            <p:spPr bwMode="auto">
              <a:xfrm>
                <a:off x="2623" y="3008"/>
                <a:ext cx="50" cy="279"/>
              </a:xfrm>
              <a:custGeom>
                <a:avLst/>
                <a:gdLst>
                  <a:gd name="T0" fmla="*/ 3 w 106"/>
                  <a:gd name="T1" fmla="*/ 0 h 590"/>
                  <a:gd name="T2" fmla="*/ 24 w 106"/>
                  <a:gd name="T3" fmla="*/ 30 h 590"/>
                  <a:gd name="T4" fmla="*/ 3 w 106"/>
                  <a:gd name="T5" fmla="*/ 61 h 590"/>
                  <a:gd name="T6" fmla="*/ 24 w 106"/>
                  <a:gd name="T7" fmla="*/ 91 h 590"/>
                  <a:gd name="T8" fmla="*/ 3 w 106"/>
                  <a:gd name="T9" fmla="*/ 112 h 590"/>
                  <a:gd name="T10" fmla="*/ 3 w 106"/>
                  <a:gd name="T11" fmla="*/ 132 h 5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 h="590">
                    <a:moveTo>
                      <a:pt x="15" y="0"/>
                    </a:moveTo>
                    <a:cubicBezTo>
                      <a:pt x="60" y="45"/>
                      <a:pt x="106" y="91"/>
                      <a:pt x="106" y="136"/>
                    </a:cubicBezTo>
                    <a:cubicBezTo>
                      <a:pt x="106" y="181"/>
                      <a:pt x="15" y="227"/>
                      <a:pt x="15" y="272"/>
                    </a:cubicBezTo>
                    <a:cubicBezTo>
                      <a:pt x="15" y="317"/>
                      <a:pt x="106" y="370"/>
                      <a:pt x="106" y="408"/>
                    </a:cubicBezTo>
                    <a:cubicBezTo>
                      <a:pt x="106" y="446"/>
                      <a:pt x="30" y="469"/>
                      <a:pt x="15" y="499"/>
                    </a:cubicBezTo>
                    <a:cubicBezTo>
                      <a:pt x="0" y="529"/>
                      <a:pt x="7" y="559"/>
                      <a:pt x="15" y="590"/>
                    </a:cubicBezTo>
                  </a:path>
                </a:pathLst>
              </a:custGeom>
              <a:noFill/>
              <a:ln w="28575" cap="sq" cmpd="sng">
                <a:solidFill>
                  <a:srgbClr val="FF3300"/>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2" name="Text Box 27"/>
              <p:cNvSpPr txBox="1">
                <a:spLocks noChangeArrowheads="1"/>
              </p:cNvSpPr>
              <p:nvPr/>
            </p:nvSpPr>
            <p:spPr bwMode="auto">
              <a:xfrm>
                <a:off x="2109" y="2795"/>
                <a:ext cx="7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800" b="1">
                    <a:solidFill>
                      <a:srgbClr val="008000"/>
                    </a:solidFill>
                    <a:latin typeface="Times New Roman" panose="02020603050405020304" pitchFamily="18" charset="0"/>
                    <a:ea typeface="宋体" panose="02010600030101010101" pitchFamily="2" charset="-122"/>
                  </a:rPr>
                  <a:t>入射光线</a:t>
                </a:r>
              </a:p>
            </p:txBody>
          </p:sp>
        </p:grpSp>
        <p:sp>
          <p:nvSpPr>
            <p:cNvPr id="36877" name="Text Box 28"/>
            <p:cNvSpPr txBox="1">
              <a:spLocks noChangeArrowheads="1"/>
            </p:cNvSpPr>
            <p:nvPr/>
          </p:nvSpPr>
          <p:spPr bwMode="auto">
            <a:xfrm>
              <a:off x="2324" y="2802"/>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sp>
          <p:nvSpPr>
            <p:cNvPr id="36878" name="Text Box 29"/>
            <p:cNvSpPr txBox="1">
              <a:spLocks noChangeArrowheads="1"/>
            </p:cNvSpPr>
            <p:nvPr/>
          </p:nvSpPr>
          <p:spPr bwMode="auto">
            <a:xfrm>
              <a:off x="2687" y="2818"/>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grpSp>
    </p:spTree>
    <p:extLst>
      <p:ext uri="{BB962C8B-B14F-4D97-AF65-F5344CB8AC3E}">
        <p14:creationId xmlns:p14="http://schemas.microsoft.com/office/powerpoint/2010/main" val="1167094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6627">
                                            <p:txEl>
                                              <p:pRg st="0" end="0"/>
                                            </p:txEl>
                                          </p:spTgt>
                                        </p:tgtEl>
                                        <p:attrNameLst>
                                          <p:attrName>style.visibility</p:attrName>
                                        </p:attrNameLst>
                                      </p:cBhvr>
                                      <p:to>
                                        <p:strVal val="visible"/>
                                      </p:to>
                                    </p:set>
                                    <p:animEffect transition="in" filter="blinds(horizontal)">
                                      <p:cBhvr>
                                        <p:cTn id="7" dur="500"/>
                                        <p:tgtEl>
                                          <p:spTgt spid="6666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7" name="Rectangle 3"/>
          <p:cNvSpPr>
            <a:spLocks noGrp="1" noChangeArrowheads="1"/>
          </p:cNvSpPr>
          <p:nvPr>
            <p:ph type="body" idx="1"/>
          </p:nvPr>
        </p:nvSpPr>
        <p:spPr>
          <a:xfrm>
            <a:off x="1981200" y="1990726"/>
            <a:ext cx="8229600" cy="3800475"/>
          </a:xfrm>
        </p:spPr>
        <p:txBody>
          <a:bodyPr/>
          <a:lstStyle/>
          <a:p>
            <a:pPr algn="just" eaLnBrk="1" hangingPunct="1"/>
            <a:endParaRPr lang="zh-CN" altLang="en-US" b="1">
              <a:ea typeface="楷体_GB2312" pitchFamily="49" charset="-122"/>
            </a:endParaRPr>
          </a:p>
          <a:p>
            <a:pPr algn="just" eaLnBrk="1" hangingPunct="1"/>
            <a:r>
              <a:rPr lang="zh-CN" altLang="en-US" b="1">
                <a:ea typeface="楷体_GB2312" pitchFamily="49" charset="-122"/>
              </a:rPr>
              <a:t>光子在材料中激发出的载流子必须在外加电压（电场）作用下方能作空间流动，对外电路产生贡献。</a:t>
            </a:r>
          </a:p>
          <a:p>
            <a:pPr algn="just" eaLnBrk="1" hangingPunct="1"/>
            <a:endParaRPr lang="zh-CN" altLang="en-US" b="1">
              <a:ea typeface="楷体_GB2312" pitchFamily="49" charset="-122"/>
            </a:endParaRPr>
          </a:p>
          <a:p>
            <a:pPr algn="just" eaLnBrk="1" hangingPunct="1"/>
            <a:r>
              <a:rPr lang="zh-CN" altLang="en-US" b="1">
                <a:solidFill>
                  <a:srgbClr val="FF3300"/>
                </a:solidFill>
                <a:ea typeface="楷体_GB2312" pitchFamily="49" charset="-122"/>
              </a:rPr>
              <a:t>这种器件必须加上偏压才能正常工作。</a:t>
            </a:r>
          </a:p>
        </p:txBody>
      </p:sp>
      <p:sp>
        <p:nvSpPr>
          <p:cNvPr id="671749" name="Rectangle 5"/>
          <p:cNvSpPr>
            <a:spLocks noGrp="1" noChangeArrowheads="1"/>
          </p:cNvSpPr>
          <p:nvPr>
            <p:ph type="title"/>
          </p:nvPr>
        </p:nvSpPr>
        <p:spPr>
          <a:xfrm>
            <a:off x="2667000" y="685801"/>
            <a:ext cx="7391400" cy="258763"/>
          </a:xfrm>
        </p:spPr>
        <p:txBody>
          <a:bodyPr>
            <a:normAutofit fontScale="90000"/>
          </a:bodyPr>
          <a:lstStyle/>
          <a:p>
            <a:pPr eaLnBrk="1" hangingPunct="1">
              <a:defRPr/>
            </a:pPr>
            <a:r>
              <a:rPr lang="zh-CN" altLang="en-US" b="0">
                <a:effectLst>
                  <a:outerShdw blurRad="38100" dist="38100" dir="2700000" algn="tl">
                    <a:srgbClr val="C0C0C0"/>
                  </a:outerShdw>
                </a:effectLst>
                <a:ea typeface="宋体" panose="02010600030101010101" pitchFamily="2" charset="-122"/>
              </a:rPr>
              <a:t>内光电效应</a:t>
            </a:r>
            <a:r>
              <a:rPr lang="en-US" altLang="zh-CN" b="0">
                <a:effectLst>
                  <a:outerShdw blurRad="38100" dist="38100" dir="2700000" algn="tl">
                    <a:srgbClr val="C0C0C0"/>
                  </a:outerShdw>
                </a:effectLst>
                <a:ea typeface="宋体" panose="02010600030101010101" pitchFamily="2" charset="-122"/>
              </a:rPr>
              <a:t>——</a:t>
            </a:r>
            <a:r>
              <a:rPr lang="zh-CN" altLang="en-US" b="0">
                <a:effectLst>
                  <a:outerShdw blurRad="38100" dist="38100" dir="2700000" algn="tl">
                    <a:srgbClr val="C0C0C0"/>
                  </a:outerShdw>
                </a:effectLst>
                <a:ea typeface="宋体" panose="02010600030101010101" pitchFamily="2" charset="-122"/>
              </a:rPr>
              <a:t>光电导效应</a:t>
            </a:r>
          </a:p>
        </p:txBody>
      </p:sp>
    </p:spTree>
    <p:extLst>
      <p:ext uri="{BB962C8B-B14F-4D97-AF65-F5344CB8AC3E}">
        <p14:creationId xmlns:p14="http://schemas.microsoft.com/office/powerpoint/2010/main" val="2677684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1747">
                                            <p:txEl>
                                              <p:pRg st="1" end="1"/>
                                            </p:txEl>
                                          </p:spTgt>
                                        </p:tgtEl>
                                        <p:attrNameLst>
                                          <p:attrName>style.visibility</p:attrName>
                                        </p:attrNameLst>
                                      </p:cBhvr>
                                      <p:to>
                                        <p:strVal val="visible"/>
                                      </p:to>
                                    </p:set>
                                    <p:animEffect transition="in" filter="blinds(horizontal)">
                                      <p:cBhvr>
                                        <p:cTn id="7" dur="500"/>
                                        <p:tgtEl>
                                          <p:spTgt spid="6717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71747">
                                            <p:txEl>
                                              <p:pRg st="3" end="3"/>
                                            </p:txEl>
                                          </p:spTgt>
                                        </p:tgtEl>
                                        <p:attrNameLst>
                                          <p:attrName>style.visibility</p:attrName>
                                        </p:attrNameLst>
                                      </p:cBhvr>
                                      <p:to>
                                        <p:strVal val="visible"/>
                                      </p:to>
                                    </p:set>
                                    <p:animEffect transition="in" filter="blinds(horizontal)">
                                      <p:cBhvr>
                                        <p:cTn id="12" dur="500"/>
                                        <p:tgtEl>
                                          <p:spTgt spid="6717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pPr eaLnBrk="1" hangingPunct="1">
              <a:defRPr/>
            </a:pPr>
            <a:r>
              <a:rPr lang="zh-CN" altLang="en-US" b="0">
                <a:effectLst>
                  <a:outerShdw blurRad="38100" dist="38100" dir="2700000" algn="tl">
                    <a:srgbClr val="C0C0C0"/>
                  </a:outerShdw>
                </a:effectLst>
                <a:latin typeface="Times New Roman" panose="02020603050405020304" pitchFamily="18" charset="0"/>
                <a:ea typeface="宋体" panose="02010600030101010101" pitchFamily="2" charset="-122"/>
              </a:rPr>
              <a:t>光敏电阻</a:t>
            </a:r>
          </a:p>
        </p:txBody>
      </p:sp>
      <p:sp>
        <p:nvSpPr>
          <p:cNvPr id="40963" name="Rectangle 3"/>
          <p:cNvSpPr>
            <a:spLocks noGrp="1" noChangeArrowheads="1"/>
          </p:cNvSpPr>
          <p:nvPr>
            <p:ph type="body" idx="1"/>
          </p:nvPr>
        </p:nvSpPr>
        <p:spPr>
          <a:xfrm>
            <a:off x="2270125" y="1524000"/>
            <a:ext cx="7848600" cy="679450"/>
          </a:xfrm>
        </p:spPr>
        <p:txBody>
          <a:bodyPr/>
          <a:lstStyle/>
          <a:p>
            <a:pPr eaLnBrk="1" hangingPunct="1">
              <a:buFont typeface="Wingdings" panose="05000000000000000000" pitchFamily="2" charset="2"/>
              <a:buNone/>
            </a:pPr>
            <a:r>
              <a:rPr lang="zh-CN" altLang="en-US" b="1">
                <a:solidFill>
                  <a:srgbClr val="FF0000"/>
                </a:solidFill>
                <a:latin typeface="宋体" panose="02010600030101010101" pitchFamily="2" charset="-122"/>
                <a:ea typeface="宋体" panose="02010600030101010101" pitchFamily="2" charset="-122"/>
              </a:rPr>
              <a:t>结构</a:t>
            </a:r>
          </a:p>
        </p:txBody>
      </p:sp>
      <p:pic>
        <p:nvPicPr>
          <p:cNvPr id="40964" name="Picture 4" descr="光敏电阻"/>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2621"/>
          <a:stretch>
            <a:fillRect/>
          </a:stretch>
        </p:blipFill>
        <p:spPr bwMode="auto">
          <a:xfrm>
            <a:off x="1752600" y="2514601"/>
            <a:ext cx="6788150" cy="417671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0965" name="Picture 6" descr="b29f8282b67ee09b6c8119e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1430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3985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4819" name="Picture 3" descr="35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4" y="2554288"/>
            <a:ext cx="4275137"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4820" name="Picture 4" descr="cd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389" y="2133601"/>
            <a:ext cx="391477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822" name="Rectangle 6"/>
          <p:cNvSpPr>
            <a:spLocks noGrp="1" noChangeArrowheads="1"/>
          </p:cNvSpPr>
          <p:nvPr>
            <p:ph type="title"/>
          </p:nvPr>
        </p:nvSpPr>
        <p:spPr/>
        <p:txBody>
          <a:bodyPr/>
          <a:lstStyle/>
          <a:p>
            <a:pPr eaLnBrk="1" hangingPunct="1">
              <a:defRPr/>
            </a:pPr>
            <a:r>
              <a:rPr lang="zh-CN" altLang="en-US" b="0">
                <a:effectLst>
                  <a:outerShdw blurRad="38100" dist="38100" dir="2700000" algn="tl">
                    <a:srgbClr val="C0C0C0"/>
                  </a:outerShdw>
                </a:effectLst>
                <a:ea typeface="宋体" panose="02010600030101010101" pitchFamily="2" charset="-122"/>
              </a:rPr>
              <a:t>光敏电阻</a:t>
            </a:r>
          </a:p>
        </p:txBody>
      </p:sp>
    </p:spTree>
    <p:extLst>
      <p:ext uri="{BB962C8B-B14F-4D97-AF65-F5344CB8AC3E}">
        <p14:creationId xmlns:p14="http://schemas.microsoft.com/office/powerpoint/2010/main" val="1709396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74819"/>
                                        </p:tgtEl>
                                        <p:attrNameLst>
                                          <p:attrName>style.visibility</p:attrName>
                                        </p:attrNameLst>
                                      </p:cBhvr>
                                      <p:to>
                                        <p:strVal val="visible"/>
                                      </p:to>
                                    </p:set>
                                    <p:animEffect transition="in" filter="slide(fromBottom)">
                                      <p:cBhvr>
                                        <p:cTn id="7" dur="500"/>
                                        <p:tgtEl>
                                          <p:spTgt spid="6748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674820"/>
                                        </p:tgtEl>
                                        <p:attrNameLst>
                                          <p:attrName>style.visibility</p:attrName>
                                        </p:attrNameLst>
                                      </p:cBhvr>
                                      <p:to>
                                        <p:strVal val="visible"/>
                                      </p:to>
                                    </p:set>
                                    <p:animEffect transition="in" filter="barn(inHorizontal)">
                                      <p:cBhvr>
                                        <p:cTn id="12" dur="500"/>
                                        <p:tgtEl>
                                          <p:spTgt spid="67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3010" name="Group 2"/>
          <p:cNvGrpSpPr>
            <a:grpSpLocks/>
          </p:cNvGrpSpPr>
          <p:nvPr/>
        </p:nvGrpSpPr>
        <p:grpSpPr bwMode="auto">
          <a:xfrm>
            <a:off x="5029200" y="1173163"/>
            <a:ext cx="5334000" cy="4741862"/>
            <a:chOff x="2208" y="528"/>
            <a:chExt cx="3360" cy="2987"/>
          </a:xfrm>
        </p:grpSpPr>
        <p:pic>
          <p:nvPicPr>
            <p:cNvPr id="43015" name="Picture 3" descr="大压不停"/>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08" y="528"/>
              <a:ext cx="3360" cy="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Rectangle 4"/>
            <p:cNvSpPr>
              <a:spLocks noChangeArrowheads="1"/>
            </p:cNvSpPr>
            <p:nvPr/>
          </p:nvSpPr>
          <p:spPr bwMode="auto">
            <a:xfrm>
              <a:off x="2208" y="3072"/>
              <a:ext cx="1200" cy="4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sp>
        <p:nvSpPr>
          <p:cNvPr id="833542" name="Rectangle 6"/>
          <p:cNvSpPr>
            <a:spLocks noGrp="1" noChangeArrowheads="1"/>
          </p:cNvSpPr>
          <p:nvPr>
            <p:ph type="body" idx="1"/>
          </p:nvPr>
        </p:nvSpPr>
        <p:spPr>
          <a:xfrm>
            <a:off x="1676400" y="1447800"/>
            <a:ext cx="2971800" cy="4953000"/>
          </a:xfrm>
        </p:spPr>
        <p:txBody>
          <a:bodyPr/>
          <a:lstStyle/>
          <a:p>
            <a:pPr eaLnBrk="1" hangingPunct="1">
              <a:lnSpc>
                <a:spcPct val="120000"/>
              </a:lnSpc>
              <a:buFont typeface="Wingdings" panose="05000000000000000000" pitchFamily="2" charset="2"/>
              <a:buNone/>
            </a:pPr>
            <a:r>
              <a:rPr lang="zh-CN" altLang="en-US" sz="3200" b="1">
                <a:latin typeface="宋体" panose="02010600030101010101" pitchFamily="2" charset="-122"/>
                <a:ea typeface="宋体" panose="02010600030101010101" pitchFamily="2" charset="-122"/>
              </a:rPr>
              <a:t>      当光敏电阻受到光照时，</a:t>
            </a:r>
            <a:r>
              <a:rPr lang="zh-CN" altLang="en-US" sz="3200" b="1">
                <a:ea typeface="宋体" panose="02010600030101010101" pitchFamily="2" charset="-122"/>
              </a:rPr>
              <a:t>光生电子</a:t>
            </a:r>
            <a:r>
              <a:rPr lang="en-US" altLang="zh-CN" sz="3200" b="1">
                <a:ea typeface="宋体" panose="02010600030101010101" pitchFamily="2" charset="-122"/>
              </a:rPr>
              <a:t>—</a:t>
            </a:r>
            <a:r>
              <a:rPr lang="zh-CN" altLang="en-US" sz="3200" b="1">
                <a:ea typeface="宋体" panose="02010600030101010101" pitchFamily="2" charset="-122"/>
              </a:rPr>
              <a:t>空穴对增加，阻值减小，电流增大。  </a:t>
            </a:r>
          </a:p>
        </p:txBody>
      </p:sp>
      <p:sp>
        <p:nvSpPr>
          <p:cNvPr id="833543" name="Text Box 7"/>
          <p:cNvSpPr txBox="1">
            <a:spLocks noChangeArrowheads="1"/>
          </p:cNvSpPr>
          <p:nvPr/>
        </p:nvSpPr>
        <p:spPr bwMode="auto">
          <a:xfrm>
            <a:off x="6248400" y="6049964"/>
            <a:ext cx="4114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3200" b="1">
                <a:latin typeface="Times New Roman" panose="02020603050405020304" pitchFamily="18" charset="0"/>
                <a:ea typeface="宋体" panose="02010600030101010101" pitchFamily="2" charset="-122"/>
              </a:rPr>
              <a:t>暗电流（越小越好）</a:t>
            </a:r>
          </a:p>
        </p:txBody>
      </p:sp>
      <p:sp>
        <p:nvSpPr>
          <p:cNvPr id="833544" name="Line 8"/>
          <p:cNvSpPr>
            <a:spLocks noChangeShapeType="1"/>
          </p:cNvSpPr>
          <p:nvPr/>
        </p:nvSpPr>
        <p:spPr bwMode="auto">
          <a:xfrm flipV="1">
            <a:off x="6858000" y="4906963"/>
            <a:ext cx="762000" cy="1219200"/>
          </a:xfrm>
          <a:prstGeom prst="line">
            <a:avLst/>
          </a:prstGeom>
          <a:noFill/>
          <a:ln w="571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3546" name="Rectangle 10"/>
          <p:cNvSpPr>
            <a:spLocks noGrp="1" noChangeArrowheads="1"/>
          </p:cNvSpPr>
          <p:nvPr>
            <p:ph type="title"/>
          </p:nvPr>
        </p:nvSpPr>
        <p:spPr/>
        <p:txBody>
          <a:bodyPr/>
          <a:lstStyle/>
          <a:p>
            <a:pPr eaLnBrk="1" hangingPunct="1">
              <a:defRPr/>
            </a:pPr>
            <a:r>
              <a:rPr lang="zh-CN" altLang="en-US" b="0">
                <a:effectLst>
                  <a:outerShdw blurRad="38100" dist="38100" dir="2700000" algn="tl">
                    <a:srgbClr val="C0C0C0"/>
                  </a:outerShdw>
                </a:effectLst>
                <a:ea typeface="宋体" panose="02010600030101010101" pitchFamily="2" charset="-122"/>
              </a:rPr>
              <a:t>光敏电阻</a:t>
            </a:r>
          </a:p>
        </p:txBody>
      </p:sp>
    </p:spTree>
    <p:extLst>
      <p:ext uri="{BB962C8B-B14F-4D97-AF65-F5344CB8AC3E}">
        <p14:creationId xmlns:p14="http://schemas.microsoft.com/office/powerpoint/2010/main" val="1330108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1000"/>
                                  </p:stCondLst>
                                  <p:childTnLst>
                                    <p:set>
                                      <p:cBhvr>
                                        <p:cTn id="6" dur="1" fill="hold">
                                          <p:stCondLst>
                                            <p:cond delay="0"/>
                                          </p:stCondLst>
                                        </p:cTn>
                                        <p:tgtEl>
                                          <p:spTgt spid="833543"/>
                                        </p:tgtEl>
                                        <p:attrNameLst>
                                          <p:attrName>style.visibility</p:attrName>
                                        </p:attrNameLst>
                                      </p:cBhvr>
                                      <p:to>
                                        <p:strVal val="visible"/>
                                      </p:to>
                                    </p:set>
                                    <p:animEffect transition="in" filter="randombar(horizontal)">
                                      <p:cBhvr>
                                        <p:cTn id="7" dur="500"/>
                                        <p:tgtEl>
                                          <p:spTgt spid="833543"/>
                                        </p:tgtEl>
                                      </p:cBhvr>
                                    </p:animEffect>
                                  </p:childTnLst>
                                </p:cTn>
                              </p:par>
                            </p:childTnLst>
                          </p:cTn>
                        </p:par>
                        <p:par>
                          <p:cTn id="8" fill="hold" nodeType="afterGroup">
                            <p:stCondLst>
                              <p:cond delay="1500"/>
                            </p:stCondLst>
                            <p:childTnLst>
                              <p:par>
                                <p:cTn id="9" presetID="22" presetClass="entr" presetSubtype="4" fill="hold" grpId="0" nodeType="afterEffect">
                                  <p:stCondLst>
                                    <p:cond delay="4000"/>
                                  </p:stCondLst>
                                  <p:childTnLst>
                                    <p:set>
                                      <p:cBhvr>
                                        <p:cTn id="10" dur="1" fill="hold">
                                          <p:stCondLst>
                                            <p:cond delay="0"/>
                                          </p:stCondLst>
                                        </p:cTn>
                                        <p:tgtEl>
                                          <p:spTgt spid="833544"/>
                                        </p:tgtEl>
                                        <p:attrNameLst>
                                          <p:attrName>style.visibility</p:attrName>
                                        </p:attrNameLst>
                                      </p:cBhvr>
                                      <p:to>
                                        <p:strVal val="visible"/>
                                      </p:to>
                                    </p:set>
                                    <p:animEffect transition="in" filter="wipe(down)">
                                      <p:cBhvr>
                                        <p:cTn id="11" dur="500"/>
                                        <p:tgtEl>
                                          <p:spTgt spid="833544"/>
                                        </p:tgtEl>
                                      </p:cBhvr>
                                    </p:animEffect>
                                  </p:childTnLst>
                                </p:cTn>
                              </p:par>
                            </p:childTnLst>
                          </p:cTn>
                        </p:par>
                        <p:par>
                          <p:cTn id="12" fill="hold" nodeType="afterGroup">
                            <p:stCondLst>
                              <p:cond delay="6000"/>
                            </p:stCondLst>
                            <p:childTnLst>
                              <p:par>
                                <p:cTn id="13" presetID="3" presetClass="entr" presetSubtype="10" fill="hold" grpId="0" nodeType="afterEffect">
                                  <p:stCondLst>
                                    <p:cond delay="1000"/>
                                  </p:stCondLst>
                                  <p:childTnLst>
                                    <p:set>
                                      <p:cBhvr>
                                        <p:cTn id="14" dur="1" fill="hold">
                                          <p:stCondLst>
                                            <p:cond delay="0"/>
                                          </p:stCondLst>
                                        </p:cTn>
                                        <p:tgtEl>
                                          <p:spTgt spid="833542">
                                            <p:txEl>
                                              <p:pRg st="0" end="0"/>
                                            </p:txEl>
                                          </p:spTgt>
                                        </p:tgtEl>
                                        <p:attrNameLst>
                                          <p:attrName>style.visibility</p:attrName>
                                        </p:attrNameLst>
                                      </p:cBhvr>
                                      <p:to>
                                        <p:strVal val="visible"/>
                                      </p:to>
                                    </p:set>
                                    <p:animEffect transition="in" filter="blinds(horizontal)">
                                      <p:cBhvr>
                                        <p:cTn id="15" dur="500"/>
                                        <p:tgtEl>
                                          <p:spTgt spid="8335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42" grpId="0" build="p" autoUpdateAnimBg="0" advAuto="1000"/>
      <p:bldP spid="833543" grpId="0" autoUpdateAnimBg="0"/>
      <p:bldP spid="83354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1"/>
          </p:nvPr>
        </p:nvSpPr>
        <p:spPr>
          <a:xfrm>
            <a:off x="2286000" y="1600200"/>
            <a:ext cx="7848600" cy="4648200"/>
          </a:xfrm>
        </p:spPr>
        <p:txBody>
          <a:bodyPr/>
          <a:lstStyle/>
          <a:p>
            <a:pPr eaLnBrk="1" hangingPunct="1">
              <a:buFont typeface="Wingdings" panose="05000000000000000000" pitchFamily="2" charset="2"/>
              <a:buNone/>
            </a:pPr>
            <a:r>
              <a:rPr lang="zh-CN" altLang="en-US" sz="2400" b="1">
                <a:solidFill>
                  <a:srgbClr val="FF0000"/>
                </a:solidFill>
                <a:latin typeface="宋体" panose="02010600030101010101" pitchFamily="2" charset="-122"/>
                <a:ea typeface="宋体" panose="02010600030101010101" pitchFamily="2" charset="-122"/>
              </a:rPr>
              <a:t>优点</a:t>
            </a:r>
          </a:p>
          <a:p>
            <a:pPr algn="just" eaLnBrk="1" hangingPunct="1"/>
            <a:r>
              <a:rPr lang="zh-CN" altLang="en-US" sz="2400" b="1">
                <a:latin typeface="Times New Roman" panose="02020603050405020304" pitchFamily="18" charset="0"/>
                <a:ea typeface="宋体" panose="02010600030101010101" pitchFamily="2" charset="-122"/>
              </a:rPr>
              <a:t>光谱响应相当宽</a:t>
            </a:r>
            <a:r>
              <a:rPr lang="en-US" altLang="zh-CN" sz="2400" b="1">
                <a:latin typeface="Times New Roman" panose="02020603050405020304" pitchFamily="18" charset="0"/>
                <a:ea typeface="宋体" panose="02010600030101010101" pitchFamily="2" charset="-122"/>
              </a:rPr>
              <a:t>;</a:t>
            </a:r>
          </a:p>
          <a:p>
            <a:pPr algn="just" eaLnBrk="1" hangingPunct="1">
              <a:buFont typeface="Wingdings" panose="05000000000000000000" pitchFamily="2" charset="2"/>
              <a:buNone/>
            </a:pPr>
            <a:r>
              <a:rPr lang="en-US" altLang="zh-CN" sz="2400" b="1">
                <a:latin typeface="Times New Roman" panose="02020603050405020304" pitchFamily="18" charset="0"/>
                <a:ea typeface="宋体" panose="02010600030101010101" pitchFamily="2" charset="-122"/>
              </a:rPr>
              <a:t>         </a:t>
            </a:r>
            <a:r>
              <a:rPr lang="zh-CN" altLang="en-US" sz="2400" b="1">
                <a:solidFill>
                  <a:schemeClr val="tx2"/>
                </a:solidFill>
                <a:latin typeface="Times New Roman" panose="02020603050405020304" pitchFamily="18" charset="0"/>
                <a:ea typeface="宋体" panose="02010600030101010101" pitchFamily="2" charset="-122"/>
              </a:rPr>
              <a:t>光敏电阻的灵敏域可在紫外光区，可见光区，也可在红外区和远红外区。</a:t>
            </a:r>
          </a:p>
          <a:p>
            <a:pPr algn="just" eaLnBrk="1" hangingPunct="1"/>
            <a:r>
              <a:rPr lang="zh-CN" altLang="en-US" sz="2400" b="1">
                <a:latin typeface="Times New Roman" panose="02020603050405020304" pitchFamily="18" charset="0"/>
                <a:ea typeface="宋体" panose="02010600030101010101" pitchFamily="2" charset="-122"/>
              </a:rPr>
              <a:t>所测的光强范围宽</a:t>
            </a:r>
            <a:r>
              <a:rPr lang="en-US" altLang="zh-CN" sz="2400" b="1">
                <a:latin typeface="Times New Roman" panose="02020603050405020304" pitchFamily="18" charset="0"/>
                <a:ea typeface="宋体" panose="02010600030101010101" pitchFamily="2" charset="-122"/>
              </a:rPr>
              <a:t>;</a:t>
            </a:r>
          </a:p>
          <a:p>
            <a:pPr algn="just" eaLnBrk="1" hangingPunct="1"/>
            <a:r>
              <a:rPr lang="zh-CN" altLang="en-US" sz="2400" b="1">
                <a:latin typeface="Times New Roman" panose="02020603050405020304" pitchFamily="18" charset="0"/>
                <a:ea typeface="宋体" panose="02010600030101010101" pitchFamily="2" charset="-122"/>
              </a:rPr>
              <a:t>使用方便，成本低，稳定性高，寿命长</a:t>
            </a:r>
            <a:r>
              <a:rPr lang="en-US" altLang="zh-CN" sz="2400" b="1">
                <a:latin typeface="Times New Roman" panose="02020603050405020304" pitchFamily="18" charset="0"/>
                <a:ea typeface="宋体" panose="02010600030101010101" pitchFamily="2" charset="-122"/>
              </a:rPr>
              <a:t>;</a:t>
            </a:r>
          </a:p>
          <a:p>
            <a:pPr algn="just" eaLnBrk="1" hangingPunct="1"/>
            <a:r>
              <a:rPr lang="zh-CN" altLang="en-US" sz="2400" b="1">
                <a:latin typeface="Times New Roman" panose="02020603050405020304" pitchFamily="18" charset="0"/>
                <a:ea typeface="宋体" panose="02010600030101010101" pitchFamily="2" charset="-122"/>
              </a:rPr>
              <a:t>灵敏度高，工作电流大，可达数毫安。</a:t>
            </a:r>
          </a:p>
          <a:p>
            <a:pPr algn="just" eaLnBrk="1" hangingPunct="1">
              <a:buFont typeface="Wingdings" panose="05000000000000000000" pitchFamily="2" charset="2"/>
              <a:buNone/>
            </a:pPr>
            <a:r>
              <a:rPr lang="zh-CN" altLang="en-US" sz="2400" b="1">
                <a:latin typeface="Times New Roman" panose="02020603050405020304" pitchFamily="18" charset="0"/>
                <a:ea typeface="宋体" panose="02010600030101010101" pitchFamily="2" charset="-122"/>
              </a:rPr>
              <a:t> </a:t>
            </a:r>
          </a:p>
          <a:p>
            <a:pPr algn="just" eaLnBrk="1" hangingPunct="1">
              <a:buFont typeface="Wingdings" panose="05000000000000000000" pitchFamily="2" charset="2"/>
              <a:buNone/>
            </a:pPr>
            <a:r>
              <a:rPr lang="zh-CN" altLang="en-US" sz="2400" b="1">
                <a:solidFill>
                  <a:srgbClr val="FF0000"/>
                </a:solidFill>
                <a:latin typeface="宋体" panose="02010600030101010101" pitchFamily="2" charset="-122"/>
                <a:ea typeface="宋体" panose="02010600030101010101" pitchFamily="2" charset="-122"/>
              </a:rPr>
              <a:t>不足</a:t>
            </a:r>
          </a:p>
          <a:p>
            <a:pPr eaLnBrk="1" hangingPunct="1"/>
            <a:r>
              <a:rPr lang="zh-CN" altLang="en-US" sz="2400" b="1">
                <a:latin typeface="Times New Roman" panose="02020603050405020304" pitchFamily="18" charset="0"/>
                <a:ea typeface="宋体" panose="02010600030101010101" pitchFamily="2" charset="-122"/>
              </a:rPr>
              <a:t>在强光照射下线性较差，频率特性也较差。 </a:t>
            </a:r>
          </a:p>
        </p:txBody>
      </p:sp>
      <p:sp>
        <p:nvSpPr>
          <p:cNvPr id="673797" name="Rectangle 5"/>
          <p:cNvSpPr>
            <a:spLocks noGrp="1" noChangeArrowheads="1"/>
          </p:cNvSpPr>
          <p:nvPr>
            <p:ph type="title"/>
          </p:nvPr>
        </p:nvSpPr>
        <p:spPr/>
        <p:txBody>
          <a:bodyPr/>
          <a:lstStyle/>
          <a:p>
            <a:pPr eaLnBrk="1" hangingPunct="1">
              <a:defRPr/>
            </a:pPr>
            <a:r>
              <a:rPr lang="zh-CN" altLang="en-US" b="0">
                <a:effectLst>
                  <a:outerShdw blurRad="38100" dist="38100" dir="2700000" algn="tl">
                    <a:srgbClr val="C0C0C0"/>
                  </a:outerShdw>
                </a:effectLst>
                <a:ea typeface="宋体" panose="02010600030101010101" pitchFamily="2" charset="-122"/>
              </a:rPr>
              <a:t>光敏电阻</a:t>
            </a:r>
          </a:p>
        </p:txBody>
      </p:sp>
    </p:spTree>
    <p:extLst>
      <p:ext uri="{BB962C8B-B14F-4D97-AF65-F5344CB8AC3E}">
        <p14:creationId xmlns:p14="http://schemas.microsoft.com/office/powerpoint/2010/main" val="735054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b="0">
                <a:ea typeface="宋体" panose="02010600030101010101" pitchFamily="2" charset="-122"/>
              </a:rPr>
              <a:t>内光电效应</a:t>
            </a:r>
            <a:r>
              <a:rPr lang="en-US" altLang="zh-CN" b="0">
                <a:ea typeface="宋体" panose="02010600030101010101" pitchFamily="2" charset="-122"/>
              </a:rPr>
              <a:t>——</a:t>
            </a:r>
            <a:r>
              <a:rPr lang="zh-CN" altLang="en-US" b="0">
                <a:ea typeface="宋体" panose="02010600030101010101" pitchFamily="2" charset="-122"/>
              </a:rPr>
              <a:t>光伏效应</a:t>
            </a:r>
          </a:p>
        </p:txBody>
      </p:sp>
      <p:sp>
        <p:nvSpPr>
          <p:cNvPr id="836611" name="Rectangle 3"/>
          <p:cNvSpPr>
            <a:spLocks noGrp="1" noChangeArrowheads="1"/>
          </p:cNvSpPr>
          <p:nvPr>
            <p:ph type="body" idx="1"/>
          </p:nvPr>
        </p:nvSpPr>
        <p:spPr>
          <a:xfrm>
            <a:off x="2000251" y="1552576"/>
            <a:ext cx="8056563" cy="1800225"/>
          </a:xfrm>
        </p:spPr>
        <p:txBody>
          <a:bodyPr/>
          <a:lstStyle/>
          <a:p>
            <a:pPr eaLnBrk="1" hangingPunct="1"/>
            <a:r>
              <a:rPr lang="zh-CN" altLang="en-US" sz="2400" b="1">
                <a:ea typeface="楷体_GB2312" pitchFamily="49" charset="-122"/>
              </a:rPr>
              <a:t>光伏效应指光照使不均匀半导体或半导体与金属组合的不同部位之间产生电位差的现象。产生这种电位差的机理有多种，主要的一种是由于阻挡层的存在引起的势垒型光伏效应。</a:t>
            </a:r>
          </a:p>
        </p:txBody>
      </p:sp>
      <p:grpSp>
        <p:nvGrpSpPr>
          <p:cNvPr id="836612" name="Group 4"/>
          <p:cNvGrpSpPr>
            <a:grpSpLocks/>
          </p:cNvGrpSpPr>
          <p:nvPr/>
        </p:nvGrpSpPr>
        <p:grpSpPr bwMode="auto">
          <a:xfrm>
            <a:off x="1955800" y="3508376"/>
            <a:ext cx="2654300" cy="2587625"/>
            <a:chOff x="272" y="2500"/>
            <a:chExt cx="1672" cy="1630"/>
          </a:xfrm>
        </p:grpSpPr>
        <p:sp>
          <p:nvSpPr>
            <p:cNvPr id="49171" name="Rectangle 5"/>
            <p:cNvSpPr>
              <a:spLocks noChangeArrowheads="1"/>
            </p:cNvSpPr>
            <p:nvPr/>
          </p:nvSpPr>
          <p:spPr bwMode="auto">
            <a:xfrm>
              <a:off x="867" y="2840"/>
              <a:ext cx="425" cy="1105"/>
            </a:xfrm>
            <a:prstGeom prst="rect">
              <a:avLst/>
            </a:prstGeom>
            <a:solidFill>
              <a:schemeClr val="accent1"/>
            </a:solidFill>
            <a:ln w="28575" cap="sq">
              <a:solidFill>
                <a:schemeClr val="accent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9172" name="Rectangle 6"/>
            <p:cNvSpPr>
              <a:spLocks noChangeArrowheads="1"/>
            </p:cNvSpPr>
            <p:nvPr/>
          </p:nvSpPr>
          <p:spPr bwMode="auto">
            <a:xfrm>
              <a:off x="1292" y="2840"/>
              <a:ext cx="596" cy="1105"/>
            </a:xfrm>
            <a:prstGeom prst="rect">
              <a:avLst/>
            </a:prstGeom>
            <a:solidFill>
              <a:srgbClr val="3399FF"/>
            </a:solidFill>
            <a:ln w="28575" cap="sq">
              <a:solidFill>
                <a:srgbClr val="3399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sp>
          <p:nvSpPr>
            <p:cNvPr id="49173" name="Line 7"/>
            <p:cNvSpPr>
              <a:spLocks noChangeShapeType="1"/>
            </p:cNvSpPr>
            <p:nvPr/>
          </p:nvSpPr>
          <p:spPr bwMode="auto">
            <a:xfrm>
              <a:off x="1151" y="2699"/>
              <a:ext cx="0" cy="1247"/>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4" name="Line 8"/>
            <p:cNvSpPr>
              <a:spLocks noChangeShapeType="1"/>
            </p:cNvSpPr>
            <p:nvPr/>
          </p:nvSpPr>
          <p:spPr bwMode="auto">
            <a:xfrm>
              <a:off x="1406" y="2699"/>
              <a:ext cx="0" cy="1247"/>
            </a:xfrm>
            <a:prstGeom prst="line">
              <a:avLst/>
            </a:prstGeom>
            <a:noFill/>
            <a:ln w="381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5" name="Line 9"/>
            <p:cNvSpPr>
              <a:spLocks noChangeShapeType="1"/>
            </p:cNvSpPr>
            <p:nvPr/>
          </p:nvSpPr>
          <p:spPr bwMode="auto">
            <a:xfrm>
              <a:off x="1151" y="2727"/>
              <a:ext cx="255" cy="0"/>
            </a:xfrm>
            <a:prstGeom prst="line">
              <a:avLst/>
            </a:prstGeom>
            <a:noFill/>
            <a:ln w="12700" cap="sq">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6" name="Text Box 10"/>
            <p:cNvSpPr txBox="1">
              <a:spLocks noChangeArrowheads="1"/>
            </p:cNvSpPr>
            <p:nvPr/>
          </p:nvSpPr>
          <p:spPr bwMode="auto">
            <a:xfrm>
              <a:off x="1094" y="2500"/>
              <a:ext cx="45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zh-CN" altLang="en-US" sz="1600" b="1">
                  <a:latin typeface="Times New Roman" panose="02020603050405020304" pitchFamily="18" charset="0"/>
                  <a:ea typeface="宋体" panose="02010600030101010101" pitchFamily="2" charset="-122"/>
                </a:rPr>
                <a:t>结区</a:t>
              </a:r>
            </a:p>
          </p:txBody>
        </p:sp>
        <p:sp>
          <p:nvSpPr>
            <p:cNvPr id="49177" name="Text Box 11"/>
            <p:cNvSpPr txBox="1">
              <a:spLocks noChangeArrowheads="1"/>
            </p:cNvSpPr>
            <p:nvPr/>
          </p:nvSpPr>
          <p:spPr bwMode="auto">
            <a:xfrm>
              <a:off x="810" y="261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p</a:t>
              </a:r>
            </a:p>
          </p:txBody>
        </p:sp>
        <p:sp>
          <p:nvSpPr>
            <p:cNvPr id="49178" name="Text Box 12"/>
            <p:cNvSpPr txBox="1">
              <a:spLocks noChangeArrowheads="1"/>
            </p:cNvSpPr>
            <p:nvPr/>
          </p:nvSpPr>
          <p:spPr bwMode="auto">
            <a:xfrm>
              <a:off x="1746" y="261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n</a:t>
              </a:r>
            </a:p>
          </p:txBody>
        </p:sp>
        <p:sp>
          <p:nvSpPr>
            <p:cNvPr id="49179" name="Text Box 13"/>
            <p:cNvSpPr txBox="1">
              <a:spLocks noChangeArrowheads="1"/>
            </p:cNvSpPr>
            <p:nvPr/>
          </p:nvSpPr>
          <p:spPr bwMode="auto">
            <a:xfrm>
              <a:off x="839" y="2812"/>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0" name="Text Box 14"/>
            <p:cNvSpPr txBox="1">
              <a:spLocks noChangeArrowheads="1"/>
            </p:cNvSpPr>
            <p:nvPr/>
          </p:nvSpPr>
          <p:spPr bwMode="auto">
            <a:xfrm>
              <a:off x="839" y="2925"/>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1" name="Text Box 15"/>
            <p:cNvSpPr txBox="1">
              <a:spLocks noChangeArrowheads="1"/>
            </p:cNvSpPr>
            <p:nvPr/>
          </p:nvSpPr>
          <p:spPr bwMode="auto">
            <a:xfrm>
              <a:off x="839" y="3038"/>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2" name="Text Box 16"/>
            <p:cNvSpPr txBox="1">
              <a:spLocks noChangeArrowheads="1"/>
            </p:cNvSpPr>
            <p:nvPr/>
          </p:nvSpPr>
          <p:spPr bwMode="auto">
            <a:xfrm>
              <a:off x="839" y="3151"/>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3" name="Text Box 17"/>
            <p:cNvSpPr txBox="1">
              <a:spLocks noChangeArrowheads="1"/>
            </p:cNvSpPr>
            <p:nvPr/>
          </p:nvSpPr>
          <p:spPr bwMode="auto">
            <a:xfrm>
              <a:off x="839" y="326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4" name="Text Box 18"/>
            <p:cNvSpPr txBox="1">
              <a:spLocks noChangeArrowheads="1"/>
            </p:cNvSpPr>
            <p:nvPr/>
          </p:nvSpPr>
          <p:spPr bwMode="auto">
            <a:xfrm>
              <a:off x="839" y="3377"/>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5" name="Text Box 19"/>
            <p:cNvSpPr txBox="1">
              <a:spLocks noChangeArrowheads="1"/>
            </p:cNvSpPr>
            <p:nvPr/>
          </p:nvSpPr>
          <p:spPr bwMode="auto">
            <a:xfrm>
              <a:off x="839" y="3490"/>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6" name="Text Box 20"/>
            <p:cNvSpPr txBox="1">
              <a:spLocks noChangeArrowheads="1"/>
            </p:cNvSpPr>
            <p:nvPr/>
          </p:nvSpPr>
          <p:spPr bwMode="auto">
            <a:xfrm>
              <a:off x="839" y="3603"/>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7" name="Text Box 21"/>
            <p:cNvSpPr txBox="1">
              <a:spLocks noChangeArrowheads="1"/>
            </p:cNvSpPr>
            <p:nvPr/>
          </p:nvSpPr>
          <p:spPr bwMode="auto">
            <a:xfrm>
              <a:off x="839" y="3716"/>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8" name="Text Box 22"/>
            <p:cNvSpPr txBox="1">
              <a:spLocks noChangeArrowheads="1"/>
            </p:cNvSpPr>
            <p:nvPr/>
          </p:nvSpPr>
          <p:spPr bwMode="auto">
            <a:xfrm>
              <a:off x="1715" y="2813"/>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89" name="Text Box 23"/>
            <p:cNvSpPr txBox="1">
              <a:spLocks noChangeArrowheads="1"/>
            </p:cNvSpPr>
            <p:nvPr/>
          </p:nvSpPr>
          <p:spPr bwMode="auto">
            <a:xfrm>
              <a:off x="1715" y="2926"/>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0" name="Text Box 24"/>
            <p:cNvSpPr txBox="1">
              <a:spLocks noChangeArrowheads="1"/>
            </p:cNvSpPr>
            <p:nvPr/>
          </p:nvSpPr>
          <p:spPr bwMode="auto">
            <a:xfrm>
              <a:off x="1715" y="3039"/>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1" name="Text Box 25"/>
            <p:cNvSpPr txBox="1">
              <a:spLocks noChangeArrowheads="1"/>
            </p:cNvSpPr>
            <p:nvPr/>
          </p:nvSpPr>
          <p:spPr bwMode="auto">
            <a:xfrm>
              <a:off x="1715" y="3152"/>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2" name="Text Box 26"/>
            <p:cNvSpPr txBox="1">
              <a:spLocks noChangeArrowheads="1"/>
            </p:cNvSpPr>
            <p:nvPr/>
          </p:nvSpPr>
          <p:spPr bwMode="auto">
            <a:xfrm>
              <a:off x="1715" y="3265"/>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3" name="Text Box 27"/>
            <p:cNvSpPr txBox="1">
              <a:spLocks noChangeArrowheads="1"/>
            </p:cNvSpPr>
            <p:nvPr/>
          </p:nvSpPr>
          <p:spPr bwMode="auto">
            <a:xfrm>
              <a:off x="1715" y="3378"/>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4" name="Text Box 28"/>
            <p:cNvSpPr txBox="1">
              <a:spLocks noChangeArrowheads="1"/>
            </p:cNvSpPr>
            <p:nvPr/>
          </p:nvSpPr>
          <p:spPr bwMode="auto">
            <a:xfrm>
              <a:off x="1715" y="3491"/>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5" name="Text Box 29"/>
            <p:cNvSpPr txBox="1">
              <a:spLocks noChangeArrowheads="1"/>
            </p:cNvSpPr>
            <p:nvPr/>
          </p:nvSpPr>
          <p:spPr bwMode="auto">
            <a:xfrm>
              <a:off x="1715" y="360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6" name="Text Box 30"/>
            <p:cNvSpPr txBox="1">
              <a:spLocks noChangeArrowheads="1"/>
            </p:cNvSpPr>
            <p:nvPr/>
          </p:nvSpPr>
          <p:spPr bwMode="auto">
            <a:xfrm>
              <a:off x="1715" y="3717"/>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a:t>
              </a:r>
            </a:p>
          </p:txBody>
        </p:sp>
        <p:sp>
          <p:nvSpPr>
            <p:cNvPr id="49197" name="Text Box 31"/>
            <p:cNvSpPr txBox="1">
              <a:spLocks noChangeArrowheads="1"/>
            </p:cNvSpPr>
            <p:nvPr/>
          </p:nvSpPr>
          <p:spPr bwMode="auto">
            <a:xfrm>
              <a:off x="1198" y="3918"/>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a:latin typeface="Times New Roman" panose="02020603050405020304" pitchFamily="18" charset="0"/>
                  <a:ea typeface="宋体" panose="02010600030101010101" pitchFamily="2" charset="-122"/>
                </a:rPr>
                <a:t>E</a:t>
              </a:r>
            </a:p>
          </p:txBody>
        </p:sp>
        <p:sp>
          <p:nvSpPr>
            <p:cNvPr id="49198" name="AutoShape 32"/>
            <p:cNvSpPr>
              <a:spLocks noChangeArrowheads="1"/>
            </p:cNvSpPr>
            <p:nvPr/>
          </p:nvSpPr>
          <p:spPr bwMode="auto">
            <a:xfrm>
              <a:off x="272" y="3067"/>
              <a:ext cx="510" cy="624"/>
            </a:xfrm>
            <a:prstGeom prst="rightArrow">
              <a:avLst>
                <a:gd name="adj1" fmla="val 50000"/>
                <a:gd name="adj2" fmla="val 25000"/>
              </a:avLst>
            </a:prstGeom>
            <a:solidFill>
              <a:schemeClr val="accent2"/>
            </a:solidFill>
            <a:ln w="12700" cap="sq">
              <a:solidFill>
                <a:schemeClr val="accent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a:latin typeface="Times New Roman" panose="02020603050405020304" pitchFamily="18" charset="0"/>
                  <a:ea typeface="宋体" panose="02010600030101010101" pitchFamily="2" charset="-122"/>
                </a:rPr>
                <a:t>光</a:t>
              </a:r>
            </a:p>
          </p:txBody>
        </p:sp>
      </p:grpSp>
      <p:grpSp>
        <p:nvGrpSpPr>
          <p:cNvPr id="836641" name="Group 33"/>
          <p:cNvGrpSpPr>
            <a:grpSpLocks/>
          </p:cNvGrpSpPr>
          <p:nvPr/>
        </p:nvGrpSpPr>
        <p:grpSpPr bwMode="auto">
          <a:xfrm>
            <a:off x="6545264" y="3689350"/>
            <a:ext cx="2339975" cy="2114550"/>
            <a:chOff x="3163" y="2614"/>
            <a:chExt cx="1474" cy="1332"/>
          </a:xfrm>
        </p:grpSpPr>
        <p:sp>
          <p:nvSpPr>
            <p:cNvPr id="49165" name="Line 34"/>
            <p:cNvSpPr>
              <a:spLocks noChangeShapeType="1"/>
            </p:cNvSpPr>
            <p:nvPr/>
          </p:nvSpPr>
          <p:spPr bwMode="auto">
            <a:xfrm>
              <a:off x="3163" y="3351"/>
              <a:ext cx="1418" cy="0"/>
            </a:xfrm>
            <a:prstGeom prst="line">
              <a:avLst/>
            </a:prstGeom>
            <a:noFill/>
            <a:ln w="19050"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6" name="Line 35"/>
            <p:cNvSpPr>
              <a:spLocks noChangeShapeType="1"/>
            </p:cNvSpPr>
            <p:nvPr/>
          </p:nvSpPr>
          <p:spPr bwMode="auto">
            <a:xfrm flipV="1">
              <a:off x="3844" y="2699"/>
              <a:ext cx="0" cy="1247"/>
            </a:xfrm>
            <a:prstGeom prst="line">
              <a:avLst/>
            </a:prstGeom>
            <a:noFill/>
            <a:ln w="19050" cap="sq">
              <a:solidFill>
                <a:srgbClr val="3333FF"/>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7" name="Text Box 36"/>
            <p:cNvSpPr txBox="1">
              <a:spLocks noChangeArrowheads="1"/>
            </p:cNvSpPr>
            <p:nvPr/>
          </p:nvSpPr>
          <p:spPr bwMode="auto">
            <a:xfrm>
              <a:off x="3674" y="2614"/>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i="1">
                  <a:latin typeface="Times New Roman" panose="02020603050405020304" pitchFamily="18" charset="0"/>
                  <a:ea typeface="宋体" panose="02010600030101010101" pitchFamily="2" charset="-122"/>
                </a:rPr>
                <a:t>i</a:t>
              </a:r>
            </a:p>
          </p:txBody>
        </p:sp>
        <p:sp>
          <p:nvSpPr>
            <p:cNvPr id="49168" name="Text Box 37"/>
            <p:cNvSpPr txBox="1">
              <a:spLocks noChangeArrowheads="1"/>
            </p:cNvSpPr>
            <p:nvPr/>
          </p:nvSpPr>
          <p:spPr bwMode="auto">
            <a:xfrm>
              <a:off x="4439" y="3152"/>
              <a:ext cx="19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zh-CN" sz="1600" b="1" i="1">
                  <a:latin typeface="Times New Roman" panose="02020603050405020304" pitchFamily="18" charset="0"/>
                  <a:ea typeface="宋体" panose="02010600030101010101" pitchFamily="2" charset="-122"/>
                </a:rPr>
                <a:t>u</a:t>
              </a:r>
            </a:p>
          </p:txBody>
        </p:sp>
        <p:sp>
          <p:nvSpPr>
            <p:cNvPr id="49169" name="Freeform 38"/>
            <p:cNvSpPr>
              <a:spLocks/>
            </p:cNvSpPr>
            <p:nvPr/>
          </p:nvSpPr>
          <p:spPr bwMode="auto">
            <a:xfrm>
              <a:off x="3277" y="2840"/>
              <a:ext cx="765" cy="610"/>
            </a:xfrm>
            <a:custGeom>
              <a:avLst/>
              <a:gdLst>
                <a:gd name="T0" fmla="*/ 0 w 765"/>
                <a:gd name="T1" fmla="*/ 596 h 610"/>
                <a:gd name="T2" fmla="*/ 567 w 765"/>
                <a:gd name="T3" fmla="*/ 511 h 610"/>
                <a:gd name="T4" fmla="*/ 765 w 765"/>
                <a:gd name="T5" fmla="*/ 0 h 610"/>
                <a:gd name="T6" fmla="*/ 0 60000 65536"/>
                <a:gd name="T7" fmla="*/ 0 60000 65536"/>
                <a:gd name="T8" fmla="*/ 0 60000 65536"/>
              </a:gdLst>
              <a:ahLst/>
              <a:cxnLst>
                <a:cxn ang="T6">
                  <a:pos x="T0" y="T1"/>
                </a:cxn>
                <a:cxn ang="T7">
                  <a:pos x="T2" y="T3"/>
                </a:cxn>
                <a:cxn ang="T8">
                  <a:pos x="T4" y="T5"/>
                </a:cxn>
              </a:cxnLst>
              <a:rect l="0" t="0" r="r" b="b"/>
              <a:pathLst>
                <a:path w="765" h="610">
                  <a:moveTo>
                    <a:pt x="0" y="596"/>
                  </a:moveTo>
                  <a:cubicBezTo>
                    <a:pt x="219" y="603"/>
                    <a:pt x="439" y="610"/>
                    <a:pt x="567" y="511"/>
                  </a:cubicBezTo>
                  <a:cubicBezTo>
                    <a:pt x="695" y="412"/>
                    <a:pt x="730" y="206"/>
                    <a:pt x="765" y="0"/>
                  </a:cubicBezTo>
                </a:path>
              </a:pathLst>
            </a:custGeom>
            <a:noFill/>
            <a:ln w="12700" cap="sq"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70" name="Freeform 39"/>
            <p:cNvSpPr>
              <a:spLocks/>
            </p:cNvSpPr>
            <p:nvPr/>
          </p:nvSpPr>
          <p:spPr bwMode="auto">
            <a:xfrm>
              <a:off x="3277" y="2812"/>
              <a:ext cx="850" cy="859"/>
            </a:xfrm>
            <a:custGeom>
              <a:avLst/>
              <a:gdLst>
                <a:gd name="T0" fmla="*/ 0 w 850"/>
                <a:gd name="T1" fmla="*/ 851 h 859"/>
                <a:gd name="T2" fmla="*/ 563 w 850"/>
                <a:gd name="T3" fmla="*/ 717 h 859"/>
                <a:gd name="T4" fmla="*/ 850 w 850"/>
                <a:gd name="T5" fmla="*/ 0 h 859"/>
                <a:gd name="T6" fmla="*/ 0 60000 65536"/>
                <a:gd name="T7" fmla="*/ 0 60000 65536"/>
                <a:gd name="T8" fmla="*/ 0 60000 65536"/>
              </a:gdLst>
              <a:ahLst/>
              <a:cxnLst>
                <a:cxn ang="T6">
                  <a:pos x="T0" y="T1"/>
                </a:cxn>
                <a:cxn ang="T7">
                  <a:pos x="T2" y="T3"/>
                </a:cxn>
                <a:cxn ang="T8">
                  <a:pos x="T4" y="T5"/>
                </a:cxn>
              </a:cxnLst>
              <a:rect l="0" t="0" r="r" b="b"/>
              <a:pathLst>
                <a:path w="850" h="859">
                  <a:moveTo>
                    <a:pt x="0" y="851"/>
                  </a:moveTo>
                  <a:cubicBezTo>
                    <a:pt x="94" y="829"/>
                    <a:pt x="421" y="859"/>
                    <a:pt x="563" y="717"/>
                  </a:cubicBezTo>
                  <a:cubicBezTo>
                    <a:pt x="705" y="575"/>
                    <a:pt x="790" y="149"/>
                    <a:pt x="850" y="0"/>
                  </a:cubicBezTo>
                </a:path>
              </a:pathLst>
            </a:custGeom>
            <a:noFill/>
            <a:ln w="12700" cap="sq"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836648" name="AutoShape 40"/>
          <p:cNvSpPr>
            <a:spLocks noChangeArrowheads="1"/>
          </p:cNvSpPr>
          <p:nvPr/>
        </p:nvSpPr>
        <p:spPr bwMode="auto">
          <a:xfrm>
            <a:off x="8248650" y="5546725"/>
            <a:ext cx="1665288" cy="450850"/>
          </a:xfrm>
          <a:prstGeom prst="wedgeEllipseCallout">
            <a:avLst>
              <a:gd name="adj1" fmla="val -85750"/>
              <a:gd name="adj2" fmla="val -138028"/>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latin typeface="Times New Roman" panose="02020603050405020304" pitchFamily="18" charset="0"/>
                <a:ea typeface="宋体" panose="02010600030101010101" pitchFamily="2" charset="-122"/>
              </a:rPr>
              <a:t>短路光电流</a:t>
            </a:r>
          </a:p>
        </p:txBody>
      </p:sp>
      <p:sp>
        <p:nvSpPr>
          <p:cNvPr id="836649" name="AutoShape 41"/>
          <p:cNvSpPr>
            <a:spLocks noChangeArrowheads="1"/>
          </p:cNvSpPr>
          <p:nvPr/>
        </p:nvSpPr>
        <p:spPr bwMode="auto">
          <a:xfrm>
            <a:off x="8461375" y="3778250"/>
            <a:ext cx="1665288" cy="450850"/>
          </a:xfrm>
          <a:prstGeom prst="wedgeEllipseCallout">
            <a:avLst>
              <a:gd name="adj1" fmla="val -88514"/>
              <a:gd name="adj2" fmla="val 184861"/>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latin typeface="Times New Roman" panose="02020603050405020304" pitchFamily="18" charset="0"/>
                <a:ea typeface="宋体" panose="02010600030101010101" pitchFamily="2" charset="-122"/>
              </a:rPr>
              <a:t>开路光电压</a:t>
            </a:r>
          </a:p>
        </p:txBody>
      </p:sp>
      <p:grpSp>
        <p:nvGrpSpPr>
          <p:cNvPr id="836650" name="Group 42"/>
          <p:cNvGrpSpPr>
            <a:grpSpLocks/>
          </p:cNvGrpSpPr>
          <p:nvPr/>
        </p:nvGrpSpPr>
        <p:grpSpPr bwMode="auto">
          <a:xfrm>
            <a:off x="5465763" y="4994275"/>
            <a:ext cx="1439862" cy="1079500"/>
            <a:chOff x="2483" y="3436"/>
            <a:chExt cx="907" cy="680"/>
          </a:xfrm>
        </p:grpSpPr>
        <p:sp>
          <p:nvSpPr>
            <p:cNvPr id="49163" name="Line 43"/>
            <p:cNvSpPr>
              <a:spLocks noChangeShapeType="1"/>
            </p:cNvSpPr>
            <p:nvPr/>
          </p:nvSpPr>
          <p:spPr bwMode="auto">
            <a:xfrm>
              <a:off x="3390" y="3436"/>
              <a:ext cx="0" cy="198"/>
            </a:xfrm>
            <a:prstGeom prst="line">
              <a:avLst/>
            </a:prstGeom>
            <a:noFill/>
            <a:ln w="1270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164" name="AutoShape 44"/>
            <p:cNvSpPr>
              <a:spLocks noChangeArrowheads="1"/>
            </p:cNvSpPr>
            <p:nvPr/>
          </p:nvSpPr>
          <p:spPr bwMode="auto">
            <a:xfrm>
              <a:off x="2483" y="3748"/>
              <a:ext cx="879" cy="368"/>
            </a:xfrm>
            <a:prstGeom prst="wedgeEllipseCallout">
              <a:avLst>
                <a:gd name="adj1" fmla="val 52958"/>
                <a:gd name="adj2" fmla="val -111144"/>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800" b="1">
                  <a:latin typeface="Times New Roman" panose="02020603050405020304" pitchFamily="18" charset="0"/>
                  <a:ea typeface="宋体" panose="02010600030101010101" pitchFamily="2" charset="-122"/>
                </a:rPr>
                <a:t>光电流</a:t>
              </a:r>
            </a:p>
          </p:txBody>
        </p:sp>
      </p:grpSp>
      <p:sp>
        <p:nvSpPr>
          <p:cNvPr id="836653" name="AutoShape 45"/>
          <p:cNvSpPr>
            <a:spLocks noChangeArrowheads="1"/>
          </p:cNvSpPr>
          <p:nvPr/>
        </p:nvSpPr>
        <p:spPr bwMode="auto">
          <a:xfrm>
            <a:off x="4746625" y="3868738"/>
            <a:ext cx="2159000" cy="450850"/>
          </a:xfrm>
          <a:prstGeom prst="wedgeEllipseCallout">
            <a:avLst>
              <a:gd name="adj1" fmla="val 42796"/>
              <a:gd name="adj2" fmla="val 197185"/>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latin typeface="Times New Roman" panose="02020603050405020304" pitchFamily="18" charset="0"/>
                <a:ea typeface="宋体" panose="02010600030101010101" pitchFamily="2" charset="-122"/>
              </a:rPr>
              <a:t>反向饱和电流</a:t>
            </a:r>
          </a:p>
        </p:txBody>
      </p:sp>
      <p:sp>
        <p:nvSpPr>
          <p:cNvPr id="836654" name="AutoShape 46"/>
          <p:cNvSpPr>
            <a:spLocks noChangeArrowheads="1"/>
          </p:cNvSpPr>
          <p:nvPr/>
        </p:nvSpPr>
        <p:spPr bwMode="auto">
          <a:xfrm>
            <a:off x="6591300" y="3282950"/>
            <a:ext cx="1169988" cy="450850"/>
          </a:xfrm>
          <a:prstGeom prst="wedgeEllipseCallout">
            <a:avLst>
              <a:gd name="adj1" fmla="val 22593"/>
              <a:gd name="adj2" fmla="val 316199"/>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1600" b="1">
                <a:latin typeface="Times New Roman" panose="02020603050405020304" pitchFamily="18" charset="0"/>
                <a:ea typeface="宋体" panose="02010600030101010101" pitchFamily="2" charset="-122"/>
              </a:rPr>
              <a:t>暗电流</a:t>
            </a:r>
          </a:p>
        </p:txBody>
      </p:sp>
    </p:spTree>
    <p:extLst>
      <p:ext uri="{BB962C8B-B14F-4D97-AF65-F5344CB8AC3E}">
        <p14:creationId xmlns:p14="http://schemas.microsoft.com/office/powerpoint/2010/main" val="52149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6611">
                                            <p:txEl>
                                              <p:pRg st="0" end="0"/>
                                            </p:txEl>
                                          </p:spTgt>
                                        </p:tgtEl>
                                        <p:attrNameLst>
                                          <p:attrName>style.visibility</p:attrName>
                                        </p:attrNameLst>
                                      </p:cBhvr>
                                      <p:to>
                                        <p:strVal val="visible"/>
                                      </p:to>
                                    </p:set>
                                    <p:animEffect transition="in" filter="blinds(horizontal)">
                                      <p:cBhvr>
                                        <p:cTn id="7" dur="500"/>
                                        <p:tgtEl>
                                          <p:spTgt spid="836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36612"/>
                                        </p:tgtEl>
                                        <p:attrNameLst>
                                          <p:attrName>style.visibility</p:attrName>
                                        </p:attrNameLst>
                                      </p:cBhvr>
                                      <p:to>
                                        <p:strVal val="visible"/>
                                      </p:to>
                                    </p:set>
                                    <p:animEffect transition="in" filter="fade">
                                      <p:cBhvr>
                                        <p:cTn id="12" dur="2000"/>
                                        <p:tgtEl>
                                          <p:spTgt spid="8366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36641"/>
                                        </p:tgtEl>
                                        <p:attrNameLst>
                                          <p:attrName>style.visibility</p:attrName>
                                        </p:attrNameLst>
                                      </p:cBhvr>
                                      <p:to>
                                        <p:strVal val="visible"/>
                                      </p:to>
                                    </p:set>
                                    <p:animEffect transition="in" filter="fade">
                                      <p:cBhvr>
                                        <p:cTn id="17" dur="2000"/>
                                        <p:tgtEl>
                                          <p:spTgt spid="8366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36653"/>
                                        </p:tgtEl>
                                        <p:attrNameLst>
                                          <p:attrName>style.visibility</p:attrName>
                                        </p:attrNameLst>
                                      </p:cBhvr>
                                      <p:to>
                                        <p:strVal val="visible"/>
                                      </p:to>
                                    </p:set>
                                    <p:animEffect transition="in" filter="fade">
                                      <p:cBhvr>
                                        <p:cTn id="22" dur="2000"/>
                                        <p:tgtEl>
                                          <p:spTgt spid="8366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6654"/>
                                        </p:tgtEl>
                                        <p:attrNameLst>
                                          <p:attrName>style.visibility</p:attrName>
                                        </p:attrNameLst>
                                      </p:cBhvr>
                                      <p:to>
                                        <p:strVal val="visible"/>
                                      </p:to>
                                    </p:set>
                                    <p:animEffect transition="in" filter="fade">
                                      <p:cBhvr>
                                        <p:cTn id="27" dur="2000"/>
                                        <p:tgtEl>
                                          <p:spTgt spid="8366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36649"/>
                                        </p:tgtEl>
                                        <p:attrNameLst>
                                          <p:attrName>style.visibility</p:attrName>
                                        </p:attrNameLst>
                                      </p:cBhvr>
                                      <p:to>
                                        <p:strVal val="visible"/>
                                      </p:to>
                                    </p:set>
                                    <p:animEffect transition="in" filter="fade">
                                      <p:cBhvr>
                                        <p:cTn id="32" dur="2000"/>
                                        <p:tgtEl>
                                          <p:spTgt spid="8366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36648"/>
                                        </p:tgtEl>
                                        <p:attrNameLst>
                                          <p:attrName>style.visibility</p:attrName>
                                        </p:attrNameLst>
                                      </p:cBhvr>
                                      <p:to>
                                        <p:strVal val="visible"/>
                                      </p:to>
                                    </p:set>
                                    <p:animEffect transition="in" filter="fade">
                                      <p:cBhvr>
                                        <p:cTn id="37" dur="2000"/>
                                        <p:tgtEl>
                                          <p:spTgt spid="8366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836650"/>
                                        </p:tgtEl>
                                        <p:attrNameLst>
                                          <p:attrName>style.visibility</p:attrName>
                                        </p:attrNameLst>
                                      </p:cBhvr>
                                      <p:to>
                                        <p:strVal val="visible"/>
                                      </p:to>
                                    </p:set>
                                    <p:animEffect transition="in" filter="fade">
                                      <p:cBhvr>
                                        <p:cTn id="42" dur="2000"/>
                                        <p:tgtEl>
                                          <p:spTgt spid="836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11" grpId="0" build="p"/>
      <p:bldP spid="836648" grpId="0" animBg="1"/>
      <p:bldP spid="836649" grpId="0" animBg="1"/>
      <p:bldP spid="836653" grpId="0" animBg="1"/>
      <p:bldP spid="83665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905000" y="990600"/>
            <a:ext cx="7785100" cy="946150"/>
          </a:xfrm>
        </p:spPr>
        <p:txBody>
          <a:bodyPr/>
          <a:lstStyle/>
          <a:p>
            <a:pPr eaLnBrk="1" hangingPunct="1"/>
            <a:r>
              <a:rPr lang="zh-CN" altLang="en-US" b="0">
                <a:solidFill>
                  <a:schemeClr val="tx2"/>
                </a:solidFill>
                <a:ea typeface="楷体_GB2312" pitchFamily="49" charset="-122"/>
              </a:rPr>
              <a:t>光伏器件工作模式</a:t>
            </a:r>
          </a:p>
        </p:txBody>
      </p:sp>
      <p:grpSp>
        <p:nvGrpSpPr>
          <p:cNvPr id="687107" name="Group 3"/>
          <p:cNvGrpSpPr>
            <a:grpSpLocks/>
          </p:cNvGrpSpPr>
          <p:nvPr/>
        </p:nvGrpSpPr>
        <p:grpSpPr bwMode="auto">
          <a:xfrm>
            <a:off x="2630488" y="2165350"/>
            <a:ext cx="2386012" cy="1822450"/>
            <a:chOff x="725" y="1848"/>
            <a:chExt cx="1503" cy="1148"/>
          </a:xfrm>
        </p:grpSpPr>
        <p:grpSp>
          <p:nvGrpSpPr>
            <p:cNvPr id="52251" name="Group 4"/>
            <p:cNvGrpSpPr>
              <a:grpSpLocks/>
            </p:cNvGrpSpPr>
            <p:nvPr/>
          </p:nvGrpSpPr>
          <p:grpSpPr bwMode="auto">
            <a:xfrm>
              <a:off x="1179" y="2211"/>
              <a:ext cx="136" cy="136"/>
              <a:chOff x="839" y="2523"/>
              <a:chExt cx="136" cy="136"/>
            </a:xfrm>
          </p:grpSpPr>
          <p:sp>
            <p:nvSpPr>
              <p:cNvPr id="687109" name="AutoShape 5"/>
              <p:cNvSpPr>
                <a:spLocks noChangeArrowheads="1"/>
              </p:cNvSpPr>
              <p:nvPr/>
            </p:nvSpPr>
            <p:spPr bwMode="auto">
              <a:xfrm>
                <a:off x="839" y="2523"/>
                <a:ext cx="136" cy="136"/>
              </a:xfrm>
              <a:prstGeom prst="triangle">
                <a:avLst>
                  <a:gd name="adj" fmla="val 50000"/>
                </a:avLst>
              </a:prstGeom>
              <a:gradFill rotWithShape="1">
                <a:gsLst>
                  <a:gs pos="0">
                    <a:schemeClr val="accent1"/>
                  </a:gs>
                  <a:gs pos="100000">
                    <a:schemeClr val="accent1">
                      <a:gamma/>
                      <a:shade val="46275"/>
                      <a:invGamma/>
                    </a:schemeClr>
                  </a:gs>
                </a:gsLst>
                <a:lin ang="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52262" name="Line 6"/>
              <p:cNvSpPr>
                <a:spLocks noChangeShapeType="1"/>
              </p:cNvSpPr>
              <p:nvPr/>
            </p:nvSpPr>
            <p:spPr bwMode="auto">
              <a:xfrm>
                <a:off x="839" y="2523"/>
                <a:ext cx="136"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252" name="Freeform 7"/>
            <p:cNvSpPr>
              <a:spLocks/>
            </p:cNvSpPr>
            <p:nvPr/>
          </p:nvSpPr>
          <p:spPr bwMode="auto">
            <a:xfrm>
              <a:off x="1236" y="1848"/>
              <a:ext cx="623" cy="368"/>
            </a:xfrm>
            <a:custGeom>
              <a:avLst/>
              <a:gdLst>
                <a:gd name="T0" fmla="*/ 0 w 623"/>
                <a:gd name="T1" fmla="*/ 368 h 368"/>
                <a:gd name="T2" fmla="*/ 0 w 623"/>
                <a:gd name="T3" fmla="*/ 0 h 368"/>
                <a:gd name="T4" fmla="*/ 623 w 623"/>
                <a:gd name="T5" fmla="*/ 0 h 368"/>
                <a:gd name="T6" fmla="*/ 0 60000 65536"/>
                <a:gd name="T7" fmla="*/ 0 60000 65536"/>
                <a:gd name="T8" fmla="*/ 0 60000 65536"/>
              </a:gdLst>
              <a:ahLst/>
              <a:cxnLst>
                <a:cxn ang="T6">
                  <a:pos x="T0" y="T1"/>
                </a:cxn>
                <a:cxn ang="T7">
                  <a:pos x="T2" y="T3"/>
                </a:cxn>
                <a:cxn ang="T8">
                  <a:pos x="T4" y="T5"/>
                </a:cxn>
              </a:cxnLst>
              <a:rect l="0" t="0" r="r" b="b"/>
              <a:pathLst>
                <a:path w="623" h="368">
                  <a:moveTo>
                    <a:pt x="0" y="368"/>
                  </a:moveTo>
                  <a:lnTo>
                    <a:pt x="0" y="0"/>
                  </a:lnTo>
                  <a:lnTo>
                    <a:pt x="623" y="0"/>
                  </a:lnTo>
                </a:path>
              </a:pathLst>
            </a:custGeom>
            <a:noFill/>
            <a:ln w="38100" cap="sq" cmpd="sng">
              <a:solidFill>
                <a:srgbClr val="3333FF"/>
              </a:solidFill>
              <a:prstDash val="solid"/>
              <a:round/>
              <a:headEnd type="none" w="sm" len="sm"/>
              <a:tailEnd type="oval"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53" name="Freeform 8"/>
            <p:cNvSpPr>
              <a:spLocks/>
            </p:cNvSpPr>
            <p:nvPr/>
          </p:nvSpPr>
          <p:spPr bwMode="auto">
            <a:xfrm flipV="1">
              <a:off x="1236" y="2359"/>
              <a:ext cx="623" cy="368"/>
            </a:xfrm>
            <a:custGeom>
              <a:avLst/>
              <a:gdLst>
                <a:gd name="T0" fmla="*/ 0 w 623"/>
                <a:gd name="T1" fmla="*/ 368 h 368"/>
                <a:gd name="T2" fmla="*/ 0 w 623"/>
                <a:gd name="T3" fmla="*/ 0 h 368"/>
                <a:gd name="T4" fmla="*/ 623 w 623"/>
                <a:gd name="T5" fmla="*/ 0 h 368"/>
                <a:gd name="T6" fmla="*/ 0 60000 65536"/>
                <a:gd name="T7" fmla="*/ 0 60000 65536"/>
                <a:gd name="T8" fmla="*/ 0 60000 65536"/>
              </a:gdLst>
              <a:ahLst/>
              <a:cxnLst>
                <a:cxn ang="T6">
                  <a:pos x="T0" y="T1"/>
                </a:cxn>
                <a:cxn ang="T7">
                  <a:pos x="T2" y="T3"/>
                </a:cxn>
                <a:cxn ang="T8">
                  <a:pos x="T4" y="T5"/>
                </a:cxn>
              </a:cxnLst>
              <a:rect l="0" t="0" r="r" b="b"/>
              <a:pathLst>
                <a:path w="623" h="368">
                  <a:moveTo>
                    <a:pt x="0" y="368"/>
                  </a:moveTo>
                  <a:lnTo>
                    <a:pt x="0" y="0"/>
                  </a:lnTo>
                  <a:lnTo>
                    <a:pt x="623" y="0"/>
                  </a:lnTo>
                </a:path>
              </a:pathLst>
            </a:custGeom>
            <a:noFill/>
            <a:ln w="38100" cap="sq" cmpd="sng">
              <a:solidFill>
                <a:srgbClr val="3333FF"/>
              </a:solidFill>
              <a:prstDash val="solid"/>
              <a:round/>
              <a:headEnd type="none" w="sm" len="sm"/>
              <a:tailEnd type="oval"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54" name="Line 9"/>
            <p:cNvSpPr>
              <a:spLocks noChangeShapeType="1"/>
            </p:cNvSpPr>
            <p:nvPr/>
          </p:nvSpPr>
          <p:spPr bwMode="auto">
            <a:xfrm>
              <a:off x="1859" y="1848"/>
              <a:ext cx="0" cy="879"/>
            </a:xfrm>
            <a:prstGeom prst="line">
              <a:avLst/>
            </a:prstGeom>
            <a:noFill/>
            <a:ln w="12700" cap="sq">
              <a:solidFill>
                <a:schemeClr val="hlink"/>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55" name="Text Box 10"/>
            <p:cNvSpPr txBox="1">
              <a:spLocks noChangeArrowheads="1"/>
            </p:cNvSpPr>
            <p:nvPr/>
          </p:nvSpPr>
          <p:spPr bwMode="auto">
            <a:xfrm>
              <a:off x="1576" y="2160"/>
              <a:ext cx="652" cy="21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光电信号</a:t>
              </a:r>
            </a:p>
          </p:txBody>
        </p:sp>
        <p:grpSp>
          <p:nvGrpSpPr>
            <p:cNvPr id="52256" name="Group 11"/>
            <p:cNvGrpSpPr>
              <a:grpSpLocks/>
            </p:cNvGrpSpPr>
            <p:nvPr/>
          </p:nvGrpSpPr>
          <p:grpSpPr bwMode="auto">
            <a:xfrm>
              <a:off x="934" y="1990"/>
              <a:ext cx="217" cy="274"/>
              <a:chOff x="934" y="1990"/>
              <a:chExt cx="217" cy="274"/>
            </a:xfrm>
          </p:grpSpPr>
          <p:sp>
            <p:nvSpPr>
              <p:cNvPr id="52259" name="Freeform 12"/>
              <p:cNvSpPr>
                <a:spLocks/>
              </p:cNvSpPr>
              <p:nvPr/>
            </p:nvSpPr>
            <p:spPr bwMode="auto">
              <a:xfrm>
                <a:off x="1009" y="1990"/>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60" name="Freeform 13"/>
              <p:cNvSpPr>
                <a:spLocks/>
              </p:cNvSpPr>
              <p:nvPr/>
            </p:nvSpPr>
            <p:spPr bwMode="auto">
              <a:xfrm>
                <a:off x="934" y="2037"/>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257" name="Text Box 14"/>
            <p:cNvSpPr txBox="1">
              <a:spLocks noChangeArrowheads="1"/>
            </p:cNvSpPr>
            <p:nvPr/>
          </p:nvSpPr>
          <p:spPr bwMode="auto">
            <a:xfrm>
              <a:off x="725" y="2302"/>
              <a:ext cx="539"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入射光</a:t>
              </a:r>
            </a:p>
          </p:txBody>
        </p:sp>
        <p:sp>
          <p:nvSpPr>
            <p:cNvPr id="52258" name="Text Box 15"/>
            <p:cNvSpPr txBox="1">
              <a:spLocks noChangeArrowheads="1"/>
            </p:cNvSpPr>
            <p:nvPr/>
          </p:nvSpPr>
          <p:spPr bwMode="auto">
            <a:xfrm>
              <a:off x="1264" y="2784"/>
              <a:ext cx="539"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开路</a:t>
              </a:r>
            </a:p>
          </p:txBody>
        </p:sp>
      </p:grpSp>
      <p:grpSp>
        <p:nvGrpSpPr>
          <p:cNvPr id="687120" name="Group 16"/>
          <p:cNvGrpSpPr>
            <a:grpSpLocks/>
          </p:cNvGrpSpPr>
          <p:nvPr/>
        </p:nvGrpSpPr>
        <p:grpSpPr bwMode="auto">
          <a:xfrm>
            <a:off x="6456364" y="1797050"/>
            <a:ext cx="3151187" cy="2317750"/>
            <a:chOff x="2455" y="1791"/>
            <a:chExt cx="1985" cy="1460"/>
          </a:xfrm>
        </p:grpSpPr>
        <p:sp>
          <p:nvSpPr>
            <p:cNvPr id="52231" name="Oval 17"/>
            <p:cNvSpPr>
              <a:spLocks noChangeArrowheads="1"/>
            </p:cNvSpPr>
            <p:nvPr/>
          </p:nvSpPr>
          <p:spPr bwMode="auto">
            <a:xfrm>
              <a:off x="2540" y="2273"/>
              <a:ext cx="227" cy="22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kumimoji="1" lang="en-US" altLang="zh-CN" sz="2400">
                  <a:latin typeface="Times New Roman" panose="02020603050405020304" pitchFamily="18" charset="0"/>
                  <a:ea typeface="宋体" panose="02010600030101010101" pitchFamily="2" charset="-122"/>
                </a:rPr>
                <a:t>V</a:t>
              </a:r>
            </a:p>
          </p:txBody>
        </p:sp>
        <p:sp>
          <p:nvSpPr>
            <p:cNvPr id="52232" name="Line 18"/>
            <p:cNvSpPr>
              <a:spLocks noChangeShapeType="1"/>
            </p:cNvSpPr>
            <p:nvPr/>
          </p:nvSpPr>
          <p:spPr bwMode="auto">
            <a:xfrm>
              <a:off x="3105" y="2302"/>
              <a:ext cx="992" cy="0"/>
            </a:xfrm>
            <a:prstGeom prst="line">
              <a:avLst/>
            </a:prstGeom>
            <a:noFill/>
            <a:ln w="38100" cap="sq">
              <a:solidFill>
                <a:srgbClr val="3333FF"/>
              </a:solidFill>
              <a:round/>
              <a:headEnd type="oval" w="med" len="sm"/>
              <a:tailEnd type="oval"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3" name="Text Box 19"/>
            <p:cNvSpPr txBox="1">
              <a:spLocks noChangeArrowheads="1"/>
            </p:cNvSpPr>
            <p:nvPr/>
          </p:nvSpPr>
          <p:spPr bwMode="auto">
            <a:xfrm>
              <a:off x="3135" y="2358"/>
              <a:ext cx="39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负载电阻</a:t>
              </a:r>
            </a:p>
          </p:txBody>
        </p:sp>
        <p:sp>
          <p:nvSpPr>
            <p:cNvPr id="52234" name="Text Box 20"/>
            <p:cNvSpPr txBox="1">
              <a:spLocks noChangeArrowheads="1"/>
            </p:cNvSpPr>
            <p:nvPr/>
          </p:nvSpPr>
          <p:spPr bwMode="auto">
            <a:xfrm>
              <a:off x="2455" y="2075"/>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sp>
          <p:nvSpPr>
            <p:cNvPr id="52235" name="Text Box 21"/>
            <p:cNvSpPr txBox="1">
              <a:spLocks noChangeArrowheads="1"/>
            </p:cNvSpPr>
            <p:nvPr/>
          </p:nvSpPr>
          <p:spPr bwMode="auto">
            <a:xfrm>
              <a:off x="2511" y="2387"/>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en-US" altLang="zh-CN" sz="2400" b="1">
                  <a:solidFill>
                    <a:srgbClr val="008000"/>
                  </a:solidFill>
                  <a:latin typeface="Times New Roman" panose="02020603050405020304" pitchFamily="18" charset="0"/>
                  <a:ea typeface="宋体" panose="02010600030101010101" pitchFamily="2" charset="-122"/>
                </a:rPr>
                <a:t>-</a:t>
              </a:r>
            </a:p>
          </p:txBody>
        </p:sp>
        <p:sp>
          <p:nvSpPr>
            <p:cNvPr id="687126" name="Rectangle 22"/>
            <p:cNvSpPr>
              <a:spLocks noChangeArrowheads="1"/>
            </p:cNvSpPr>
            <p:nvPr/>
          </p:nvSpPr>
          <p:spPr bwMode="auto">
            <a:xfrm rot="-5400000">
              <a:off x="2963" y="2484"/>
              <a:ext cx="273" cy="136"/>
            </a:xfrm>
            <a:prstGeom prst="rect">
              <a:avLst/>
            </a:prstGeom>
            <a:gradFill rotWithShape="1">
              <a:gsLst>
                <a:gs pos="0">
                  <a:schemeClr val="accent1"/>
                </a:gs>
                <a:gs pos="100000">
                  <a:schemeClr val="accent1">
                    <a:gamma/>
                    <a:shade val="46275"/>
                    <a:invGamma/>
                  </a:schemeClr>
                </a:gs>
              </a:gsLst>
              <a:lin ang="540000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52237" name="Line 23"/>
            <p:cNvSpPr>
              <a:spLocks noChangeShapeType="1"/>
            </p:cNvSpPr>
            <p:nvPr/>
          </p:nvSpPr>
          <p:spPr bwMode="auto">
            <a:xfrm rot="-5400000">
              <a:off x="3827" y="2568"/>
              <a:ext cx="544" cy="0"/>
            </a:xfrm>
            <a:prstGeom prst="line">
              <a:avLst/>
            </a:prstGeom>
            <a:noFill/>
            <a:ln w="12700" cap="sq">
              <a:solidFill>
                <a:schemeClr val="hlink"/>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8" name="Text Box 24"/>
            <p:cNvSpPr txBox="1">
              <a:spLocks noChangeArrowheads="1"/>
            </p:cNvSpPr>
            <p:nvPr/>
          </p:nvSpPr>
          <p:spPr bwMode="auto">
            <a:xfrm>
              <a:off x="3759" y="2472"/>
              <a:ext cx="681" cy="21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光电信号</a:t>
              </a:r>
            </a:p>
          </p:txBody>
        </p:sp>
        <p:sp>
          <p:nvSpPr>
            <p:cNvPr id="52239" name="Text Box 25"/>
            <p:cNvSpPr txBox="1">
              <a:spLocks noChangeArrowheads="1"/>
            </p:cNvSpPr>
            <p:nvPr/>
          </p:nvSpPr>
          <p:spPr bwMode="auto">
            <a:xfrm>
              <a:off x="2965" y="3039"/>
              <a:ext cx="765"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反向偏压</a:t>
              </a:r>
            </a:p>
          </p:txBody>
        </p:sp>
        <p:grpSp>
          <p:nvGrpSpPr>
            <p:cNvPr id="52240" name="Group 26"/>
            <p:cNvGrpSpPr>
              <a:grpSpLocks/>
            </p:cNvGrpSpPr>
            <p:nvPr/>
          </p:nvGrpSpPr>
          <p:grpSpPr bwMode="auto">
            <a:xfrm>
              <a:off x="3032" y="1990"/>
              <a:ext cx="136" cy="136"/>
              <a:chOff x="839" y="2523"/>
              <a:chExt cx="136" cy="136"/>
            </a:xfrm>
          </p:grpSpPr>
          <p:sp>
            <p:nvSpPr>
              <p:cNvPr id="687131" name="AutoShape 27"/>
              <p:cNvSpPr>
                <a:spLocks noChangeArrowheads="1"/>
              </p:cNvSpPr>
              <p:nvPr/>
            </p:nvSpPr>
            <p:spPr bwMode="auto">
              <a:xfrm>
                <a:off x="839" y="2523"/>
                <a:ext cx="136" cy="136"/>
              </a:xfrm>
              <a:prstGeom prst="triangle">
                <a:avLst>
                  <a:gd name="adj" fmla="val 50000"/>
                </a:avLst>
              </a:prstGeom>
              <a:gradFill rotWithShape="1">
                <a:gsLst>
                  <a:gs pos="0">
                    <a:schemeClr val="accent1"/>
                  </a:gs>
                  <a:gs pos="100000">
                    <a:schemeClr val="accent1">
                      <a:gamma/>
                      <a:shade val="46275"/>
                      <a:invGamma/>
                    </a:schemeClr>
                  </a:gs>
                </a:gsLst>
                <a:lin ang="0" scaled="1"/>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52250" name="Line 28"/>
              <p:cNvSpPr>
                <a:spLocks noChangeShapeType="1"/>
              </p:cNvSpPr>
              <p:nvPr/>
            </p:nvSpPr>
            <p:spPr bwMode="auto">
              <a:xfrm>
                <a:off x="839" y="2523"/>
                <a:ext cx="136"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241" name="Freeform 29"/>
            <p:cNvSpPr>
              <a:spLocks/>
            </p:cNvSpPr>
            <p:nvPr/>
          </p:nvSpPr>
          <p:spPr bwMode="auto">
            <a:xfrm>
              <a:off x="2653" y="1791"/>
              <a:ext cx="454" cy="482"/>
            </a:xfrm>
            <a:custGeom>
              <a:avLst/>
              <a:gdLst>
                <a:gd name="T0" fmla="*/ 0 w 454"/>
                <a:gd name="T1" fmla="*/ 482 h 482"/>
                <a:gd name="T2" fmla="*/ 0 w 454"/>
                <a:gd name="T3" fmla="*/ 0 h 482"/>
                <a:gd name="T4" fmla="*/ 454 w 454"/>
                <a:gd name="T5" fmla="*/ 0 h 482"/>
                <a:gd name="T6" fmla="*/ 454 w 454"/>
                <a:gd name="T7" fmla="*/ 199 h 4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4" h="482">
                  <a:moveTo>
                    <a:pt x="0" y="482"/>
                  </a:moveTo>
                  <a:lnTo>
                    <a:pt x="0" y="0"/>
                  </a:lnTo>
                  <a:lnTo>
                    <a:pt x="454" y="0"/>
                  </a:lnTo>
                  <a:lnTo>
                    <a:pt x="454" y="199"/>
                  </a:lnTo>
                </a:path>
              </a:pathLst>
            </a:custGeom>
            <a:noFill/>
            <a:ln w="38100"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2" name="Freeform 30"/>
            <p:cNvSpPr>
              <a:spLocks/>
            </p:cNvSpPr>
            <p:nvPr/>
          </p:nvSpPr>
          <p:spPr bwMode="auto">
            <a:xfrm>
              <a:off x="2653" y="2500"/>
              <a:ext cx="454" cy="454"/>
            </a:xfrm>
            <a:custGeom>
              <a:avLst/>
              <a:gdLst>
                <a:gd name="T0" fmla="*/ 0 w 454"/>
                <a:gd name="T1" fmla="*/ 0 h 454"/>
                <a:gd name="T2" fmla="*/ 0 w 454"/>
                <a:gd name="T3" fmla="*/ 454 h 454"/>
                <a:gd name="T4" fmla="*/ 454 w 454"/>
                <a:gd name="T5" fmla="*/ 454 h 454"/>
                <a:gd name="T6" fmla="*/ 454 w 454"/>
                <a:gd name="T7" fmla="*/ 199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4" h="454">
                  <a:moveTo>
                    <a:pt x="0" y="0"/>
                  </a:moveTo>
                  <a:lnTo>
                    <a:pt x="0" y="454"/>
                  </a:lnTo>
                  <a:lnTo>
                    <a:pt x="454" y="454"/>
                  </a:lnTo>
                  <a:lnTo>
                    <a:pt x="454" y="199"/>
                  </a:lnTo>
                </a:path>
              </a:pathLst>
            </a:custGeom>
            <a:noFill/>
            <a:ln w="38100" cap="sq" cmpd="sng">
              <a:solidFill>
                <a:srgbClr val="33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3" name="Line 31"/>
            <p:cNvSpPr>
              <a:spLocks noChangeShapeType="1"/>
            </p:cNvSpPr>
            <p:nvPr/>
          </p:nvSpPr>
          <p:spPr bwMode="auto">
            <a:xfrm>
              <a:off x="3107" y="2132"/>
              <a:ext cx="0" cy="283"/>
            </a:xfrm>
            <a:prstGeom prst="line">
              <a:avLst/>
            </a:prstGeom>
            <a:noFill/>
            <a:ln w="38100" cap="sq">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4" name="Line 32"/>
            <p:cNvSpPr>
              <a:spLocks noChangeShapeType="1"/>
            </p:cNvSpPr>
            <p:nvPr/>
          </p:nvSpPr>
          <p:spPr bwMode="auto">
            <a:xfrm>
              <a:off x="3105" y="2840"/>
              <a:ext cx="992" cy="0"/>
            </a:xfrm>
            <a:prstGeom prst="line">
              <a:avLst/>
            </a:prstGeom>
            <a:noFill/>
            <a:ln w="38100" cap="sq">
              <a:solidFill>
                <a:srgbClr val="3333FF"/>
              </a:solidFill>
              <a:round/>
              <a:headEnd type="oval" w="med" len="sm"/>
              <a:tailEnd type="oval"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2245" name="Group 33"/>
            <p:cNvGrpSpPr>
              <a:grpSpLocks/>
            </p:cNvGrpSpPr>
            <p:nvPr/>
          </p:nvGrpSpPr>
          <p:grpSpPr bwMode="auto">
            <a:xfrm flipH="1">
              <a:off x="3192" y="1820"/>
              <a:ext cx="217" cy="274"/>
              <a:chOff x="934" y="1990"/>
              <a:chExt cx="217" cy="274"/>
            </a:xfrm>
          </p:grpSpPr>
          <p:sp>
            <p:nvSpPr>
              <p:cNvPr id="52247" name="Freeform 34"/>
              <p:cNvSpPr>
                <a:spLocks/>
              </p:cNvSpPr>
              <p:nvPr/>
            </p:nvSpPr>
            <p:spPr bwMode="auto">
              <a:xfrm>
                <a:off x="1009" y="1990"/>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48" name="Freeform 35"/>
              <p:cNvSpPr>
                <a:spLocks/>
              </p:cNvSpPr>
              <p:nvPr/>
            </p:nvSpPr>
            <p:spPr bwMode="auto">
              <a:xfrm>
                <a:off x="934" y="2037"/>
                <a:ext cx="142" cy="227"/>
              </a:xfrm>
              <a:custGeom>
                <a:avLst/>
                <a:gdLst>
                  <a:gd name="T0" fmla="*/ 142 w 142"/>
                  <a:gd name="T1" fmla="*/ 227 h 227"/>
                  <a:gd name="T2" fmla="*/ 57 w 142"/>
                  <a:gd name="T3" fmla="*/ 142 h 227"/>
                  <a:gd name="T4" fmla="*/ 113 w 142"/>
                  <a:gd name="T5" fmla="*/ 114 h 227"/>
                  <a:gd name="T6" fmla="*/ 0 w 142"/>
                  <a:gd name="T7" fmla="*/ 0 h 2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2" h="227">
                    <a:moveTo>
                      <a:pt x="142" y="227"/>
                    </a:moveTo>
                    <a:lnTo>
                      <a:pt x="57" y="142"/>
                    </a:lnTo>
                    <a:lnTo>
                      <a:pt x="113" y="114"/>
                    </a:lnTo>
                    <a:lnTo>
                      <a:pt x="0" y="0"/>
                    </a:lnTo>
                  </a:path>
                </a:pathLst>
              </a:custGeom>
              <a:noFill/>
              <a:ln w="28575" cap="sq" cmpd="sng">
                <a:solidFill>
                  <a:srgbClr val="FF3300"/>
                </a:solidFill>
                <a:prstDash val="solid"/>
                <a:round/>
                <a:headEnd type="triangle"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246" name="Text Box 36"/>
            <p:cNvSpPr txBox="1">
              <a:spLocks noChangeArrowheads="1"/>
            </p:cNvSpPr>
            <p:nvPr/>
          </p:nvSpPr>
          <p:spPr bwMode="auto">
            <a:xfrm>
              <a:off x="3447" y="1820"/>
              <a:ext cx="539"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1600" b="1">
                  <a:solidFill>
                    <a:srgbClr val="008000"/>
                  </a:solidFill>
                  <a:latin typeface="Times New Roman" panose="02020603050405020304" pitchFamily="18" charset="0"/>
                  <a:ea typeface="宋体" panose="02010600030101010101" pitchFamily="2" charset="-122"/>
                </a:rPr>
                <a:t>入射光</a:t>
              </a:r>
            </a:p>
          </p:txBody>
        </p:sp>
      </p:grpSp>
      <p:sp>
        <p:nvSpPr>
          <p:cNvPr id="687141" name="Text Box 37"/>
          <p:cNvSpPr txBox="1">
            <a:spLocks noChangeArrowheads="1"/>
          </p:cNvSpPr>
          <p:nvPr/>
        </p:nvSpPr>
        <p:spPr bwMode="auto">
          <a:xfrm>
            <a:off x="2495550" y="4038600"/>
            <a:ext cx="72913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ClrTx/>
              <a:buFontTx/>
              <a:buNone/>
            </a:pPr>
            <a:r>
              <a:rPr kumimoji="1" lang="zh-CN" altLang="en-US" sz="2400" b="1">
                <a:solidFill>
                  <a:srgbClr val="FF3300"/>
                </a:solidFill>
                <a:latin typeface="Times New Roman" panose="02020603050405020304" pitchFamily="18" charset="0"/>
                <a:ea typeface="宋体" panose="02010600030101010101" pitchFamily="2" charset="-122"/>
              </a:rPr>
              <a:t>光电导效应和光伏效应的区别</a:t>
            </a:r>
          </a:p>
          <a:p>
            <a:pPr eaLnBrk="1" hangingPunct="1">
              <a:spcBef>
                <a:spcPct val="50000"/>
              </a:spcBef>
              <a:buClr>
                <a:srgbClr val="008000"/>
              </a:buClr>
              <a:buFont typeface="Wingdings" panose="05000000000000000000" pitchFamily="2" charset="2"/>
              <a:buChar char="Ø"/>
            </a:pPr>
            <a:r>
              <a:rPr kumimoji="1" lang="zh-CN" altLang="en-US" sz="2400" b="1">
                <a:solidFill>
                  <a:srgbClr val="FF3300"/>
                </a:solidFill>
                <a:latin typeface="Times New Roman" panose="02020603050405020304" pitchFamily="18" charset="0"/>
                <a:ea typeface="宋体" panose="02010600030101010101" pitchFamily="2" charset="-122"/>
              </a:rPr>
              <a:t>前者必须在外加偏压下才能正常工作</a:t>
            </a:r>
          </a:p>
          <a:p>
            <a:pPr eaLnBrk="1" hangingPunct="1">
              <a:spcBef>
                <a:spcPct val="50000"/>
              </a:spcBef>
              <a:buClr>
                <a:srgbClr val="008000"/>
              </a:buClr>
              <a:buFont typeface="Wingdings" panose="05000000000000000000" pitchFamily="2" charset="2"/>
              <a:buChar char="Ø"/>
            </a:pPr>
            <a:r>
              <a:rPr kumimoji="1" lang="zh-CN" altLang="en-US" sz="2400" b="1">
                <a:solidFill>
                  <a:srgbClr val="FF3300"/>
                </a:solidFill>
                <a:latin typeface="Times New Roman" panose="02020603050405020304" pitchFamily="18" charset="0"/>
                <a:ea typeface="宋体" panose="02010600030101010101" pitchFamily="2" charset="-122"/>
              </a:rPr>
              <a:t>光伏效应则可以不加偏压，其开路电压就反映了光辐射的信号，但光伏效应器件通常工作在 反偏状态，即给器件加上反向电压，其反向电流即为光电流，此时可以说器件工作在光电导模式下。</a:t>
            </a:r>
            <a:r>
              <a:rPr kumimoji="1" lang="zh-CN" altLang="en-US" sz="1800" b="1">
                <a:solidFill>
                  <a:srgbClr val="FF3300"/>
                </a:solidFill>
                <a:latin typeface="Times New Roman" panose="02020603050405020304" pitchFamily="18" charset="0"/>
                <a:ea typeface="宋体" panose="02010600030101010101" pitchFamily="2" charset="-122"/>
              </a:rPr>
              <a:t> </a:t>
            </a:r>
          </a:p>
        </p:txBody>
      </p:sp>
      <p:sp>
        <p:nvSpPr>
          <p:cNvPr id="687143" name="Rectangle 39"/>
          <p:cNvSpPr>
            <a:spLocks noChangeArrowheads="1"/>
          </p:cNvSpPr>
          <p:nvPr/>
        </p:nvSpPr>
        <p:spPr bwMode="white">
          <a:xfrm>
            <a:off x="2298700" y="256336"/>
            <a:ext cx="7391400" cy="547687"/>
          </a:xfrm>
          <a:prstGeom prst="rect">
            <a:avLst/>
          </a:prstGeom>
          <a:ln/>
          <a:extLst/>
        </p:spPr>
        <p:style>
          <a:lnRef idx="3">
            <a:schemeClr val="lt1"/>
          </a:lnRef>
          <a:fillRef idx="1">
            <a:schemeClr val="accent6"/>
          </a:fillRef>
          <a:effectRef idx="1">
            <a:schemeClr val="accent6"/>
          </a:effectRef>
          <a:fontRef idx="minor">
            <a:schemeClr val="lt1"/>
          </a:fontRef>
        </p:style>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pPr eaLnBrk="1" hangingPunct="1">
              <a:defRPr/>
            </a:pPr>
            <a:r>
              <a:rPr lang="zh-CN" altLang="en-US" sz="3600" b="0" dirty="0">
                <a:effectLst>
                  <a:outerShdw blurRad="38100" dist="38100" dir="2700000" algn="tl">
                    <a:srgbClr val="C0C0C0"/>
                  </a:outerShdw>
                </a:effectLst>
                <a:ea typeface="宋体" panose="02010600030101010101" pitchFamily="2" charset="-122"/>
              </a:rPr>
              <a:t>内光电效应</a:t>
            </a:r>
            <a:r>
              <a:rPr lang="en-US" altLang="zh-CN" sz="3600" b="0" dirty="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sz="3600" b="0" dirty="0">
                <a:effectLst>
                  <a:outerShdw blurRad="38100" dist="38100" dir="2700000" algn="tl">
                    <a:srgbClr val="C0C0C0"/>
                  </a:outerShdw>
                </a:effectLst>
                <a:ea typeface="宋体" panose="02010600030101010101" pitchFamily="2" charset="-122"/>
              </a:rPr>
              <a:t>光伏效应</a:t>
            </a:r>
          </a:p>
        </p:txBody>
      </p:sp>
    </p:spTree>
    <p:extLst>
      <p:ext uri="{BB962C8B-B14F-4D97-AF65-F5344CB8AC3E}">
        <p14:creationId xmlns:p14="http://schemas.microsoft.com/office/powerpoint/2010/main" val="3614119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87107"/>
                                        </p:tgtEl>
                                        <p:attrNameLst>
                                          <p:attrName>style.visibility</p:attrName>
                                        </p:attrNameLst>
                                      </p:cBhvr>
                                      <p:to>
                                        <p:strVal val="visible"/>
                                      </p:to>
                                    </p:set>
                                    <p:animEffect transition="in" filter="fade">
                                      <p:cBhvr>
                                        <p:cTn id="7" dur="2000"/>
                                        <p:tgtEl>
                                          <p:spTgt spid="687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87120"/>
                                        </p:tgtEl>
                                        <p:attrNameLst>
                                          <p:attrName>style.visibility</p:attrName>
                                        </p:attrNameLst>
                                      </p:cBhvr>
                                      <p:to>
                                        <p:strVal val="visible"/>
                                      </p:to>
                                    </p:set>
                                    <p:animEffect transition="in" filter="fade">
                                      <p:cBhvr>
                                        <p:cTn id="12" dur="2000"/>
                                        <p:tgtEl>
                                          <p:spTgt spid="6871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87141">
                                            <p:txEl>
                                              <p:pRg st="0" end="0"/>
                                            </p:txEl>
                                          </p:spTgt>
                                        </p:tgtEl>
                                        <p:attrNameLst>
                                          <p:attrName>style.visibility</p:attrName>
                                        </p:attrNameLst>
                                      </p:cBhvr>
                                      <p:to>
                                        <p:strVal val="visible"/>
                                      </p:to>
                                    </p:set>
                                    <p:animEffect transition="in" filter="blinds(horizontal)">
                                      <p:cBhvr>
                                        <p:cTn id="17" dur="500"/>
                                        <p:tgtEl>
                                          <p:spTgt spid="68714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87141">
                                            <p:txEl>
                                              <p:pRg st="1" end="1"/>
                                            </p:txEl>
                                          </p:spTgt>
                                        </p:tgtEl>
                                        <p:attrNameLst>
                                          <p:attrName>style.visibility</p:attrName>
                                        </p:attrNameLst>
                                      </p:cBhvr>
                                      <p:to>
                                        <p:strVal val="visible"/>
                                      </p:to>
                                    </p:set>
                                    <p:animEffect transition="in" filter="fade">
                                      <p:cBhvr>
                                        <p:cTn id="22" dur="2000"/>
                                        <p:tgtEl>
                                          <p:spTgt spid="68714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87141">
                                            <p:txEl>
                                              <p:pRg st="2" end="2"/>
                                            </p:txEl>
                                          </p:spTgt>
                                        </p:tgtEl>
                                        <p:attrNameLst>
                                          <p:attrName>style.visibility</p:attrName>
                                        </p:attrNameLst>
                                      </p:cBhvr>
                                      <p:to>
                                        <p:strVal val="visible"/>
                                      </p:to>
                                    </p:set>
                                    <p:animEffect transition="in" filter="blinds(horizontal)">
                                      <p:cBhvr>
                                        <p:cTn id="27" dur="500"/>
                                        <p:tgtEl>
                                          <p:spTgt spid="6871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27681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95339"/>
            <a:ext cx="91440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48639" y="722812"/>
            <a:ext cx="1415772" cy="830997"/>
          </a:xfrm>
          <a:prstGeom prst="rect">
            <a:avLst/>
          </a:prstGeom>
          <a:noFill/>
        </p:spPr>
        <p:txBody>
          <a:bodyPr wrap="none" rtlCol="0">
            <a:spAutoFit/>
          </a:bodyPr>
          <a:lstStyle/>
          <a:p>
            <a:r>
              <a:rPr lang="zh-CN" altLang="en-US" sz="4800" dirty="0"/>
              <a:t>球差</a:t>
            </a:r>
          </a:p>
        </p:txBody>
      </p:sp>
    </p:spTree>
    <p:extLst>
      <p:ext uri="{BB962C8B-B14F-4D97-AF65-F5344CB8AC3E}">
        <p14:creationId xmlns:p14="http://schemas.microsoft.com/office/powerpoint/2010/main" val="3480483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sz="2400">
                <a:ea typeface="宋体" panose="02010600030101010101" pitchFamily="2" charset="-122"/>
              </a:rPr>
              <a:t>光热效应</a:t>
            </a:r>
          </a:p>
        </p:txBody>
      </p:sp>
      <p:sp>
        <p:nvSpPr>
          <p:cNvPr id="843779" name="Rectangle 3"/>
          <p:cNvSpPr>
            <a:spLocks noGrp="1" noChangeArrowheads="1"/>
          </p:cNvSpPr>
          <p:nvPr>
            <p:ph type="body" idx="1"/>
          </p:nvPr>
        </p:nvSpPr>
        <p:spPr>
          <a:xfrm>
            <a:off x="1828800" y="1228726"/>
            <a:ext cx="8610600" cy="1590675"/>
          </a:xfrm>
        </p:spPr>
        <p:txBody>
          <a:bodyPr/>
          <a:lstStyle/>
          <a:p>
            <a:pPr eaLnBrk="1" hangingPunct="1"/>
            <a:r>
              <a:rPr lang="zh-CN" altLang="en-US" b="1">
                <a:solidFill>
                  <a:srgbClr val="FF0000"/>
                </a:solidFill>
                <a:latin typeface="楷体_GB2312" pitchFamily="49" charset="-122"/>
                <a:ea typeface="楷体_GB2312" pitchFamily="49" charset="-122"/>
              </a:rPr>
              <a:t>光热效应</a:t>
            </a:r>
            <a:r>
              <a:rPr lang="zh-CN" altLang="en-US">
                <a:ea typeface="宋体" panose="02010600030101010101" pitchFamily="2" charset="-122"/>
              </a:rPr>
              <a:t>是物体吸收光，引起温度升高的一种效应。</a:t>
            </a:r>
          </a:p>
          <a:p>
            <a:pPr eaLnBrk="1" hangingPunct="1">
              <a:buFont typeface="Wingdings" panose="05000000000000000000" pitchFamily="2" charset="2"/>
              <a:buNone/>
            </a:pPr>
            <a:r>
              <a:rPr lang="zh-CN" altLang="en-US">
                <a:ea typeface="宋体" panose="02010600030101010101" pitchFamily="2" charset="-122"/>
              </a:rPr>
              <a:t>  </a:t>
            </a:r>
            <a:r>
              <a:rPr lang="zh-CN" altLang="en-US">
                <a:solidFill>
                  <a:srgbClr val="CC00CC"/>
                </a:solidFill>
                <a:latin typeface="楷体_GB2312" pitchFamily="49" charset="-122"/>
                <a:ea typeface="楷体_GB2312" pitchFamily="49" charset="-122"/>
              </a:rPr>
              <a:t>光能</a:t>
            </a:r>
            <a:r>
              <a:rPr lang="zh-CN" altLang="en-US">
                <a:solidFill>
                  <a:schemeClr val="accent1"/>
                </a:solidFill>
                <a:ea typeface="宋体" panose="02010600030101010101" pitchFamily="2" charset="-122"/>
              </a:rPr>
              <a:t>→</a:t>
            </a:r>
            <a:r>
              <a:rPr lang="zh-CN" altLang="en-US">
                <a:solidFill>
                  <a:srgbClr val="3399FF"/>
                </a:solidFill>
                <a:ea typeface="楷体_GB2312" pitchFamily="49" charset="-122"/>
              </a:rPr>
              <a:t>晶格的热运动能</a:t>
            </a:r>
            <a:r>
              <a:rPr lang="zh-CN" altLang="en-US">
                <a:solidFill>
                  <a:schemeClr val="accent1"/>
                </a:solidFill>
                <a:ea typeface="宋体" panose="02010600030101010101" pitchFamily="2" charset="-122"/>
              </a:rPr>
              <a:t>→</a:t>
            </a:r>
            <a:r>
              <a:rPr lang="zh-CN" altLang="en-US">
                <a:solidFill>
                  <a:srgbClr val="FF0000"/>
                </a:solidFill>
                <a:ea typeface="楷体_GB2312" pitchFamily="49" charset="-122"/>
              </a:rPr>
              <a:t>探测元件温度上升</a:t>
            </a:r>
            <a:r>
              <a:rPr lang="zh-CN" altLang="en-US">
                <a:solidFill>
                  <a:schemeClr val="accent1"/>
                </a:solidFill>
                <a:ea typeface="宋体" panose="02010600030101010101" pitchFamily="2" charset="-122"/>
              </a:rPr>
              <a:t>→</a:t>
            </a:r>
            <a:r>
              <a:rPr lang="zh-CN" altLang="en-US">
                <a:solidFill>
                  <a:schemeClr val="tx2"/>
                </a:solidFill>
                <a:latin typeface="楷体_GB2312" pitchFamily="49" charset="-122"/>
                <a:ea typeface="楷体_GB2312" pitchFamily="49" charset="-122"/>
              </a:rPr>
              <a:t>探测元件的电学性质或其他性质发生改变</a:t>
            </a:r>
            <a:endParaRPr lang="zh-CN" altLang="en-US">
              <a:ea typeface="宋体" panose="02010600030101010101" pitchFamily="2" charset="-122"/>
            </a:endParaRPr>
          </a:p>
        </p:txBody>
      </p:sp>
      <p:grpSp>
        <p:nvGrpSpPr>
          <p:cNvPr id="843780" name="Group 4"/>
          <p:cNvGrpSpPr>
            <a:grpSpLocks/>
          </p:cNvGrpSpPr>
          <p:nvPr/>
        </p:nvGrpSpPr>
        <p:grpSpPr bwMode="auto">
          <a:xfrm>
            <a:off x="2705100" y="2819400"/>
            <a:ext cx="5676900" cy="1595438"/>
            <a:chOff x="744" y="1979"/>
            <a:chExt cx="3576" cy="1005"/>
          </a:xfrm>
        </p:grpSpPr>
        <p:sp>
          <p:nvSpPr>
            <p:cNvPr id="19464" name="Text Box 5"/>
            <p:cNvSpPr txBox="1">
              <a:spLocks noChangeArrowheads="1"/>
            </p:cNvSpPr>
            <p:nvPr/>
          </p:nvSpPr>
          <p:spPr bwMode="auto">
            <a:xfrm>
              <a:off x="744" y="2302"/>
              <a:ext cx="10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a:solidFill>
                    <a:schemeClr val="tx2"/>
                  </a:solidFill>
                  <a:latin typeface="Arial" panose="020B0604020202020204" pitchFamily="34" charset="0"/>
                  <a:ea typeface="宋体" panose="02010600030101010101" pitchFamily="2" charset="-122"/>
                </a:rPr>
                <a:t>光热效应</a:t>
              </a:r>
            </a:p>
          </p:txBody>
        </p:sp>
        <p:sp>
          <p:nvSpPr>
            <p:cNvPr id="19465" name="AutoShape 6"/>
            <p:cNvSpPr>
              <a:spLocks/>
            </p:cNvSpPr>
            <p:nvPr/>
          </p:nvSpPr>
          <p:spPr bwMode="auto">
            <a:xfrm>
              <a:off x="1804" y="2112"/>
              <a:ext cx="116" cy="805"/>
            </a:xfrm>
            <a:prstGeom prst="leftBrace">
              <a:avLst>
                <a:gd name="adj1" fmla="val 57830"/>
                <a:gd name="adj2" fmla="val 50000"/>
              </a:avLst>
            </a:prstGeom>
            <a:noFill/>
            <a:ln w="25400">
              <a:solidFill>
                <a:srgbClr val="8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nvGrpSpPr>
            <p:cNvPr id="19466" name="Group 7"/>
            <p:cNvGrpSpPr>
              <a:grpSpLocks/>
            </p:cNvGrpSpPr>
            <p:nvPr/>
          </p:nvGrpSpPr>
          <p:grpSpPr bwMode="auto">
            <a:xfrm>
              <a:off x="1900" y="1979"/>
              <a:ext cx="1872" cy="325"/>
              <a:chOff x="1900" y="1776"/>
              <a:chExt cx="1872" cy="325"/>
            </a:xfrm>
          </p:grpSpPr>
          <p:sp>
            <p:nvSpPr>
              <p:cNvPr id="19475" name="Text Box 8"/>
              <p:cNvSpPr txBox="1">
                <a:spLocks noChangeArrowheads="1"/>
              </p:cNvSpPr>
              <p:nvPr/>
            </p:nvSpPr>
            <p:spPr bwMode="auto">
              <a:xfrm>
                <a:off x="1900" y="1813"/>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latin typeface="Arial" panose="020B0604020202020204" pitchFamily="34" charset="0"/>
                    <a:ea typeface="宋体" panose="02010600030101010101" pitchFamily="2" charset="-122"/>
                  </a:rPr>
                  <a:t>辐射热</a:t>
                </a:r>
              </a:p>
            </p:txBody>
          </p:sp>
          <p:sp>
            <p:nvSpPr>
              <p:cNvPr id="19476" name="Text Box 9"/>
              <p:cNvSpPr txBox="1">
                <a:spLocks noChangeArrowheads="1"/>
              </p:cNvSpPr>
              <p:nvPr/>
            </p:nvSpPr>
            <p:spPr bwMode="auto">
              <a:xfrm>
                <a:off x="2888" y="1776"/>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solidFill>
                      <a:srgbClr val="CC00CC"/>
                    </a:solidFill>
                    <a:latin typeface="Arial" panose="020B0604020202020204" pitchFamily="34" charset="0"/>
                    <a:ea typeface="宋体" panose="02010600030101010101" pitchFamily="2" charset="-122"/>
                  </a:rPr>
                  <a:t>热敏电阻</a:t>
                </a:r>
              </a:p>
            </p:txBody>
          </p:sp>
          <p:sp>
            <p:nvSpPr>
              <p:cNvPr id="19477" name="AutoShape 10"/>
              <p:cNvSpPr>
                <a:spLocks noChangeArrowheads="1"/>
              </p:cNvSpPr>
              <p:nvPr/>
            </p:nvSpPr>
            <p:spPr bwMode="auto">
              <a:xfrm>
                <a:off x="2620" y="1901"/>
                <a:ext cx="288" cy="96"/>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19467" name="Group 11"/>
            <p:cNvGrpSpPr>
              <a:grpSpLocks/>
            </p:cNvGrpSpPr>
            <p:nvPr/>
          </p:nvGrpSpPr>
          <p:grpSpPr bwMode="auto">
            <a:xfrm>
              <a:off x="1900" y="2688"/>
              <a:ext cx="2420" cy="296"/>
              <a:chOff x="1900" y="2909"/>
              <a:chExt cx="2420" cy="296"/>
            </a:xfrm>
          </p:grpSpPr>
          <p:sp>
            <p:nvSpPr>
              <p:cNvPr id="19472" name="Text Box 12"/>
              <p:cNvSpPr txBox="1">
                <a:spLocks noChangeArrowheads="1"/>
              </p:cNvSpPr>
              <p:nvPr/>
            </p:nvSpPr>
            <p:spPr bwMode="auto">
              <a:xfrm>
                <a:off x="1900" y="2917"/>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latin typeface="Arial" panose="020B0604020202020204" pitchFamily="34" charset="0"/>
                    <a:ea typeface="宋体" panose="02010600030101010101" pitchFamily="2" charset="-122"/>
                  </a:rPr>
                  <a:t>热释电</a:t>
                </a:r>
              </a:p>
            </p:txBody>
          </p:sp>
          <p:sp>
            <p:nvSpPr>
              <p:cNvPr id="19473" name="Rectangle 13"/>
              <p:cNvSpPr>
                <a:spLocks noChangeArrowheads="1"/>
              </p:cNvSpPr>
              <p:nvPr/>
            </p:nvSpPr>
            <p:spPr bwMode="auto">
              <a:xfrm>
                <a:off x="2860" y="2909"/>
                <a:ext cx="14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solidFill>
                      <a:srgbClr val="CC00CC"/>
                    </a:solidFill>
                    <a:latin typeface="Arial" panose="020B0604020202020204" pitchFamily="34" charset="0"/>
                    <a:ea typeface="宋体" panose="02010600030101010101" pitchFamily="2" charset="-122"/>
                  </a:rPr>
                  <a:t>热释电探测器件</a:t>
                </a:r>
              </a:p>
            </p:txBody>
          </p:sp>
          <p:sp>
            <p:nvSpPr>
              <p:cNvPr id="19474" name="AutoShape 14"/>
              <p:cNvSpPr>
                <a:spLocks noChangeArrowheads="1"/>
              </p:cNvSpPr>
              <p:nvPr/>
            </p:nvSpPr>
            <p:spPr bwMode="auto">
              <a:xfrm>
                <a:off x="2620" y="3013"/>
                <a:ext cx="288" cy="96"/>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nvGrpSpPr>
            <p:cNvPr id="19468" name="Group 15"/>
            <p:cNvGrpSpPr>
              <a:grpSpLocks/>
            </p:cNvGrpSpPr>
            <p:nvPr/>
          </p:nvGrpSpPr>
          <p:grpSpPr bwMode="auto">
            <a:xfrm>
              <a:off x="1900" y="2341"/>
              <a:ext cx="2420" cy="288"/>
              <a:chOff x="1900" y="2341"/>
              <a:chExt cx="2420" cy="288"/>
            </a:xfrm>
          </p:grpSpPr>
          <p:sp>
            <p:nvSpPr>
              <p:cNvPr id="19469" name="Text Box 16"/>
              <p:cNvSpPr txBox="1">
                <a:spLocks noChangeArrowheads="1"/>
              </p:cNvSpPr>
              <p:nvPr/>
            </p:nvSpPr>
            <p:spPr bwMode="auto">
              <a:xfrm>
                <a:off x="1900" y="2341"/>
                <a:ext cx="6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latin typeface="Arial" panose="020B0604020202020204" pitchFamily="34" charset="0"/>
                    <a:ea typeface="宋体" panose="02010600030101010101" pitchFamily="2" charset="-122"/>
                  </a:rPr>
                  <a:t>温差电</a:t>
                </a:r>
              </a:p>
            </p:txBody>
          </p:sp>
          <p:sp>
            <p:nvSpPr>
              <p:cNvPr id="19470" name="Rectangle 17"/>
              <p:cNvSpPr>
                <a:spLocks noChangeArrowheads="1"/>
              </p:cNvSpPr>
              <p:nvPr/>
            </p:nvSpPr>
            <p:spPr bwMode="auto">
              <a:xfrm>
                <a:off x="2860" y="2341"/>
                <a:ext cx="14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a:solidFill>
                      <a:srgbClr val="CC00CC"/>
                    </a:solidFill>
                    <a:latin typeface="Arial" panose="020B0604020202020204" pitchFamily="34" charset="0"/>
                    <a:ea typeface="宋体" panose="02010600030101010101" pitchFamily="2" charset="-122"/>
                  </a:rPr>
                  <a:t>热电偶和热电堆</a:t>
                </a:r>
              </a:p>
            </p:txBody>
          </p:sp>
          <p:sp>
            <p:nvSpPr>
              <p:cNvPr id="19471" name="AutoShape 18"/>
              <p:cNvSpPr>
                <a:spLocks noChangeArrowheads="1"/>
              </p:cNvSpPr>
              <p:nvPr/>
            </p:nvSpPr>
            <p:spPr bwMode="auto">
              <a:xfrm>
                <a:off x="2620" y="2437"/>
                <a:ext cx="288" cy="96"/>
              </a:xfrm>
              <a:prstGeom prst="rightArrow">
                <a:avLst>
                  <a:gd name="adj1" fmla="val 50000"/>
                  <a:gd name="adj2" fmla="val 7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zh-CN" altLang="en-US" sz="1800">
                  <a:latin typeface="Arial" panose="020B0604020202020204" pitchFamily="34" charset="0"/>
                  <a:ea typeface="宋体" panose="02010600030101010101" pitchFamily="2" charset="-122"/>
                </a:endParaRPr>
              </a:p>
            </p:txBody>
          </p:sp>
        </p:grpSp>
      </p:grpSp>
      <p:grpSp>
        <p:nvGrpSpPr>
          <p:cNvPr id="843795" name="Group 19"/>
          <p:cNvGrpSpPr>
            <a:grpSpLocks/>
          </p:cNvGrpSpPr>
          <p:nvPr/>
        </p:nvGrpSpPr>
        <p:grpSpPr bwMode="auto">
          <a:xfrm>
            <a:off x="1638300" y="4495801"/>
            <a:ext cx="9029700" cy="2003426"/>
            <a:chOff x="72" y="3069"/>
            <a:chExt cx="5688" cy="1262"/>
          </a:xfrm>
        </p:grpSpPr>
        <p:sp>
          <p:nvSpPr>
            <p:cNvPr id="19462" name="Rectangle 20"/>
            <p:cNvSpPr>
              <a:spLocks noChangeArrowheads="1"/>
            </p:cNvSpPr>
            <p:nvPr/>
          </p:nvSpPr>
          <p:spPr bwMode="auto">
            <a:xfrm>
              <a:off x="720" y="3342"/>
              <a:ext cx="5040"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r>
                <a:rPr lang="zh-CN" altLang="en-US" sz="2400">
                  <a:latin typeface="Arial" panose="020B0604020202020204" pitchFamily="34" charset="0"/>
                  <a:ea typeface="宋体" panose="02010600030101010101" pitchFamily="2" charset="-122"/>
                </a:rPr>
                <a:t>热探测器主要优点是响应波段宽， 响应 范围可扩展到整个红外区域，可以在常温下工作，使用方 便， 应用相当广泛。但与光子探测器相比，热探测器的探 测率比光子探测器的峰值探测率低，响应时间长 </a:t>
              </a:r>
            </a:p>
          </p:txBody>
        </p:sp>
        <p:sp>
          <p:nvSpPr>
            <p:cNvPr id="19463" name="Text Box 21"/>
            <p:cNvSpPr txBox="1">
              <a:spLocks noChangeArrowheads="1"/>
            </p:cNvSpPr>
            <p:nvPr/>
          </p:nvSpPr>
          <p:spPr bwMode="auto">
            <a:xfrm>
              <a:off x="72" y="3069"/>
              <a:ext cx="16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sz="2400" b="1">
                  <a:solidFill>
                    <a:srgbClr val="FF0000"/>
                  </a:solidFill>
                  <a:latin typeface="Arial" panose="020B0604020202020204" pitchFamily="34" charset="0"/>
                  <a:ea typeface="楷体_GB2312" pitchFamily="49" charset="-122"/>
                </a:rPr>
                <a:t>光热探测器特点：</a:t>
              </a:r>
            </a:p>
          </p:txBody>
        </p:sp>
      </p:grpSp>
    </p:spTree>
    <p:extLst>
      <p:ext uri="{BB962C8B-B14F-4D97-AF65-F5344CB8AC3E}">
        <p14:creationId xmlns:p14="http://schemas.microsoft.com/office/powerpoint/2010/main" val="2655657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43779">
                                            <p:txEl>
                                              <p:pRg st="1" end="1"/>
                                            </p:txEl>
                                          </p:spTgt>
                                        </p:tgtEl>
                                        <p:attrNameLst>
                                          <p:attrName>style.visibility</p:attrName>
                                        </p:attrNameLst>
                                      </p:cBhvr>
                                      <p:to>
                                        <p:strVal val="visible"/>
                                      </p:to>
                                    </p:set>
                                    <p:anim calcmode="lin" valueType="num">
                                      <p:cBhvr additive="base">
                                        <p:cTn id="7" dur="500" fill="hold"/>
                                        <p:tgtEl>
                                          <p:spTgt spid="8437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37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43780"/>
                                        </p:tgtEl>
                                        <p:attrNameLst>
                                          <p:attrName>style.visibility</p:attrName>
                                        </p:attrNameLst>
                                      </p:cBhvr>
                                      <p:to>
                                        <p:strVal val="visible"/>
                                      </p:to>
                                    </p:set>
                                    <p:anim calcmode="lin" valueType="num">
                                      <p:cBhvr additive="base">
                                        <p:cTn id="13" dur="500" fill="hold"/>
                                        <p:tgtEl>
                                          <p:spTgt spid="843780"/>
                                        </p:tgtEl>
                                        <p:attrNameLst>
                                          <p:attrName>ppt_x</p:attrName>
                                        </p:attrNameLst>
                                      </p:cBhvr>
                                      <p:tavLst>
                                        <p:tav tm="0">
                                          <p:val>
                                            <p:strVal val="#ppt_x"/>
                                          </p:val>
                                        </p:tav>
                                        <p:tav tm="100000">
                                          <p:val>
                                            <p:strVal val="#ppt_x"/>
                                          </p:val>
                                        </p:tav>
                                      </p:tavLst>
                                    </p:anim>
                                    <p:anim calcmode="lin" valueType="num">
                                      <p:cBhvr additive="base">
                                        <p:cTn id="14" dur="500" fill="hold"/>
                                        <p:tgtEl>
                                          <p:spTgt spid="84378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43795"/>
                                        </p:tgtEl>
                                        <p:attrNameLst>
                                          <p:attrName>style.visibility</p:attrName>
                                        </p:attrNameLst>
                                      </p:cBhvr>
                                      <p:to>
                                        <p:strVal val="visible"/>
                                      </p:to>
                                    </p:set>
                                    <p:anim calcmode="lin" valueType="num">
                                      <p:cBhvr additive="base">
                                        <p:cTn id="19" dur="500" fill="hold"/>
                                        <p:tgtEl>
                                          <p:spTgt spid="843795"/>
                                        </p:tgtEl>
                                        <p:attrNameLst>
                                          <p:attrName>ppt_x</p:attrName>
                                        </p:attrNameLst>
                                      </p:cBhvr>
                                      <p:tavLst>
                                        <p:tav tm="0">
                                          <p:val>
                                            <p:strVal val="#ppt_x"/>
                                          </p:val>
                                        </p:tav>
                                        <p:tav tm="100000">
                                          <p:val>
                                            <p:strVal val="#ppt_x"/>
                                          </p:val>
                                        </p:tav>
                                      </p:tavLst>
                                    </p:anim>
                                    <p:anim calcmode="lin" valueType="num">
                                      <p:cBhvr additive="base">
                                        <p:cTn id="20" dur="500" fill="hold"/>
                                        <p:tgtEl>
                                          <p:spTgt spid="843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p:txBody>
          <a:bodyPr/>
          <a:lstStyle/>
          <a:p>
            <a:pPr eaLnBrk="1" hangingPunct="1">
              <a:defRPr/>
            </a:pPr>
            <a:r>
              <a:rPr lang="zh-CN" altLang="en-US" b="0">
                <a:effectLst>
                  <a:outerShdw blurRad="38100" dist="38100" dir="2700000" algn="tl">
                    <a:srgbClr val="C0C0C0"/>
                  </a:outerShdw>
                </a:effectLst>
                <a:latin typeface="宋体" panose="02010600030101010101" pitchFamily="2" charset="-122"/>
                <a:ea typeface="宋体" panose="02010600030101010101" pitchFamily="2" charset="-122"/>
              </a:rPr>
              <a:t>热释电效应 </a:t>
            </a:r>
          </a:p>
        </p:txBody>
      </p:sp>
      <p:sp>
        <p:nvSpPr>
          <p:cNvPr id="847875" name="Rectangle 3"/>
          <p:cNvSpPr>
            <a:spLocks noGrp="1" noChangeArrowheads="1"/>
          </p:cNvSpPr>
          <p:nvPr>
            <p:ph type="body" idx="1"/>
          </p:nvPr>
        </p:nvSpPr>
        <p:spPr>
          <a:xfrm>
            <a:off x="1820864" y="1143000"/>
            <a:ext cx="5189537" cy="5410200"/>
          </a:xfrm>
        </p:spPr>
        <p:txBody>
          <a:bodyPr/>
          <a:lstStyle/>
          <a:p>
            <a:pPr algn="just" eaLnBrk="1" hangingPunct="1">
              <a:lnSpc>
                <a:spcPct val="130000"/>
              </a:lnSpc>
            </a:pPr>
            <a:r>
              <a:rPr lang="zh-CN" altLang="en-US" b="1">
                <a:solidFill>
                  <a:srgbClr val="3333FF"/>
                </a:solidFill>
                <a:ea typeface="宋体" panose="02010600030101010101" pitchFamily="2" charset="-122"/>
              </a:rPr>
              <a:t>       </a:t>
            </a:r>
            <a:r>
              <a:rPr lang="zh-CN" altLang="en-US" b="1">
                <a:solidFill>
                  <a:srgbClr val="FF0000"/>
                </a:solidFill>
                <a:ea typeface="宋体" panose="02010600030101010101" pitchFamily="2" charset="-122"/>
              </a:rPr>
              <a:t>热释电效应</a:t>
            </a:r>
            <a:r>
              <a:rPr lang="zh-CN" altLang="en-US" b="1">
                <a:ea typeface="宋体" panose="02010600030101010101" pitchFamily="2" charset="-122"/>
              </a:rPr>
              <a:t>指的是某些晶体的电极化强度随温度变化而释放表面吸附的部分电荷。</a:t>
            </a:r>
          </a:p>
          <a:p>
            <a:pPr algn="just" eaLnBrk="1" hangingPunct="1">
              <a:lnSpc>
                <a:spcPct val="130000"/>
              </a:lnSpc>
            </a:pPr>
            <a:endParaRPr lang="zh-CN" altLang="en-US" b="1">
              <a:ea typeface="宋体" panose="02010600030101010101" pitchFamily="2" charset="-122"/>
            </a:endParaRPr>
          </a:p>
          <a:p>
            <a:pPr algn="just" eaLnBrk="1" hangingPunct="1">
              <a:lnSpc>
                <a:spcPct val="130000"/>
              </a:lnSpc>
            </a:pPr>
            <a:r>
              <a:rPr lang="zh-CN" altLang="en-US" b="1">
                <a:latin typeface="Times New Roman" panose="02020603050405020304" pitchFamily="18" charset="0"/>
                <a:ea typeface="宋体" panose="02010600030101010101" pitchFamily="2" charset="-122"/>
              </a:rPr>
              <a:t>        基于该效应制成的光电转换器件有</a:t>
            </a:r>
            <a:r>
              <a:rPr lang="zh-CN" altLang="en-US" b="1">
                <a:solidFill>
                  <a:srgbClr val="008000"/>
                </a:solidFill>
                <a:latin typeface="Times New Roman" panose="02020603050405020304" pitchFamily="18" charset="0"/>
                <a:ea typeface="宋体" panose="02010600030101010101" pitchFamily="2" charset="-122"/>
              </a:rPr>
              <a:t>红外探测器，热电激光量热计，夜视仪</a:t>
            </a:r>
            <a:r>
              <a:rPr lang="zh-CN" altLang="en-US" b="1">
                <a:latin typeface="Times New Roman" panose="02020603050405020304" pitchFamily="18" charset="0"/>
                <a:ea typeface="宋体" panose="02010600030101010101" pitchFamily="2" charset="-122"/>
              </a:rPr>
              <a:t>以及各种光谱</a:t>
            </a:r>
            <a:r>
              <a:rPr lang="zh-CN" altLang="en-US" b="1">
                <a:latin typeface="Plotter" pitchFamily="49" charset="0"/>
                <a:ea typeface="宋体" panose="02010600030101010101" pitchFamily="2" charset="-122"/>
              </a:rPr>
              <a:t>仪</a:t>
            </a:r>
            <a:r>
              <a:rPr lang="zh-CN" altLang="en-US" b="1">
                <a:latin typeface="Times New Roman" panose="02020603050405020304" pitchFamily="18" charset="0"/>
                <a:ea typeface="宋体" panose="02010600030101010101" pitchFamily="2" charset="-122"/>
              </a:rPr>
              <a:t>接收器等。</a:t>
            </a:r>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l="5798" r="5585" b="9186"/>
          <a:stretch>
            <a:fillRect/>
          </a:stretch>
        </p:blipFill>
        <p:spPr bwMode="auto">
          <a:xfrm>
            <a:off x="7162800" y="2057401"/>
            <a:ext cx="2971800" cy="3097213"/>
          </a:xfrm>
          <a:prstGeom prst="rect">
            <a:avLst/>
          </a:prstGeom>
          <a:solidFill>
            <a:schemeClr val="accent2"/>
          </a:solidFill>
          <a:ln w="19050">
            <a:solidFill>
              <a:schemeClr val="tx1"/>
            </a:solidFill>
            <a:miter lim="800000"/>
            <a:headEnd/>
            <a:tailEnd/>
          </a:ln>
        </p:spPr>
      </p:pic>
    </p:spTree>
    <p:extLst>
      <p:ext uri="{BB962C8B-B14F-4D97-AF65-F5344CB8AC3E}">
        <p14:creationId xmlns:p14="http://schemas.microsoft.com/office/powerpoint/2010/main" val="37715797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47875">
                                            <p:txEl>
                                              <p:pRg st="2" end="2"/>
                                            </p:txEl>
                                          </p:spTgt>
                                        </p:tgtEl>
                                        <p:attrNameLst>
                                          <p:attrName>style.visibility</p:attrName>
                                        </p:attrNameLst>
                                      </p:cBhvr>
                                      <p:to>
                                        <p:strVal val="visible"/>
                                      </p:to>
                                    </p:set>
                                    <p:anim calcmode="lin" valueType="num">
                                      <p:cBhvr additive="base">
                                        <p:cTn id="7" dur="500" fill="hold"/>
                                        <p:tgtEl>
                                          <p:spTgt spid="84787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78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lstStyle/>
          <a:p>
            <a:pPr eaLnBrk="1" hangingPunct="1">
              <a:defRPr/>
            </a:pPr>
            <a:r>
              <a:rPr lang="zh-CN" altLang="en-US" sz="2400">
                <a:effectLst>
                  <a:outerShdw blurRad="38100" dist="38100" dir="2700000" algn="tl">
                    <a:srgbClr val="C0C0C0"/>
                  </a:outerShdw>
                </a:effectLst>
                <a:latin typeface="Times New Roman" panose="02020603050405020304" pitchFamily="18" charset="0"/>
                <a:ea typeface="宋体" panose="02010600030101010101" pitchFamily="2" charset="-122"/>
              </a:rPr>
              <a:t>热释电探测器</a:t>
            </a:r>
          </a:p>
        </p:txBody>
      </p:sp>
      <p:sp>
        <p:nvSpPr>
          <p:cNvPr id="24579" name="Rectangle 3"/>
          <p:cNvSpPr>
            <a:spLocks noGrp="1" noChangeArrowheads="1"/>
          </p:cNvSpPr>
          <p:nvPr>
            <p:ph type="body" idx="1"/>
          </p:nvPr>
        </p:nvSpPr>
        <p:spPr>
          <a:xfrm>
            <a:off x="1981200" y="1228726"/>
            <a:ext cx="8229600" cy="676275"/>
          </a:xfrm>
        </p:spPr>
        <p:txBody>
          <a:bodyPr/>
          <a:lstStyle/>
          <a:p>
            <a:pPr eaLnBrk="1" hangingPunct="1"/>
            <a:r>
              <a:rPr lang="zh-CN" altLang="en-US" b="1">
                <a:solidFill>
                  <a:srgbClr val="FF0000"/>
                </a:solidFill>
                <a:latin typeface="Times New Roman" panose="02020603050405020304" pitchFamily="18" charset="0"/>
                <a:ea typeface="宋体" panose="02010600030101010101" pitchFamily="2" charset="-122"/>
              </a:rPr>
              <a:t>结构</a:t>
            </a:r>
          </a:p>
        </p:txBody>
      </p:sp>
      <p:pic>
        <p:nvPicPr>
          <p:cNvPr id="24580" name="Picture 4" descr="红外热释电传感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59250"/>
            <a:ext cx="327660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581" name="Object 5"/>
          <p:cNvGraphicFramePr>
            <a:graphicFrameLocks noChangeAspect="1"/>
          </p:cNvGraphicFramePr>
          <p:nvPr/>
        </p:nvGraphicFramePr>
        <p:xfrm>
          <a:off x="4191000" y="1600200"/>
          <a:ext cx="4114800" cy="2133600"/>
        </p:xfrm>
        <a:graphic>
          <a:graphicData uri="http://schemas.openxmlformats.org/presentationml/2006/ole">
            <mc:AlternateContent xmlns:mc="http://schemas.openxmlformats.org/markup-compatibility/2006">
              <mc:Choice xmlns:v="urn:schemas-microsoft-com:vml" Requires="v">
                <p:oleObj spid="_x0000_s69641" name="Visio" r:id="rId4" imgW="2703141" imgH="1687982" progId="Visio.Drawing.11">
                  <p:embed/>
                </p:oleObj>
              </mc:Choice>
              <mc:Fallback>
                <p:oleObj name="Visio" r:id="rId4" imgW="2703141" imgH="1687982"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3462" t="2773" r="3462" b="20047"/>
                      <a:stretch>
                        <a:fillRect/>
                      </a:stretch>
                    </p:blipFill>
                    <p:spPr bwMode="auto">
                      <a:xfrm>
                        <a:off x="4191000" y="1600200"/>
                        <a:ext cx="4114800" cy="2133600"/>
                      </a:xfrm>
                      <a:prstGeom prst="rect">
                        <a:avLst/>
                      </a:prstGeom>
                      <a:solidFill>
                        <a:schemeClr val="hlink"/>
                      </a:solidFill>
                      <a:ln>
                        <a:noFill/>
                      </a:ln>
                      <a:extLst>
                        <a:ext uri="{91240B29-F687-4F45-9708-019B960494DF}">
                          <a14:hiddenLine xmlns:a14="http://schemas.microsoft.com/office/drawing/2010/main" w="19050">
                            <a:solidFill>
                              <a:schemeClr val="tx1"/>
                            </a:solidFill>
                            <a:miter lim="800000"/>
                            <a:headEnd/>
                            <a:tailEnd/>
                          </a14:hiddenLine>
                        </a:ext>
                      </a:extLst>
                    </p:spPr>
                  </p:pic>
                </p:oleObj>
              </mc:Fallback>
            </mc:AlternateContent>
          </a:graphicData>
        </a:graphic>
      </p:graphicFrame>
      <p:sp>
        <p:nvSpPr>
          <p:cNvPr id="24582" name="Rectangle 6"/>
          <p:cNvSpPr>
            <a:spLocks noChangeArrowheads="1"/>
          </p:cNvSpPr>
          <p:nvPr/>
        </p:nvSpPr>
        <p:spPr bwMode="auto">
          <a:xfrm>
            <a:off x="1981200" y="4276726"/>
            <a:ext cx="8229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zh-CN" altLang="en-US" b="1">
                <a:solidFill>
                  <a:srgbClr val="FF0000"/>
                </a:solidFill>
                <a:latin typeface="Times New Roman" panose="02020603050405020304" pitchFamily="18" charset="0"/>
                <a:ea typeface="宋体" panose="02010600030101010101" pitchFamily="2" charset="-122"/>
              </a:rPr>
              <a:t>实物</a:t>
            </a:r>
          </a:p>
        </p:txBody>
      </p:sp>
    </p:spTree>
    <p:extLst>
      <p:ext uri="{BB962C8B-B14F-4D97-AF65-F5344CB8AC3E}">
        <p14:creationId xmlns:p14="http://schemas.microsoft.com/office/powerpoint/2010/main" val="5820603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Grp="1" noChangeArrowheads="1"/>
          </p:cNvSpPr>
          <p:nvPr>
            <p:ph type="title"/>
          </p:nvPr>
        </p:nvSpPr>
        <p:spPr/>
        <p:txBody>
          <a:bodyPr/>
          <a:lstStyle/>
          <a:p>
            <a:pPr eaLnBrk="1" hangingPunct="1">
              <a:defRPr/>
            </a:pPr>
            <a:r>
              <a:rPr lang="zh-CN" altLang="en-US" b="0">
                <a:effectLst>
                  <a:outerShdw blurRad="38100" dist="38100" dir="2700000" algn="tl">
                    <a:srgbClr val="C0C0C0"/>
                  </a:outerShdw>
                </a:effectLst>
                <a:ea typeface="宋体" panose="02010600030101010101" pitchFamily="2" charset="-122"/>
              </a:rPr>
              <a:t>热释电探测器</a:t>
            </a:r>
          </a:p>
        </p:txBody>
      </p:sp>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4961" t="4752"/>
          <a:stretch>
            <a:fillRect/>
          </a:stretch>
        </p:blipFill>
        <p:spPr bwMode="auto">
          <a:xfrm>
            <a:off x="2209800" y="1371601"/>
            <a:ext cx="4343400" cy="2270125"/>
          </a:xfrm>
          <a:prstGeom prst="rect">
            <a:avLst/>
          </a:prstGeom>
          <a:solidFill>
            <a:srgbClr val="99CC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00" y="3886201"/>
            <a:ext cx="3962400" cy="2671763"/>
          </a:xfrm>
          <a:prstGeom prst="rect">
            <a:avLst/>
          </a:prstGeom>
          <a:solidFill>
            <a:srgbClr val="CC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605" name="Object 5"/>
          <p:cNvGraphicFramePr>
            <a:graphicFrameLocks noChangeAspect="1"/>
          </p:cNvGraphicFramePr>
          <p:nvPr/>
        </p:nvGraphicFramePr>
        <p:xfrm>
          <a:off x="6858000" y="1524000"/>
          <a:ext cx="3498850" cy="2173288"/>
        </p:xfrm>
        <a:graphic>
          <a:graphicData uri="http://schemas.openxmlformats.org/presentationml/2006/ole">
            <mc:AlternateContent xmlns:mc="http://schemas.openxmlformats.org/markup-compatibility/2006">
              <mc:Choice xmlns:v="urn:schemas-microsoft-com:vml" Requires="v">
                <p:oleObj spid="_x0000_s70665" name="Equation" r:id="rId5" imgW="1307532" imgH="812447" progId="Equation.DSMT4">
                  <p:embed/>
                </p:oleObj>
              </mc:Choice>
              <mc:Fallback>
                <p:oleObj name="Equation" r:id="rId5" imgW="1307532" imgH="81244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1524000"/>
                        <a:ext cx="3498850" cy="217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6" name="Text Box 6"/>
          <p:cNvSpPr txBox="1">
            <a:spLocks noChangeArrowheads="1"/>
          </p:cNvSpPr>
          <p:nvPr/>
        </p:nvSpPr>
        <p:spPr bwMode="auto">
          <a:xfrm>
            <a:off x="7069842" y="5272088"/>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r>
              <a:rPr lang="zh-CN" altLang="en-US" b="1">
                <a:solidFill>
                  <a:srgbClr val="FF0000"/>
                </a:solidFill>
                <a:latin typeface="Arial" panose="020B0604020202020204" pitchFamily="34" charset="0"/>
                <a:ea typeface="宋体" panose="02010600030101010101" pitchFamily="2" charset="-122"/>
              </a:rPr>
              <a:t>居里温度</a:t>
            </a:r>
          </a:p>
        </p:txBody>
      </p:sp>
    </p:spTree>
    <p:extLst>
      <p:ext uri="{BB962C8B-B14F-4D97-AF65-F5344CB8AC3E}">
        <p14:creationId xmlns:p14="http://schemas.microsoft.com/office/powerpoint/2010/main" val="38509310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pPr eaLnBrk="1" hangingPunct="1">
              <a:defRPr/>
            </a:pPr>
            <a:r>
              <a:rPr lang="zh-CN" altLang="en-US" sz="2400">
                <a:effectLst>
                  <a:outerShdw blurRad="38100" dist="38100" dir="2700000" algn="tl">
                    <a:srgbClr val="C0C0C0"/>
                  </a:outerShdw>
                </a:effectLst>
                <a:latin typeface="Times New Roman" panose="02020603050405020304" pitchFamily="18" charset="0"/>
                <a:ea typeface="黑体" panose="02010609060101010101" pitchFamily="49" charset="-122"/>
              </a:rPr>
              <a:t>热释电探测器</a:t>
            </a:r>
          </a:p>
        </p:txBody>
      </p:sp>
      <p:sp>
        <p:nvSpPr>
          <p:cNvPr id="850947" name="Rectangle 3"/>
          <p:cNvSpPr>
            <a:spLocks noGrp="1" noChangeArrowheads="1"/>
          </p:cNvSpPr>
          <p:nvPr>
            <p:ph type="body" idx="1"/>
          </p:nvPr>
        </p:nvSpPr>
        <p:spPr>
          <a:xfrm>
            <a:off x="1774826" y="1773238"/>
            <a:ext cx="8740775" cy="4551362"/>
          </a:xfrm>
        </p:spPr>
        <p:txBody>
          <a:bodyPr>
            <a:normAutofit lnSpcReduction="10000"/>
          </a:bodyPr>
          <a:lstStyle/>
          <a:p>
            <a:pPr algn="just" eaLnBrk="1" hangingPunct="1">
              <a:lnSpc>
                <a:spcPct val="90000"/>
              </a:lnSpc>
              <a:buFont typeface="Wingdings" panose="05000000000000000000" pitchFamily="2" charset="2"/>
              <a:buNone/>
            </a:pPr>
            <a:r>
              <a:rPr lang="zh-CN" altLang="en-US" b="1">
                <a:solidFill>
                  <a:srgbClr val="FF0000"/>
                </a:solidFill>
                <a:latin typeface="Times New Roman" panose="02020603050405020304" pitchFamily="18" charset="0"/>
                <a:ea typeface="宋体" panose="02010600030101010101" pitchFamily="2" charset="-122"/>
              </a:rPr>
              <a:t>光谱范围：</a:t>
            </a:r>
            <a:r>
              <a:rPr lang="zh-CN" altLang="en-US" b="1">
                <a:latin typeface="Times New Roman" panose="02020603050405020304" pitchFamily="18" charset="0"/>
                <a:ea typeface="宋体" panose="02010600030101010101" pitchFamily="2" charset="-122"/>
              </a:rPr>
              <a:t>一般热释电在</a:t>
            </a:r>
            <a:r>
              <a:rPr lang="en-US" altLang="zh-CN" b="1">
                <a:latin typeface="Times New Roman" panose="02020603050405020304" pitchFamily="18" charset="0"/>
                <a:ea typeface="宋体" panose="02010600030101010101" pitchFamily="2" charset="-122"/>
              </a:rPr>
              <a:t>0.2</a:t>
            </a:r>
            <a:r>
              <a:rPr lang="zh-CN" altLang="en-US" b="1">
                <a:latin typeface="Times New Roman" panose="02020603050405020304" pitchFamily="18" charset="0"/>
                <a:ea typeface="宋体" panose="02010600030101010101" pitchFamily="2" charset="-122"/>
              </a:rPr>
              <a:t>～</a:t>
            </a:r>
            <a:r>
              <a:rPr lang="en-US" altLang="zh-CN" b="1">
                <a:latin typeface="Times New Roman" panose="02020603050405020304" pitchFamily="18" charset="0"/>
                <a:ea typeface="宋体" panose="02010600030101010101" pitchFamily="2" charset="-122"/>
              </a:rPr>
              <a:t>20μm</a:t>
            </a:r>
            <a:r>
              <a:rPr lang="zh-CN" altLang="en-US" b="1">
                <a:latin typeface="Times New Roman" panose="02020603050405020304" pitchFamily="18" charset="0"/>
                <a:ea typeface="宋体" panose="02010600030101010101" pitchFamily="2" charset="-122"/>
              </a:rPr>
              <a:t>；</a:t>
            </a:r>
          </a:p>
          <a:p>
            <a:pPr algn="just" eaLnBrk="1" hangingPunct="1">
              <a:lnSpc>
                <a:spcPct val="90000"/>
              </a:lnSpc>
              <a:buFont typeface="Wingdings" panose="05000000000000000000" pitchFamily="2" charset="2"/>
              <a:buNone/>
            </a:pPr>
            <a:r>
              <a:rPr lang="zh-CN" altLang="en-US" b="1">
                <a:solidFill>
                  <a:srgbClr val="FFFF00"/>
                </a:solidFill>
                <a:latin typeface="Times New Roman" panose="02020603050405020304" pitchFamily="18" charset="0"/>
                <a:ea typeface="宋体" panose="02010600030101010101" pitchFamily="2" charset="-122"/>
              </a:rPr>
              <a:t>           </a:t>
            </a:r>
          </a:p>
          <a:p>
            <a:pPr algn="just" eaLnBrk="1" hangingPunct="1">
              <a:lnSpc>
                <a:spcPct val="90000"/>
              </a:lnSpc>
              <a:buFont typeface="Wingdings" panose="05000000000000000000" pitchFamily="2" charset="2"/>
              <a:buNone/>
            </a:pPr>
            <a:r>
              <a:rPr lang="zh-CN" altLang="en-US" b="1">
                <a:solidFill>
                  <a:srgbClr val="FF0000"/>
                </a:solidFill>
                <a:latin typeface="Times New Roman" panose="02020603050405020304" pitchFamily="18" charset="0"/>
                <a:ea typeface="宋体" panose="02010600030101010101" pitchFamily="2" charset="-122"/>
              </a:rPr>
              <a:t>用途：</a:t>
            </a:r>
            <a:r>
              <a:rPr lang="zh-CN" altLang="en-US" b="1">
                <a:solidFill>
                  <a:srgbClr val="6600FF"/>
                </a:solidFill>
                <a:latin typeface="Times New Roman" panose="02020603050405020304" pitchFamily="18" charset="0"/>
                <a:ea typeface="宋体" panose="02010600030101010101" pitchFamily="2" charset="-122"/>
              </a:rPr>
              <a:t>主要用于防盗报警和安全报警装置、自动门、</a:t>
            </a:r>
          </a:p>
          <a:p>
            <a:pPr algn="just" eaLnBrk="1" hangingPunct="1">
              <a:lnSpc>
                <a:spcPct val="90000"/>
              </a:lnSpc>
              <a:buFont typeface="Wingdings" panose="05000000000000000000" pitchFamily="2" charset="2"/>
              <a:buNone/>
            </a:pPr>
            <a:r>
              <a:rPr lang="zh-CN" altLang="en-US" b="1">
                <a:solidFill>
                  <a:srgbClr val="6600FF"/>
                </a:solidFill>
                <a:latin typeface="Times New Roman" panose="02020603050405020304" pitchFamily="18" charset="0"/>
                <a:ea typeface="宋体" panose="02010600030101010101" pitchFamily="2" charset="-122"/>
              </a:rPr>
              <a:t>            自动照明装置、火灾报警等一些自动控制系统。</a:t>
            </a:r>
          </a:p>
          <a:p>
            <a:pPr algn="just" eaLnBrk="1" hangingPunct="1">
              <a:lnSpc>
                <a:spcPct val="90000"/>
              </a:lnSpc>
              <a:buFont typeface="Wingdings" panose="05000000000000000000" pitchFamily="2" charset="2"/>
              <a:buNone/>
            </a:pPr>
            <a:endParaRPr lang="zh-CN" altLang="en-US" b="1">
              <a:solidFill>
                <a:srgbClr val="6600FF"/>
              </a:solidFill>
              <a:latin typeface="Times New Roman" panose="02020603050405020304" pitchFamily="18" charset="0"/>
              <a:ea typeface="宋体" panose="02010600030101010101" pitchFamily="2" charset="-122"/>
            </a:endParaRPr>
          </a:p>
          <a:p>
            <a:pPr algn="just" eaLnBrk="1" hangingPunct="1">
              <a:lnSpc>
                <a:spcPct val="90000"/>
              </a:lnSpc>
              <a:buFont typeface="Wingdings" panose="05000000000000000000" pitchFamily="2" charset="2"/>
              <a:buNone/>
            </a:pPr>
            <a:r>
              <a:rPr lang="zh-CN" altLang="en-US" b="1">
                <a:solidFill>
                  <a:srgbClr val="FF0000"/>
                </a:solidFill>
                <a:latin typeface="Times New Roman" panose="02020603050405020304" pitchFamily="18" charset="0"/>
                <a:ea typeface="宋体" panose="02010600030101010101" pitchFamily="2" charset="-122"/>
              </a:rPr>
              <a:t>特点：</a:t>
            </a:r>
            <a:r>
              <a:rPr lang="zh-CN" altLang="en-US" b="1">
                <a:solidFill>
                  <a:srgbClr val="990099"/>
                </a:solidFill>
                <a:latin typeface="Times New Roman" panose="02020603050405020304" pitchFamily="18" charset="0"/>
                <a:ea typeface="宋体" panose="02010600030101010101" pitchFamily="2" charset="-122"/>
              </a:rPr>
              <a:t>光谱响应范围宽，对于从紫外到毫米量级的电</a:t>
            </a:r>
          </a:p>
          <a:p>
            <a:pPr algn="just" eaLnBrk="1" hangingPunct="1">
              <a:lnSpc>
                <a:spcPct val="90000"/>
              </a:lnSpc>
              <a:buFont typeface="Wingdings" panose="05000000000000000000" pitchFamily="2" charset="2"/>
              <a:buNone/>
            </a:pPr>
            <a:r>
              <a:rPr lang="zh-CN" altLang="en-US" b="1">
                <a:solidFill>
                  <a:srgbClr val="990099"/>
                </a:solidFill>
                <a:latin typeface="Times New Roman" panose="02020603050405020304" pitchFamily="18" charset="0"/>
                <a:ea typeface="宋体" panose="02010600030101010101" pitchFamily="2" charset="-122"/>
              </a:rPr>
              <a:t>            磁辐射几乎都有相同的响应。（与测辐射计、</a:t>
            </a:r>
          </a:p>
          <a:p>
            <a:pPr algn="just" eaLnBrk="1" hangingPunct="1">
              <a:lnSpc>
                <a:spcPct val="90000"/>
              </a:lnSpc>
              <a:buFont typeface="Wingdings" panose="05000000000000000000" pitchFamily="2" charset="2"/>
              <a:buNone/>
            </a:pPr>
            <a:r>
              <a:rPr lang="zh-CN" altLang="en-US" b="1">
                <a:solidFill>
                  <a:srgbClr val="990099"/>
                </a:solidFill>
                <a:latin typeface="Times New Roman" panose="02020603050405020304" pitchFamily="18" charset="0"/>
                <a:ea typeface="宋体" panose="02010600030101010101" pitchFamily="2" charset="-122"/>
              </a:rPr>
              <a:t>            温差热电堆等比较）频率特性好，室温下</a:t>
            </a:r>
          </a:p>
          <a:p>
            <a:pPr algn="just" eaLnBrk="1" hangingPunct="1">
              <a:lnSpc>
                <a:spcPct val="90000"/>
              </a:lnSpc>
              <a:buFont typeface="Wingdings" panose="05000000000000000000" pitchFamily="2" charset="2"/>
              <a:buNone/>
            </a:pPr>
            <a:r>
              <a:rPr lang="zh-CN" altLang="en-US" b="1">
                <a:solidFill>
                  <a:srgbClr val="990099"/>
                </a:solidFill>
                <a:latin typeface="Times New Roman" panose="02020603050405020304" pitchFamily="18" charset="0"/>
                <a:ea typeface="宋体" panose="02010600030101010101" pitchFamily="2" charset="-122"/>
              </a:rPr>
              <a:t>           工作，无需致冷， 体积小，重量轻，坚固。</a:t>
            </a:r>
          </a:p>
        </p:txBody>
      </p:sp>
    </p:spTree>
    <p:extLst>
      <p:ext uri="{BB962C8B-B14F-4D97-AF65-F5344CB8AC3E}">
        <p14:creationId xmlns:p14="http://schemas.microsoft.com/office/powerpoint/2010/main" val="3447864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50947">
                                            <p:txEl>
                                              <p:pRg st="0" end="0"/>
                                            </p:txEl>
                                          </p:spTgt>
                                        </p:tgtEl>
                                        <p:attrNameLst>
                                          <p:attrName>style.visibility</p:attrName>
                                        </p:attrNameLst>
                                      </p:cBhvr>
                                      <p:to>
                                        <p:strVal val="visible"/>
                                      </p:to>
                                    </p:set>
                                    <p:anim calcmode="lin" valueType="num">
                                      <p:cBhvr additive="base">
                                        <p:cTn id="7" dur="500" fill="hold"/>
                                        <p:tgtEl>
                                          <p:spTgt spid="8509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509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50947">
                                            <p:txEl>
                                              <p:pRg st="2" end="2"/>
                                            </p:txEl>
                                          </p:spTgt>
                                        </p:tgtEl>
                                        <p:attrNameLst>
                                          <p:attrName>style.visibility</p:attrName>
                                        </p:attrNameLst>
                                      </p:cBhvr>
                                      <p:to>
                                        <p:strVal val="visible"/>
                                      </p:to>
                                    </p:set>
                                    <p:anim calcmode="lin" valueType="num">
                                      <p:cBhvr additive="base">
                                        <p:cTn id="13" dur="500" fill="hold"/>
                                        <p:tgtEl>
                                          <p:spTgt spid="85094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5094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50947">
                                            <p:txEl>
                                              <p:pRg st="3" end="3"/>
                                            </p:txEl>
                                          </p:spTgt>
                                        </p:tgtEl>
                                        <p:attrNameLst>
                                          <p:attrName>style.visibility</p:attrName>
                                        </p:attrNameLst>
                                      </p:cBhvr>
                                      <p:to>
                                        <p:strVal val="visible"/>
                                      </p:to>
                                    </p:set>
                                    <p:anim calcmode="lin" valueType="num">
                                      <p:cBhvr additive="base">
                                        <p:cTn id="17" dur="500" fill="hold"/>
                                        <p:tgtEl>
                                          <p:spTgt spid="85094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509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50947">
                                            <p:txEl>
                                              <p:pRg st="5" end="5"/>
                                            </p:txEl>
                                          </p:spTgt>
                                        </p:tgtEl>
                                        <p:attrNameLst>
                                          <p:attrName>style.visibility</p:attrName>
                                        </p:attrNameLst>
                                      </p:cBhvr>
                                      <p:to>
                                        <p:strVal val="visible"/>
                                      </p:to>
                                    </p:set>
                                    <p:anim calcmode="lin" valueType="num">
                                      <p:cBhvr additive="base">
                                        <p:cTn id="23" dur="500" fill="hold"/>
                                        <p:tgtEl>
                                          <p:spTgt spid="85094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5094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50947">
                                            <p:txEl>
                                              <p:pRg st="6" end="6"/>
                                            </p:txEl>
                                          </p:spTgt>
                                        </p:tgtEl>
                                        <p:attrNameLst>
                                          <p:attrName>style.visibility</p:attrName>
                                        </p:attrNameLst>
                                      </p:cBhvr>
                                      <p:to>
                                        <p:strVal val="visible"/>
                                      </p:to>
                                    </p:set>
                                    <p:anim calcmode="lin" valueType="num">
                                      <p:cBhvr additive="base">
                                        <p:cTn id="27" dur="500" fill="hold"/>
                                        <p:tgtEl>
                                          <p:spTgt spid="85094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50947">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50947">
                                            <p:txEl>
                                              <p:pRg st="7" end="7"/>
                                            </p:txEl>
                                          </p:spTgt>
                                        </p:tgtEl>
                                        <p:attrNameLst>
                                          <p:attrName>style.visibility</p:attrName>
                                        </p:attrNameLst>
                                      </p:cBhvr>
                                      <p:to>
                                        <p:strVal val="visible"/>
                                      </p:to>
                                    </p:set>
                                    <p:anim calcmode="lin" valueType="num">
                                      <p:cBhvr additive="base">
                                        <p:cTn id="31" dur="500" fill="hold"/>
                                        <p:tgtEl>
                                          <p:spTgt spid="850947">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50947">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50947">
                                            <p:txEl>
                                              <p:pRg st="8" end="8"/>
                                            </p:txEl>
                                          </p:spTgt>
                                        </p:tgtEl>
                                        <p:attrNameLst>
                                          <p:attrName>style.visibility</p:attrName>
                                        </p:attrNameLst>
                                      </p:cBhvr>
                                      <p:to>
                                        <p:strVal val="visible"/>
                                      </p:to>
                                    </p:set>
                                    <p:anim calcmode="lin" valueType="num">
                                      <p:cBhvr additive="base">
                                        <p:cTn id="35" dur="500" fill="hold"/>
                                        <p:tgtEl>
                                          <p:spTgt spid="850947">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5094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ctrTitle"/>
          </p:nvPr>
        </p:nvSpPr>
        <p:spPr>
          <a:xfrm>
            <a:off x="2916426" y="2418759"/>
            <a:ext cx="6629400" cy="1012825"/>
          </a:xfrm>
        </p:spPr>
        <p:style>
          <a:lnRef idx="3">
            <a:schemeClr val="lt1"/>
          </a:lnRef>
          <a:fillRef idx="1">
            <a:schemeClr val="accent2"/>
          </a:fillRef>
          <a:effectRef idx="1">
            <a:schemeClr val="accent2"/>
          </a:effectRef>
          <a:fontRef idx="minor">
            <a:schemeClr val="lt1"/>
          </a:fontRef>
        </p:style>
        <p:txBody>
          <a:bodyPr/>
          <a:lstStyle/>
          <a:p>
            <a:r>
              <a:rPr lang="zh-CN" altLang="en-US" sz="5400" dirty="0">
                <a:ea typeface="宋体" panose="02010600030101010101" pitchFamily="2" charset="-122"/>
              </a:rPr>
              <a:t>光 纤</a:t>
            </a:r>
          </a:p>
        </p:txBody>
      </p:sp>
      <p:pic>
        <p:nvPicPr>
          <p:cNvPr id="5" name="图片 4"/>
          <p:cNvPicPr>
            <a:picLocks noChangeAspect="1"/>
          </p:cNvPicPr>
          <p:nvPr/>
        </p:nvPicPr>
        <p:blipFill>
          <a:blip r:embed="rId2"/>
          <a:stretch>
            <a:fillRect/>
          </a:stretch>
        </p:blipFill>
        <p:spPr>
          <a:xfrm>
            <a:off x="1772421" y="3937998"/>
            <a:ext cx="3133376" cy="2193926"/>
          </a:xfrm>
          <a:prstGeom prst="rect">
            <a:avLst/>
          </a:prstGeom>
        </p:spPr>
      </p:pic>
      <p:pic>
        <p:nvPicPr>
          <p:cNvPr id="6" name="图片 5"/>
          <p:cNvPicPr>
            <a:picLocks noChangeAspect="1"/>
          </p:cNvPicPr>
          <p:nvPr/>
        </p:nvPicPr>
        <p:blipFill>
          <a:blip r:embed="rId3"/>
          <a:stretch>
            <a:fillRect/>
          </a:stretch>
        </p:blipFill>
        <p:spPr>
          <a:xfrm>
            <a:off x="7569039" y="3937999"/>
            <a:ext cx="3284319" cy="2193925"/>
          </a:xfrm>
          <a:prstGeom prst="rect">
            <a:avLst/>
          </a:prstGeom>
        </p:spPr>
      </p:pic>
      <p:pic>
        <p:nvPicPr>
          <p:cNvPr id="7" name="图片 6"/>
          <p:cNvPicPr>
            <a:picLocks noChangeAspect="1"/>
          </p:cNvPicPr>
          <p:nvPr/>
        </p:nvPicPr>
        <p:blipFill>
          <a:blip r:embed="rId4"/>
          <a:stretch>
            <a:fillRect/>
          </a:stretch>
        </p:blipFill>
        <p:spPr>
          <a:xfrm>
            <a:off x="4896621" y="3937997"/>
            <a:ext cx="2669010" cy="2193926"/>
          </a:xfrm>
          <a:prstGeom prst="rect">
            <a:avLst/>
          </a:prstGeom>
        </p:spPr>
      </p:pic>
      <p:pic>
        <p:nvPicPr>
          <p:cNvPr id="8" name="图片 7"/>
          <p:cNvPicPr>
            <a:picLocks noChangeAspect="1"/>
          </p:cNvPicPr>
          <p:nvPr/>
        </p:nvPicPr>
        <p:blipFill>
          <a:blip r:embed="rId5"/>
          <a:stretch>
            <a:fillRect/>
          </a:stretch>
        </p:blipFill>
        <p:spPr>
          <a:xfrm>
            <a:off x="0" y="0"/>
            <a:ext cx="2895600" cy="2171700"/>
          </a:xfrm>
          <a:prstGeom prst="rect">
            <a:avLst/>
          </a:prstGeom>
        </p:spPr>
      </p:pic>
    </p:spTree>
    <p:extLst>
      <p:ext uri="{BB962C8B-B14F-4D97-AF65-F5344CB8AC3E}">
        <p14:creationId xmlns:p14="http://schemas.microsoft.com/office/powerpoint/2010/main" val="865148899"/>
      </p:ext>
    </p:extLst>
  </p:cSld>
  <p:clrMapOvr>
    <a:masterClrMapping/>
  </p:clrMapOvr>
  <p:transition>
    <p:blinds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r>
              <a:rPr lang="zh-CN" altLang="en-US" sz="2400">
                <a:ea typeface="宋体" panose="02010600030101010101" pitchFamily="2" charset="-122"/>
              </a:rPr>
              <a:t>光纤的基本概念</a:t>
            </a:r>
          </a:p>
        </p:txBody>
      </p:sp>
      <p:sp>
        <p:nvSpPr>
          <p:cNvPr id="823300" name="Rectangle 3"/>
          <p:cNvSpPr>
            <a:spLocks noChangeArrowheads="1"/>
          </p:cNvSpPr>
          <p:nvPr/>
        </p:nvSpPr>
        <p:spPr bwMode="auto">
          <a:xfrm>
            <a:off x="1666876" y="1268414"/>
            <a:ext cx="889317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912813">
              <a:spcBef>
                <a:spcPct val="20000"/>
              </a:spcBef>
              <a:buClr>
                <a:schemeClr val="hlink"/>
              </a:buClr>
              <a:buFont typeface="Wingdings" panose="05000000000000000000" pitchFamily="2" charset="2"/>
              <a:buChar char="v"/>
              <a:defRPr sz="2400">
                <a:solidFill>
                  <a:schemeClr val="tx1"/>
                </a:solidFill>
                <a:latin typeface="Verdana" panose="020B0604030504040204" pitchFamily="34" charset="0"/>
              </a:defRPr>
            </a:lvl1pPr>
            <a:lvl2pPr marL="742950" indent="-285750" algn="l" defTabSz="912813">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lgn="l" defTabSz="912813">
              <a:spcBef>
                <a:spcPct val="20000"/>
              </a:spcBef>
              <a:buClr>
                <a:schemeClr val="tx1"/>
              </a:buClr>
              <a:buChar char="•"/>
              <a:defRPr sz="2000">
                <a:solidFill>
                  <a:schemeClr val="tx1"/>
                </a:solidFill>
                <a:latin typeface="Arial" panose="020B0604020202020204" pitchFamily="34" charset="0"/>
              </a:defRPr>
            </a:lvl3pPr>
            <a:lvl4pPr marL="1600200" indent="-228600" algn="l" defTabSz="912813">
              <a:spcBef>
                <a:spcPct val="20000"/>
              </a:spcBef>
              <a:buChar char="–"/>
              <a:defRPr>
                <a:solidFill>
                  <a:schemeClr val="tx1"/>
                </a:solidFill>
                <a:latin typeface="Arial" panose="020B0604020202020204" pitchFamily="34" charset="0"/>
              </a:defRPr>
            </a:lvl4pPr>
            <a:lvl5pPr marL="2057400" indent="-228600" algn="l" defTabSz="912813">
              <a:spcBef>
                <a:spcPct val="20000"/>
              </a:spcBef>
              <a:buChar char="»"/>
              <a:defRPr>
                <a:solidFill>
                  <a:schemeClr val="tx1"/>
                </a:solidFill>
                <a:latin typeface="Arial" panose="020B0604020202020204" pitchFamily="34" charset="0"/>
              </a:defRPr>
            </a:lvl5pPr>
            <a:lvl6pPr marL="2514600" indent="-228600" defTabSz="912813" fontAlgn="base">
              <a:spcBef>
                <a:spcPct val="20000"/>
              </a:spcBef>
              <a:spcAft>
                <a:spcPct val="0"/>
              </a:spcAft>
              <a:buChar char="»"/>
              <a:defRPr>
                <a:solidFill>
                  <a:schemeClr val="tx1"/>
                </a:solidFill>
                <a:latin typeface="Arial" panose="020B0604020202020204" pitchFamily="34" charset="0"/>
              </a:defRPr>
            </a:lvl6pPr>
            <a:lvl7pPr marL="2971800" indent="-228600" defTabSz="912813" fontAlgn="base">
              <a:spcBef>
                <a:spcPct val="20000"/>
              </a:spcBef>
              <a:spcAft>
                <a:spcPct val="0"/>
              </a:spcAft>
              <a:buChar char="»"/>
              <a:defRPr>
                <a:solidFill>
                  <a:schemeClr val="tx1"/>
                </a:solidFill>
                <a:latin typeface="Arial" panose="020B0604020202020204" pitchFamily="34" charset="0"/>
              </a:defRPr>
            </a:lvl7pPr>
            <a:lvl8pPr marL="3429000" indent="-228600" defTabSz="912813" fontAlgn="base">
              <a:spcBef>
                <a:spcPct val="20000"/>
              </a:spcBef>
              <a:spcAft>
                <a:spcPct val="0"/>
              </a:spcAft>
              <a:buChar char="»"/>
              <a:defRPr>
                <a:solidFill>
                  <a:schemeClr val="tx1"/>
                </a:solidFill>
                <a:latin typeface="Arial" panose="020B0604020202020204" pitchFamily="34" charset="0"/>
              </a:defRPr>
            </a:lvl8pPr>
            <a:lvl9pPr marL="3886200" indent="-228600" defTabSz="912813" fontAlgn="base">
              <a:spcBef>
                <a:spcPct val="20000"/>
              </a:spcBef>
              <a:spcAft>
                <a:spcPct val="0"/>
              </a:spcAft>
              <a:buChar char="»"/>
              <a:defRPr>
                <a:solidFill>
                  <a:schemeClr val="tx1"/>
                </a:solidFill>
                <a:latin typeface="Arial" panose="020B0604020202020204" pitchFamily="34" charset="0"/>
              </a:defRPr>
            </a:lvl9pPr>
          </a:lstStyle>
          <a:p>
            <a:pPr>
              <a:lnSpc>
                <a:spcPct val="110000"/>
              </a:lnSpc>
              <a:buFont typeface="Wingdings" panose="05000000000000000000" pitchFamily="2" charset="2"/>
              <a:buNone/>
            </a:pPr>
            <a:r>
              <a:rPr lang="zh-CN" altLang="en-US" sz="3200">
                <a:solidFill>
                  <a:srgbClr val="FF0000"/>
                </a:solidFill>
                <a:latin typeface="楷体_GB2312" pitchFamily="49" charset="-122"/>
                <a:ea typeface="楷体_GB2312" pitchFamily="49" charset="-122"/>
              </a:rPr>
              <a:t>光纤基本结构</a:t>
            </a:r>
          </a:p>
          <a:p>
            <a:pPr>
              <a:lnSpc>
                <a:spcPct val="110000"/>
              </a:lnSpc>
              <a:spcBef>
                <a:spcPct val="90000"/>
              </a:spcBef>
              <a:buFont typeface="Wingdings" panose="05000000000000000000" pitchFamily="2" charset="2"/>
              <a:buNone/>
            </a:pPr>
            <a:r>
              <a:rPr lang="zh-CN" altLang="en-US" b="1">
                <a:solidFill>
                  <a:schemeClr val="accent1"/>
                </a:solidFill>
                <a:ea typeface="宋体" panose="02010600030101010101" pitchFamily="2" charset="-122"/>
              </a:rPr>
              <a:t>        </a:t>
            </a:r>
            <a:r>
              <a:rPr lang="zh-CN" altLang="en-US" b="1">
                <a:solidFill>
                  <a:schemeClr val="accent1"/>
                </a:solidFill>
                <a:latin typeface="宋体" panose="02010600030101010101" pitchFamily="2" charset="-122"/>
                <a:ea typeface="宋体" panose="02010600030101010101" pitchFamily="2" charset="-122"/>
              </a:rPr>
              <a:t>光纤是由纤芯、包层、涂覆层和护套构成的一种同心圆柱体结构。</a:t>
            </a:r>
            <a:endParaRPr lang="zh-CN" altLang="en-US" b="1">
              <a:solidFill>
                <a:schemeClr val="accent1"/>
              </a:solidFill>
              <a:latin typeface="华文行楷" panose="02010800040101010101" pitchFamily="2" charset="-122"/>
              <a:ea typeface="宋体" panose="02010600030101010101" pitchFamily="2" charset="-122"/>
            </a:endParaRPr>
          </a:p>
        </p:txBody>
      </p:sp>
      <p:pic>
        <p:nvPicPr>
          <p:cNvPr id="823305" name="Picture 9" descr="wc33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3505200"/>
            <a:ext cx="3124200" cy="2928938"/>
          </a:xfrm>
          <a:prstGeom prst="rect">
            <a:avLst/>
          </a:prstGeom>
          <a:noFill/>
          <a:extLst>
            <a:ext uri="{909E8E84-426E-40DD-AFC4-6F175D3DCCD1}">
              <a14:hiddenFill xmlns:a14="http://schemas.microsoft.com/office/drawing/2010/main">
                <a:solidFill>
                  <a:srgbClr val="FFFFFF"/>
                </a:solidFill>
              </a14:hiddenFill>
            </a:ext>
          </a:extLst>
        </p:spPr>
      </p:pic>
      <p:grpSp>
        <p:nvGrpSpPr>
          <p:cNvPr id="823306" name="Group 10"/>
          <p:cNvGrpSpPr>
            <a:grpSpLocks/>
          </p:cNvGrpSpPr>
          <p:nvPr/>
        </p:nvGrpSpPr>
        <p:grpSpPr bwMode="auto">
          <a:xfrm>
            <a:off x="1828800" y="4038600"/>
            <a:ext cx="5410200" cy="2209800"/>
            <a:chOff x="1152" y="1920"/>
            <a:chExt cx="3408" cy="1392"/>
          </a:xfrm>
        </p:grpSpPr>
        <p:sp>
          <p:nvSpPr>
            <p:cNvPr id="823307" name="AutoShape 11"/>
            <p:cNvSpPr>
              <a:spLocks noChangeArrowheads="1"/>
            </p:cNvSpPr>
            <p:nvPr/>
          </p:nvSpPr>
          <p:spPr bwMode="auto">
            <a:xfrm rot="-5400000">
              <a:off x="3120" y="1392"/>
              <a:ext cx="912" cy="1968"/>
            </a:xfrm>
            <a:prstGeom prst="can">
              <a:avLst>
                <a:gd name="adj" fmla="val 74168"/>
              </a:avLst>
            </a:prstGeom>
            <a:solidFill>
              <a:srgbClr val="FFFF00"/>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08" name="AutoShape 12"/>
            <p:cNvSpPr>
              <a:spLocks noChangeArrowheads="1"/>
            </p:cNvSpPr>
            <p:nvPr/>
          </p:nvSpPr>
          <p:spPr bwMode="auto">
            <a:xfrm rot="-5400000">
              <a:off x="2172" y="1764"/>
              <a:ext cx="552" cy="1248"/>
            </a:xfrm>
            <a:prstGeom prst="can">
              <a:avLst>
                <a:gd name="adj" fmla="val 77121"/>
              </a:avLst>
            </a:prstGeom>
            <a:solidFill>
              <a:srgbClr val="FFFF99"/>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09" name="AutoShape 13"/>
            <p:cNvSpPr>
              <a:spLocks noChangeArrowheads="1"/>
            </p:cNvSpPr>
            <p:nvPr/>
          </p:nvSpPr>
          <p:spPr bwMode="auto">
            <a:xfrm rot="-5400000">
              <a:off x="1488" y="1920"/>
              <a:ext cx="240" cy="912"/>
            </a:xfrm>
            <a:prstGeom prst="can">
              <a:avLst>
                <a:gd name="adj" fmla="val 95000"/>
              </a:avLst>
            </a:prstGeom>
            <a:solidFill>
              <a:srgbClr val="FF0000"/>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10" name="Line 14"/>
            <p:cNvSpPr>
              <a:spLocks noChangeShapeType="1"/>
            </p:cNvSpPr>
            <p:nvPr/>
          </p:nvSpPr>
          <p:spPr bwMode="auto">
            <a:xfrm>
              <a:off x="1536" y="2496"/>
              <a:ext cx="0" cy="528"/>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11" name="Line 15"/>
            <p:cNvSpPr>
              <a:spLocks noChangeShapeType="1"/>
            </p:cNvSpPr>
            <p:nvPr/>
          </p:nvSpPr>
          <p:spPr bwMode="auto">
            <a:xfrm>
              <a:off x="3648" y="2832"/>
              <a:ext cx="0" cy="192"/>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12" name="Line 16"/>
            <p:cNvSpPr>
              <a:spLocks noChangeShapeType="1"/>
            </p:cNvSpPr>
            <p:nvPr/>
          </p:nvSpPr>
          <p:spPr bwMode="auto">
            <a:xfrm>
              <a:off x="2256" y="2688"/>
              <a:ext cx="0" cy="336"/>
            </a:xfrm>
            <a:prstGeom prst="line">
              <a:avLst/>
            </a:prstGeom>
            <a:noFill/>
            <a:ln w="28575"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13" name="Text Box 17"/>
            <p:cNvSpPr txBox="1">
              <a:spLocks noChangeArrowheads="1"/>
            </p:cNvSpPr>
            <p:nvPr/>
          </p:nvSpPr>
          <p:spPr bwMode="auto">
            <a:xfrm>
              <a:off x="1152" y="3024"/>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纤芯</a:t>
              </a:r>
              <a:endParaRPr kumimoji="1" lang="zh-TW" altLang="en-US" sz="2400" b="1">
                <a:latin typeface="Times New Roman" panose="02020603050405020304" pitchFamily="18" charset="0"/>
                <a:ea typeface="宋体" panose="02010600030101010101" pitchFamily="2" charset="-122"/>
              </a:endParaRPr>
            </a:p>
          </p:txBody>
        </p:sp>
        <p:sp>
          <p:nvSpPr>
            <p:cNvPr id="823314" name="Text Box 18"/>
            <p:cNvSpPr txBox="1">
              <a:spLocks noChangeArrowheads="1"/>
            </p:cNvSpPr>
            <p:nvPr/>
          </p:nvSpPr>
          <p:spPr bwMode="auto">
            <a:xfrm>
              <a:off x="1920" y="3024"/>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包层</a:t>
              </a:r>
              <a:endParaRPr kumimoji="1" lang="zh-TW" altLang="en-US" sz="2400" b="1">
                <a:latin typeface="Times New Roman" panose="02020603050405020304" pitchFamily="18" charset="0"/>
                <a:ea typeface="宋体" panose="02010600030101010101" pitchFamily="2" charset="-122"/>
              </a:endParaRPr>
            </a:p>
          </p:txBody>
        </p:sp>
        <p:sp>
          <p:nvSpPr>
            <p:cNvPr id="823315" name="Text Box 19"/>
            <p:cNvSpPr txBox="1">
              <a:spLocks noChangeArrowheads="1"/>
            </p:cNvSpPr>
            <p:nvPr/>
          </p:nvSpPr>
          <p:spPr bwMode="auto">
            <a:xfrm>
              <a:off x="3216" y="3024"/>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保护套</a:t>
              </a:r>
              <a:endParaRPr kumimoji="1" lang="zh-TW" altLang="en-US" sz="2400" b="1">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520432482"/>
      </p:ext>
    </p:extLst>
  </p:cSld>
  <p:clrMapOvr>
    <a:masterClrMapping/>
  </p:clrMapOvr>
  <p:transition>
    <p:blinds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r>
              <a:rPr lang="zh-CN" altLang="en-US">
                <a:ea typeface="宋体" panose="02010600030101010101" pitchFamily="2" charset="-122"/>
              </a:rPr>
              <a:t>光纤的结构</a:t>
            </a:r>
          </a:p>
        </p:txBody>
      </p:sp>
      <p:sp>
        <p:nvSpPr>
          <p:cNvPr id="850947" name="Rectangle 3"/>
          <p:cNvSpPr>
            <a:spLocks noGrp="1" noChangeArrowheads="1"/>
          </p:cNvSpPr>
          <p:nvPr>
            <p:ph type="body" idx="1"/>
          </p:nvPr>
        </p:nvSpPr>
        <p:spPr>
          <a:xfrm>
            <a:off x="1981200" y="3505200"/>
            <a:ext cx="8229600" cy="3124200"/>
          </a:xfrm>
          <a:noFill/>
        </p:spPr>
        <p:txBody>
          <a:bodyPr/>
          <a:lstStyle/>
          <a:p>
            <a:pPr>
              <a:lnSpc>
                <a:spcPct val="120000"/>
              </a:lnSpc>
              <a:spcBef>
                <a:spcPct val="100000"/>
              </a:spcBef>
            </a:pPr>
            <a:r>
              <a:rPr lang="zh-CN" altLang="en-US" b="1">
                <a:solidFill>
                  <a:srgbClr val="FF0000"/>
                </a:solidFill>
                <a:ea typeface="黑体" panose="02010609060101010101" pitchFamily="49" charset="-122"/>
              </a:rPr>
              <a:t>纤芯  </a:t>
            </a:r>
            <a:r>
              <a:rPr lang="en-US" altLang="zh-CN" b="1">
                <a:solidFill>
                  <a:srgbClr val="FF0000"/>
                </a:solidFill>
                <a:ea typeface="黑体" panose="02010609060101010101" pitchFamily="49" charset="-122"/>
              </a:rPr>
              <a:t>(core)</a:t>
            </a:r>
            <a:r>
              <a:rPr lang="zh-CN" altLang="en-US" b="1">
                <a:solidFill>
                  <a:srgbClr val="FF0000"/>
                </a:solidFill>
                <a:ea typeface="黑体" panose="02010609060101010101" pitchFamily="49" charset="-122"/>
              </a:rPr>
              <a:t>：    </a:t>
            </a:r>
            <a:r>
              <a:rPr lang="zh-CN" altLang="en-US">
                <a:solidFill>
                  <a:schemeClr val="tx2"/>
                </a:solidFill>
                <a:ea typeface="宋体" panose="02010600030101010101" pitchFamily="2" charset="-122"/>
              </a:rPr>
              <a:t>折射率较高，用来传送光；</a:t>
            </a:r>
          </a:p>
          <a:p>
            <a:pPr>
              <a:lnSpc>
                <a:spcPct val="120000"/>
              </a:lnSpc>
              <a:spcBef>
                <a:spcPct val="50000"/>
              </a:spcBef>
            </a:pPr>
            <a:r>
              <a:rPr lang="zh-CN" altLang="en-US" b="1">
                <a:solidFill>
                  <a:srgbClr val="FF0000"/>
                </a:solidFill>
                <a:ea typeface="黑体" panose="02010609060101010101" pitchFamily="49" charset="-122"/>
              </a:rPr>
              <a:t>包层  </a:t>
            </a:r>
            <a:r>
              <a:rPr lang="en-US" altLang="zh-CN" b="1">
                <a:solidFill>
                  <a:srgbClr val="FF0000"/>
                </a:solidFill>
                <a:ea typeface="黑体" panose="02010609060101010101" pitchFamily="49" charset="-122"/>
              </a:rPr>
              <a:t>(coating)</a:t>
            </a:r>
            <a:r>
              <a:rPr lang="zh-CN" altLang="en-US">
                <a:solidFill>
                  <a:srgbClr val="FF0000"/>
                </a:solidFill>
                <a:ea typeface="宋体" panose="02010600030101010101" pitchFamily="2" charset="-122"/>
              </a:rPr>
              <a:t>：</a:t>
            </a:r>
            <a:r>
              <a:rPr lang="zh-CN" altLang="en-US">
                <a:solidFill>
                  <a:schemeClr val="tx2"/>
                </a:solidFill>
                <a:ea typeface="宋体" panose="02010600030101010101" pitchFamily="2" charset="-122"/>
              </a:rPr>
              <a:t>折射率较低，与纤芯一起形</a:t>
            </a:r>
          </a:p>
          <a:p>
            <a:pPr>
              <a:lnSpc>
                <a:spcPct val="120000"/>
              </a:lnSpc>
              <a:spcBef>
                <a:spcPct val="0"/>
              </a:spcBef>
              <a:buFont typeface="Wingdings" panose="05000000000000000000" pitchFamily="2" charset="2"/>
              <a:buNone/>
            </a:pPr>
            <a:r>
              <a:rPr lang="zh-CN" altLang="en-US">
                <a:solidFill>
                  <a:schemeClr val="tx2"/>
                </a:solidFill>
                <a:ea typeface="宋体" panose="02010600030101010101" pitchFamily="2" charset="-122"/>
              </a:rPr>
              <a:t>                             成全反射条件；</a:t>
            </a:r>
          </a:p>
          <a:p>
            <a:pPr>
              <a:lnSpc>
                <a:spcPct val="120000"/>
              </a:lnSpc>
              <a:spcBef>
                <a:spcPct val="50000"/>
              </a:spcBef>
            </a:pPr>
            <a:r>
              <a:rPr lang="zh-CN" altLang="en-US" b="1">
                <a:solidFill>
                  <a:srgbClr val="FF0000"/>
                </a:solidFill>
                <a:latin typeface="黑体" panose="02010609060101010101" pitchFamily="49" charset="-122"/>
                <a:ea typeface="黑体" panose="02010609060101010101" pitchFamily="49" charset="-122"/>
              </a:rPr>
              <a:t>保护套 </a:t>
            </a:r>
            <a:r>
              <a:rPr lang="en-US" altLang="zh-CN" b="1">
                <a:solidFill>
                  <a:srgbClr val="FF0000"/>
                </a:solidFill>
                <a:ea typeface="黑体" panose="02010609060101010101" pitchFamily="49" charset="-122"/>
              </a:rPr>
              <a:t>(jacket)</a:t>
            </a:r>
            <a:r>
              <a:rPr lang="zh-CN" altLang="en-US" b="1">
                <a:solidFill>
                  <a:srgbClr val="FF0000"/>
                </a:solidFill>
                <a:latin typeface="黑体" panose="02010609060101010101" pitchFamily="49" charset="-122"/>
                <a:ea typeface="黑体" panose="02010609060101010101" pitchFamily="49" charset="-122"/>
              </a:rPr>
              <a:t>：</a:t>
            </a:r>
            <a:r>
              <a:rPr lang="zh-CN" altLang="en-US">
                <a:solidFill>
                  <a:schemeClr val="tx2"/>
                </a:solidFill>
                <a:ea typeface="宋体" panose="02010600030101010101" pitchFamily="2" charset="-122"/>
              </a:rPr>
              <a:t>强度大，能承受较大冲击，</a:t>
            </a:r>
          </a:p>
          <a:p>
            <a:pPr>
              <a:lnSpc>
                <a:spcPct val="120000"/>
              </a:lnSpc>
              <a:spcBef>
                <a:spcPct val="0"/>
              </a:spcBef>
              <a:buFont typeface="Wingdings" panose="05000000000000000000" pitchFamily="2" charset="2"/>
              <a:buNone/>
            </a:pPr>
            <a:r>
              <a:rPr lang="zh-CN" altLang="en-US">
                <a:solidFill>
                  <a:schemeClr val="tx2"/>
                </a:solidFill>
                <a:ea typeface="宋体" panose="02010600030101010101" pitchFamily="2" charset="-122"/>
              </a:rPr>
              <a:t>                             保护光纤。</a:t>
            </a:r>
          </a:p>
        </p:txBody>
      </p:sp>
      <p:pic>
        <p:nvPicPr>
          <p:cNvPr id="850952" name="Picture 4" descr="2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1" y="1233488"/>
            <a:ext cx="6227763"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624719"/>
      </p:ext>
    </p:extLst>
  </p:cSld>
  <p:clrMapOvr>
    <a:masterClrMapping/>
  </p:clrMapOvr>
  <p:transition>
    <p:blinds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4" name="Rectangle 3"/>
          <p:cNvSpPr>
            <a:spLocks noGrp="1" noChangeArrowheads="1"/>
          </p:cNvSpPr>
          <p:nvPr>
            <p:ph type="body" idx="1"/>
          </p:nvPr>
        </p:nvSpPr>
        <p:spPr>
          <a:xfrm>
            <a:off x="1828800" y="4191000"/>
            <a:ext cx="8458200" cy="24384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2813">
              <a:lnSpc>
                <a:spcPct val="130000"/>
              </a:lnSpc>
              <a:spcBef>
                <a:spcPct val="50000"/>
              </a:spcBef>
            </a:pPr>
            <a:r>
              <a:rPr lang="zh-CN" altLang="en-US" sz="2400" b="1">
                <a:solidFill>
                  <a:schemeClr val="accent1"/>
                </a:solidFill>
                <a:ea typeface="宋体" panose="02010600030101010101" pitchFamily="2" charset="-122"/>
              </a:rPr>
              <a:t>纤芯和包层由透明介质材料构成，其折射率分别为</a:t>
            </a:r>
            <a:r>
              <a:rPr lang="en-US" altLang="zh-CN" sz="2400" b="1" i="1">
                <a:solidFill>
                  <a:schemeClr val="accent1"/>
                </a:solidFill>
                <a:ea typeface="宋体" panose="02010600030101010101" pitchFamily="2" charset="-122"/>
              </a:rPr>
              <a:t>n</a:t>
            </a:r>
            <a:r>
              <a:rPr lang="en-US" altLang="zh-CN" sz="2400" b="1" baseline="-25000">
                <a:solidFill>
                  <a:schemeClr val="accent1"/>
                </a:solidFill>
                <a:ea typeface="宋体" panose="02010600030101010101" pitchFamily="2" charset="-122"/>
              </a:rPr>
              <a:t>1</a:t>
            </a:r>
            <a:r>
              <a:rPr lang="zh-CN" altLang="en-US" sz="2400" b="1">
                <a:solidFill>
                  <a:schemeClr val="accent1"/>
                </a:solidFill>
                <a:ea typeface="宋体" panose="02010600030101010101" pitchFamily="2" charset="-122"/>
              </a:rPr>
              <a:t>和</a:t>
            </a:r>
            <a:r>
              <a:rPr lang="en-US" altLang="zh-CN" sz="2400" b="1" i="1">
                <a:solidFill>
                  <a:schemeClr val="accent1"/>
                </a:solidFill>
                <a:ea typeface="宋体" panose="02010600030101010101" pitchFamily="2" charset="-122"/>
              </a:rPr>
              <a:t>n</a:t>
            </a:r>
            <a:r>
              <a:rPr lang="en-US" altLang="zh-CN" sz="2400" b="1" baseline="-25000">
                <a:solidFill>
                  <a:schemeClr val="accent1"/>
                </a:solidFill>
                <a:ea typeface="宋体" panose="02010600030101010101" pitchFamily="2" charset="-122"/>
              </a:rPr>
              <a:t>2</a:t>
            </a:r>
            <a:r>
              <a:rPr lang="zh-CN" altLang="en-US" sz="2400" b="1">
                <a:solidFill>
                  <a:schemeClr val="accent1"/>
                </a:solidFill>
                <a:ea typeface="宋体" panose="02010600030101010101" pitchFamily="2" charset="-122"/>
              </a:rPr>
              <a:t>。</a:t>
            </a:r>
            <a:endParaRPr lang="en-US" altLang="zh-CN" sz="2400" b="1">
              <a:solidFill>
                <a:schemeClr val="accent1"/>
              </a:solidFill>
              <a:ea typeface="宋体" panose="02010600030101010101" pitchFamily="2" charset="-122"/>
            </a:endParaRPr>
          </a:p>
          <a:p>
            <a:pPr defTabSz="912813">
              <a:lnSpc>
                <a:spcPct val="130000"/>
              </a:lnSpc>
              <a:spcBef>
                <a:spcPct val="50000"/>
              </a:spcBef>
            </a:pPr>
            <a:r>
              <a:rPr lang="zh-CN" altLang="en-US" sz="2400" b="1">
                <a:solidFill>
                  <a:srgbClr val="FF0000"/>
                </a:solidFill>
                <a:ea typeface="宋体" panose="02010600030101010101" pitchFamily="2" charset="-122"/>
              </a:rPr>
              <a:t>为了使纤芯能够远距离传光，构成光纤的必要条件是</a:t>
            </a:r>
            <a:r>
              <a:rPr lang="en-US" altLang="zh-CN" sz="2400" b="1" i="1">
                <a:solidFill>
                  <a:srgbClr val="FF0000"/>
                </a:solidFill>
                <a:ea typeface="宋体" panose="02010600030101010101" pitchFamily="2" charset="-122"/>
              </a:rPr>
              <a:t>n</a:t>
            </a:r>
            <a:r>
              <a:rPr lang="en-US" altLang="zh-CN" sz="2400" b="1" baseline="-25000">
                <a:solidFill>
                  <a:srgbClr val="FF0000"/>
                </a:solidFill>
                <a:ea typeface="宋体" panose="02010600030101010101" pitchFamily="2" charset="-122"/>
              </a:rPr>
              <a:t>1</a:t>
            </a:r>
            <a:r>
              <a:rPr lang="zh-CN" altLang="en-US" sz="2400" b="1">
                <a:solidFill>
                  <a:srgbClr val="FF0000"/>
                </a:solidFill>
                <a:ea typeface="宋体" panose="02010600030101010101" pitchFamily="2" charset="-122"/>
              </a:rPr>
              <a:t>＞</a:t>
            </a:r>
            <a:r>
              <a:rPr lang="en-US" altLang="zh-CN" sz="2400" b="1" i="1">
                <a:solidFill>
                  <a:srgbClr val="FF0000"/>
                </a:solidFill>
                <a:ea typeface="宋体" panose="02010600030101010101" pitchFamily="2" charset="-122"/>
              </a:rPr>
              <a:t>n</a:t>
            </a:r>
            <a:r>
              <a:rPr lang="en-US" altLang="zh-CN" sz="2400" b="1" baseline="-25000">
                <a:solidFill>
                  <a:srgbClr val="FF0000"/>
                </a:solidFill>
                <a:ea typeface="宋体" panose="02010600030101010101" pitchFamily="2" charset="-122"/>
              </a:rPr>
              <a:t>2</a:t>
            </a:r>
            <a:r>
              <a:rPr lang="zh-CN" altLang="en-US" sz="2400" b="1">
                <a:solidFill>
                  <a:srgbClr val="FF0000"/>
                </a:solidFill>
                <a:ea typeface="宋体" panose="02010600030101010101" pitchFamily="2" charset="-122"/>
              </a:rPr>
              <a:t>。</a:t>
            </a:r>
            <a:r>
              <a:rPr lang="zh-CN" altLang="en-US" sz="2400" b="1">
                <a:solidFill>
                  <a:schemeClr val="accent1"/>
                </a:solidFill>
                <a:ea typeface="宋体" panose="02010600030101010101" pitchFamily="2" charset="-122"/>
              </a:rPr>
              <a:t>光在芯和包层之间的界面上反复进行全反射，并在光纤中传递下去。</a:t>
            </a:r>
            <a:r>
              <a:rPr lang="zh-CN" altLang="en-US" sz="2400">
                <a:solidFill>
                  <a:srgbClr val="FF0000"/>
                </a:solidFill>
                <a:ea typeface="宋体" panose="02010600030101010101" pitchFamily="2" charset="-122"/>
              </a:rPr>
              <a:t> </a:t>
            </a:r>
          </a:p>
        </p:txBody>
      </p:sp>
      <p:sp>
        <p:nvSpPr>
          <p:cNvPr id="824325" name="Rectangle 5"/>
          <p:cNvSpPr>
            <a:spLocks noGrp="1" noChangeArrowheads="1"/>
          </p:cNvSpPr>
          <p:nvPr>
            <p:ph type="title"/>
          </p:nvPr>
        </p:nvSpPr>
        <p:spPr>
          <a:noFill/>
          <a:ln/>
        </p:spPr>
        <p:txBody>
          <a:bodyPr/>
          <a:lstStyle/>
          <a:p>
            <a:r>
              <a:rPr lang="zh-CN" altLang="en-US" sz="2400">
                <a:ea typeface="宋体" panose="02010600030101010101" pitchFamily="2" charset="-122"/>
              </a:rPr>
              <a:t>光纤的基本概念</a:t>
            </a:r>
          </a:p>
        </p:txBody>
      </p:sp>
      <p:pic>
        <p:nvPicPr>
          <p:cNvPr id="824326" name="Picture 4" descr="2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1600201"/>
            <a:ext cx="6227763"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376476"/>
      </p:ext>
    </p:extLst>
  </p:cSld>
  <p:clrMapOvr>
    <a:masterClrMapping/>
  </p:clrMapOvr>
  <p:transition>
    <p:blinds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1" name="Rectangle 3"/>
          <p:cNvSpPr>
            <a:spLocks noGrp="1" noChangeArrowheads="1"/>
          </p:cNvSpPr>
          <p:nvPr>
            <p:ph type="body" idx="1"/>
          </p:nvPr>
        </p:nvSpPr>
        <p:spPr>
          <a:xfrm>
            <a:off x="2438400" y="2514600"/>
            <a:ext cx="7620000" cy="3962400"/>
          </a:xfrm>
        </p:spPr>
        <p:txBody>
          <a:bodyPr>
            <a:normAutofit lnSpcReduction="10000"/>
          </a:bodyPr>
          <a:lstStyle/>
          <a:p>
            <a:pPr marL="177800" indent="-177800">
              <a:lnSpc>
                <a:spcPct val="120000"/>
              </a:lnSpc>
              <a:buClr>
                <a:srgbClr val="FF0000"/>
              </a:buClr>
              <a:buFont typeface="Wingdings" panose="05000000000000000000" pitchFamily="2" charset="2"/>
              <a:buChar char="Ø"/>
              <a:tabLst>
                <a:tab pos="7353300" algn="l"/>
              </a:tabLst>
            </a:pPr>
            <a:r>
              <a:rPr lang="zh-CN" altLang="en-US">
                <a:solidFill>
                  <a:srgbClr val="FF0000"/>
                </a:solidFill>
                <a:ea typeface="宋体" panose="02010600030101010101" pitchFamily="2" charset="-122"/>
              </a:rPr>
              <a:t>玻璃光纤：</a:t>
            </a:r>
            <a:r>
              <a:rPr lang="zh-CN" altLang="en-US" sz="2400">
                <a:solidFill>
                  <a:schemeClr val="accent1"/>
                </a:solidFill>
                <a:ea typeface="宋体" panose="02010600030101010101" pitchFamily="2" charset="-122"/>
              </a:rPr>
              <a:t>纤芯与包层都是玻璃，损耗小，传输距</a:t>
            </a:r>
          </a:p>
          <a:p>
            <a:pPr marL="177800" indent="-177800">
              <a:lnSpc>
                <a:spcPct val="120000"/>
              </a:lnSpc>
              <a:buClr>
                <a:srgbClr val="FF0000"/>
              </a:buClr>
              <a:buNone/>
              <a:tabLst>
                <a:tab pos="7353300" algn="l"/>
              </a:tabLst>
            </a:pPr>
            <a:r>
              <a:rPr lang="zh-CN" altLang="en-US" sz="2400">
                <a:solidFill>
                  <a:schemeClr val="accent1"/>
                </a:solidFill>
                <a:ea typeface="宋体" panose="02010600030101010101" pitchFamily="2" charset="-122"/>
              </a:rPr>
              <a:t>                   离长，成本高；</a:t>
            </a:r>
          </a:p>
          <a:p>
            <a:pPr marL="177800" indent="-177800">
              <a:lnSpc>
                <a:spcPct val="120000"/>
              </a:lnSpc>
              <a:spcBef>
                <a:spcPct val="50000"/>
              </a:spcBef>
              <a:buClr>
                <a:srgbClr val="FF0000"/>
              </a:buClr>
              <a:buFont typeface="Wingdings" panose="05000000000000000000" pitchFamily="2" charset="2"/>
              <a:buChar char="Ø"/>
              <a:tabLst>
                <a:tab pos="7353300" algn="l"/>
              </a:tabLst>
            </a:pPr>
            <a:r>
              <a:rPr lang="zh-CN" altLang="en-US" sz="2400">
                <a:solidFill>
                  <a:srgbClr val="FF0000"/>
                </a:solidFill>
                <a:ea typeface="宋体" panose="02010600030101010101" pitchFamily="2" charset="-122"/>
              </a:rPr>
              <a:t>胶套硅光纤：</a:t>
            </a:r>
            <a:r>
              <a:rPr lang="zh-CN" altLang="en-US" sz="2400">
                <a:solidFill>
                  <a:schemeClr val="accent1"/>
                </a:solidFill>
                <a:ea typeface="宋体" panose="02010600030101010101" pitchFamily="2" charset="-122"/>
              </a:rPr>
              <a:t>纤芯是玻璃，包层为塑料，特性同玻璃</a:t>
            </a:r>
          </a:p>
          <a:p>
            <a:pPr marL="177800" indent="-177800">
              <a:lnSpc>
                <a:spcPct val="120000"/>
              </a:lnSpc>
              <a:buClr>
                <a:srgbClr val="FF0000"/>
              </a:buClr>
              <a:buNone/>
              <a:tabLst>
                <a:tab pos="7353300" algn="l"/>
              </a:tabLst>
            </a:pPr>
            <a:r>
              <a:rPr lang="zh-CN" altLang="en-US" sz="2400">
                <a:solidFill>
                  <a:schemeClr val="accent1"/>
                </a:solidFill>
                <a:ea typeface="宋体" panose="02010600030101010101" pitchFamily="2" charset="-122"/>
              </a:rPr>
              <a:t>                   光纤差不多，成本较低；</a:t>
            </a:r>
          </a:p>
          <a:p>
            <a:pPr marL="177800" indent="-177800">
              <a:lnSpc>
                <a:spcPct val="120000"/>
              </a:lnSpc>
              <a:spcBef>
                <a:spcPct val="50000"/>
              </a:spcBef>
              <a:buClr>
                <a:srgbClr val="FF0000"/>
              </a:buClr>
              <a:buFont typeface="Wingdings" panose="05000000000000000000" pitchFamily="2" charset="2"/>
              <a:buChar char="Ø"/>
              <a:tabLst>
                <a:tab pos="7353300" algn="l"/>
              </a:tabLst>
            </a:pPr>
            <a:r>
              <a:rPr lang="zh-CN" altLang="en-US" sz="2400">
                <a:solidFill>
                  <a:srgbClr val="FF0000"/>
                </a:solidFill>
                <a:ea typeface="宋体" panose="02010600030101010101" pitchFamily="2" charset="-122"/>
              </a:rPr>
              <a:t>塑料光纤：   </a:t>
            </a:r>
            <a:r>
              <a:rPr lang="zh-CN" altLang="en-US" sz="2400">
                <a:solidFill>
                  <a:schemeClr val="accent1"/>
                </a:solidFill>
                <a:ea typeface="宋体" panose="02010600030101010101" pitchFamily="2" charset="-122"/>
              </a:rPr>
              <a:t>纤芯与包层都是塑料，损耗大，传输距</a:t>
            </a:r>
          </a:p>
          <a:p>
            <a:pPr marL="177800" indent="-177800">
              <a:lnSpc>
                <a:spcPct val="120000"/>
              </a:lnSpc>
              <a:buClr>
                <a:srgbClr val="FF0000"/>
              </a:buClr>
              <a:buNone/>
              <a:tabLst>
                <a:tab pos="7353300" algn="l"/>
              </a:tabLst>
            </a:pPr>
            <a:r>
              <a:rPr lang="zh-CN" altLang="en-US" sz="2400">
                <a:solidFill>
                  <a:schemeClr val="accent1"/>
                </a:solidFill>
                <a:ea typeface="宋体" panose="02010600030101010101" pitchFamily="2" charset="-122"/>
              </a:rPr>
              <a:t>                   离很短，价格很低。多用于家电、音</a:t>
            </a:r>
          </a:p>
          <a:p>
            <a:pPr marL="177800" indent="-177800">
              <a:lnSpc>
                <a:spcPct val="120000"/>
              </a:lnSpc>
              <a:buClr>
                <a:srgbClr val="FF0000"/>
              </a:buClr>
              <a:buNone/>
              <a:tabLst>
                <a:tab pos="7353300" algn="l"/>
              </a:tabLst>
            </a:pPr>
            <a:r>
              <a:rPr lang="zh-CN" altLang="en-US" sz="2400">
                <a:solidFill>
                  <a:schemeClr val="accent1"/>
                </a:solidFill>
                <a:ea typeface="宋体" panose="02010600030101010101" pitchFamily="2" charset="-122"/>
              </a:rPr>
              <a:t>                   响，以及短距的图像传输。</a:t>
            </a:r>
            <a:endParaRPr lang="zh-TW" altLang="en-US" sz="2400">
              <a:solidFill>
                <a:schemeClr val="accent1"/>
              </a:solidFill>
              <a:ea typeface="PMingLiU" pitchFamily="18" charset="-120"/>
            </a:endParaRPr>
          </a:p>
        </p:txBody>
      </p:sp>
      <p:sp>
        <p:nvSpPr>
          <p:cNvPr id="851972" name="Rectangle 4"/>
          <p:cNvSpPr>
            <a:spLocks noChangeArrowheads="1"/>
          </p:cNvSpPr>
          <p:nvPr/>
        </p:nvSpPr>
        <p:spPr bwMode="auto">
          <a:xfrm>
            <a:off x="2971800" y="1676401"/>
            <a:ext cx="457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CC00CC"/>
                </a:solidFill>
                <a:ea typeface="宋体" panose="02010600030101010101" pitchFamily="2" charset="-122"/>
              </a:rPr>
              <a:t>1</a:t>
            </a:r>
            <a:r>
              <a:rPr lang="zh-CN" altLang="en-US" sz="2800" b="1">
                <a:solidFill>
                  <a:srgbClr val="CC00CC"/>
                </a:solidFill>
                <a:ea typeface="宋体" panose="02010600030101010101" pitchFamily="2" charset="-122"/>
              </a:rPr>
              <a:t>．按纤芯和包层材料划分</a:t>
            </a:r>
          </a:p>
        </p:txBody>
      </p:sp>
      <p:sp>
        <p:nvSpPr>
          <p:cNvPr id="851973" name="Rectangle 5"/>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光纤的基本概念</a:t>
            </a:r>
          </a:p>
        </p:txBody>
      </p:sp>
      <p:sp>
        <p:nvSpPr>
          <p:cNvPr id="851974" name="Rectangle 2"/>
          <p:cNvSpPr>
            <a:spLocks noChangeArrowheads="1"/>
          </p:cNvSpPr>
          <p:nvPr/>
        </p:nvSpPr>
        <p:spPr bwMode="white">
          <a:xfrm>
            <a:off x="1752600" y="990601"/>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3200">
                <a:solidFill>
                  <a:srgbClr val="FF0000"/>
                </a:solidFill>
                <a:latin typeface="楷体_GB2312" pitchFamily="49" charset="-122"/>
                <a:ea typeface="楷体_GB2312" pitchFamily="49" charset="-122"/>
              </a:rPr>
              <a:t>光纤分类</a:t>
            </a:r>
          </a:p>
        </p:txBody>
      </p:sp>
    </p:spTree>
    <p:extLst>
      <p:ext uri="{BB962C8B-B14F-4D97-AF65-F5344CB8AC3E}">
        <p14:creationId xmlns:p14="http://schemas.microsoft.com/office/powerpoint/2010/main" val="1577149259"/>
      </p:ext>
    </p:extLst>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abbe_sph_photo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557338"/>
            <a:ext cx="86042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3"/>
          <p:cNvSpPr txBox="1">
            <a:spLocks noChangeArrowheads="1"/>
          </p:cNvSpPr>
          <p:nvPr/>
        </p:nvSpPr>
        <p:spPr bwMode="auto">
          <a:xfrm>
            <a:off x="3935414" y="5157789"/>
            <a:ext cx="36274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a:t>不同大小球差的照片</a:t>
            </a:r>
          </a:p>
        </p:txBody>
      </p:sp>
      <p:sp>
        <p:nvSpPr>
          <p:cNvPr id="24580" name="Rectangle 4"/>
          <p:cNvSpPr>
            <a:spLocks noRot="1" noChangeArrowheads="1"/>
          </p:cNvSpPr>
          <p:nvPr/>
        </p:nvSpPr>
        <p:spPr bwMode="auto">
          <a:xfrm>
            <a:off x="1825625" y="3810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000" b="1">
                <a:solidFill>
                  <a:srgbClr val="000066"/>
                </a:solidFill>
                <a:latin typeface="Times New Roman" panose="02020603050405020304" pitchFamily="18" charset="0"/>
                <a:ea typeface="宋体" panose="02010600030101010101" pitchFamily="2" charset="-122"/>
              </a:defRPr>
            </a:lvl1pPr>
            <a:lvl2pPr marL="742950" indent="-285750">
              <a:defRPr sz="3000" b="1">
                <a:solidFill>
                  <a:srgbClr val="000066"/>
                </a:solidFill>
                <a:latin typeface="Times New Roman" panose="02020603050405020304" pitchFamily="18" charset="0"/>
                <a:ea typeface="宋体" panose="02010600030101010101" pitchFamily="2" charset="-122"/>
              </a:defRPr>
            </a:lvl2pPr>
            <a:lvl3pPr marL="1143000" indent="-228600">
              <a:defRPr sz="3000" b="1">
                <a:solidFill>
                  <a:srgbClr val="000066"/>
                </a:solidFill>
                <a:latin typeface="Times New Roman" panose="02020603050405020304" pitchFamily="18" charset="0"/>
                <a:ea typeface="宋体" panose="02010600030101010101" pitchFamily="2" charset="-122"/>
              </a:defRPr>
            </a:lvl3pPr>
            <a:lvl4pPr marL="1600200" indent="-228600">
              <a:defRPr sz="3000" b="1">
                <a:solidFill>
                  <a:srgbClr val="000066"/>
                </a:solidFill>
                <a:latin typeface="Times New Roman" panose="02020603050405020304" pitchFamily="18" charset="0"/>
                <a:ea typeface="宋体" panose="02010600030101010101" pitchFamily="2" charset="-122"/>
              </a:defRPr>
            </a:lvl4pPr>
            <a:lvl5pPr marL="2057400" indent="-228600">
              <a:defRPr sz="3000" b="1">
                <a:solidFill>
                  <a:srgbClr val="000066"/>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000" b="1">
                <a:solidFill>
                  <a:srgbClr val="000066"/>
                </a:solidFill>
                <a:latin typeface="Times New Roman" panose="02020603050405020304" pitchFamily="18" charset="0"/>
                <a:ea typeface="宋体" panose="02010600030101010101" pitchFamily="2" charset="-122"/>
              </a:defRPr>
            </a:lvl9pPr>
          </a:lstStyle>
          <a:p>
            <a:pPr eaLnBrk="1" hangingPunct="1"/>
            <a:r>
              <a:rPr lang="zh-CN" altLang="en-US" sz="4000">
                <a:solidFill>
                  <a:schemeClr val="tx2"/>
                </a:solidFill>
                <a:latin typeface="Arial" panose="020B0604020202020204" pitchFamily="34" charset="0"/>
              </a:rPr>
              <a:t>球差（</a:t>
            </a:r>
            <a:r>
              <a:rPr lang="en-US" altLang="zh-CN" sz="4000">
                <a:solidFill>
                  <a:schemeClr val="tx2"/>
                </a:solidFill>
              </a:rPr>
              <a:t>Spherical Aberration</a:t>
            </a:r>
            <a:r>
              <a:rPr lang="zh-CN" altLang="en-US" sz="4000">
                <a:solidFill>
                  <a:schemeClr val="tx2"/>
                </a:solidFill>
              </a:rPr>
              <a:t>）</a:t>
            </a:r>
          </a:p>
        </p:txBody>
      </p:sp>
    </p:spTree>
    <p:extLst>
      <p:ext uri="{BB962C8B-B14F-4D97-AF65-F5344CB8AC3E}">
        <p14:creationId xmlns:p14="http://schemas.microsoft.com/office/powerpoint/2010/main" val="672030156"/>
      </p:ext>
    </p:extLst>
  </p:cSld>
  <p:clrMapOvr>
    <a:masterClrMapping/>
  </p:clrMapOvr>
  <p:transition>
    <p:pull dir="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idx="4294967295"/>
          </p:nvPr>
        </p:nvSpPr>
        <p:spPr>
          <a:xfrm>
            <a:off x="1752600" y="990601"/>
            <a:ext cx="8229600" cy="633413"/>
          </a:xfrm>
          <a:ln/>
        </p:spPr>
        <p:txBody>
          <a:bodyPr/>
          <a:lstStyle/>
          <a:p>
            <a:r>
              <a:rPr lang="zh-CN" altLang="en-US" sz="3200">
                <a:solidFill>
                  <a:srgbClr val="FF0000"/>
                </a:solidFill>
                <a:latin typeface="楷体_GB2312" pitchFamily="49" charset="-122"/>
                <a:ea typeface="楷体_GB2312" pitchFamily="49" charset="-122"/>
              </a:rPr>
              <a:t>光纤分类</a:t>
            </a:r>
          </a:p>
        </p:txBody>
      </p:sp>
      <p:sp>
        <p:nvSpPr>
          <p:cNvPr id="222211" name="Rectangle 3"/>
          <p:cNvSpPr>
            <a:spLocks noGrp="1" noChangeArrowheads="1"/>
          </p:cNvSpPr>
          <p:nvPr>
            <p:ph type="body" sz="half" idx="4294967295"/>
          </p:nvPr>
        </p:nvSpPr>
        <p:spPr>
          <a:xfrm>
            <a:off x="2770188" y="1600200"/>
            <a:ext cx="6678612" cy="1219200"/>
          </a:xfrm>
          <a:ln>
            <a:miter lim="800000"/>
            <a:headEnd/>
            <a:tailEnd/>
          </a:ln>
        </p:spPr>
        <p:txBody>
          <a:bodyPr/>
          <a:lstStyle/>
          <a:p>
            <a:pPr algn="just" defTabSz="912813">
              <a:buNone/>
            </a:pPr>
            <a:r>
              <a:rPr lang="en-US" altLang="zh-CN" b="1">
                <a:solidFill>
                  <a:srgbClr val="CC00CC"/>
                </a:solidFill>
                <a:latin typeface="楷体_GB2312" pitchFamily="49" charset="-122"/>
                <a:ea typeface="楷体_GB2312" pitchFamily="49" charset="-122"/>
              </a:rPr>
              <a:t>2</a:t>
            </a:r>
            <a:r>
              <a:rPr lang="zh-CN" altLang="en-US" b="1">
                <a:solidFill>
                  <a:srgbClr val="CC00CC"/>
                </a:solidFill>
                <a:latin typeface="楷体_GB2312" pitchFamily="49" charset="-122"/>
                <a:ea typeface="楷体_GB2312" pitchFamily="49" charset="-122"/>
              </a:rPr>
              <a:t>．按光纤折射率分布特点划分</a:t>
            </a:r>
          </a:p>
          <a:p>
            <a:pPr algn="just" defTabSz="912813">
              <a:lnSpc>
                <a:spcPct val="110000"/>
              </a:lnSpc>
              <a:buNone/>
            </a:pPr>
            <a:r>
              <a:rPr lang="zh-CN" altLang="en-US" b="1">
                <a:solidFill>
                  <a:schemeClr val="bg2"/>
                </a:solidFill>
                <a:latin typeface="宋体" panose="02010600030101010101" pitchFamily="2" charset="-122"/>
                <a:ea typeface="宋体" panose="02010600030101010101" pitchFamily="2" charset="-122"/>
              </a:rPr>
              <a:t>  </a:t>
            </a:r>
            <a:r>
              <a:rPr lang="zh-CN" altLang="en-US" b="1">
                <a:solidFill>
                  <a:schemeClr val="accent1"/>
                </a:solidFill>
                <a:latin typeface="宋体" panose="02010600030101010101" pitchFamily="2" charset="-122"/>
                <a:ea typeface="宋体" panose="02010600030101010101" pitchFamily="2" charset="-122"/>
              </a:rPr>
              <a:t>主要分为</a:t>
            </a:r>
            <a:r>
              <a:rPr lang="zh-CN" altLang="en-US" b="1">
                <a:solidFill>
                  <a:srgbClr val="FF0000"/>
                </a:solidFill>
                <a:latin typeface="宋体" panose="02010600030101010101" pitchFamily="2" charset="-122"/>
                <a:ea typeface="宋体" panose="02010600030101010101" pitchFamily="2" charset="-122"/>
              </a:rPr>
              <a:t>阶跃光纤</a:t>
            </a:r>
            <a:r>
              <a:rPr lang="zh-CN" altLang="en-US" b="1">
                <a:solidFill>
                  <a:schemeClr val="accent1"/>
                </a:solidFill>
                <a:latin typeface="宋体" panose="02010600030101010101" pitchFamily="2" charset="-122"/>
                <a:ea typeface="宋体" panose="02010600030101010101" pitchFamily="2" charset="-122"/>
              </a:rPr>
              <a:t>和</a:t>
            </a:r>
            <a:r>
              <a:rPr lang="zh-CN" altLang="en-US" b="1">
                <a:solidFill>
                  <a:srgbClr val="FF0000"/>
                </a:solidFill>
                <a:latin typeface="宋体" panose="02010600030101010101" pitchFamily="2" charset="-122"/>
                <a:ea typeface="宋体" panose="02010600030101010101" pitchFamily="2" charset="-122"/>
              </a:rPr>
              <a:t>渐变光纤</a:t>
            </a:r>
            <a:endParaRPr lang="en-US" altLang="zh-CN" sz="2400">
              <a:solidFill>
                <a:schemeClr val="bg2"/>
              </a:solidFill>
              <a:effectLst>
                <a:outerShdw blurRad="38100" dist="38100" dir="2700000" algn="tl">
                  <a:srgbClr val="C0C0C0"/>
                </a:outerShdw>
              </a:effectLst>
              <a:latin typeface="楷体_GB2312" pitchFamily="49" charset="-122"/>
              <a:ea typeface="楷体_GB2312" pitchFamily="49" charset="-122"/>
            </a:endParaRPr>
          </a:p>
        </p:txBody>
      </p:sp>
      <p:pic>
        <p:nvPicPr>
          <p:cNvPr id="825348" name="Picture 4" descr="2T2"/>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2438400" y="2743201"/>
            <a:ext cx="7162800" cy="2722563"/>
          </a:xfrm>
          <a:ln/>
        </p:spPr>
      </p:pic>
      <p:sp>
        <p:nvSpPr>
          <p:cNvPr id="825349" name="Rectangle 5"/>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光纤的基本概念</a:t>
            </a:r>
          </a:p>
        </p:txBody>
      </p:sp>
      <p:sp>
        <p:nvSpPr>
          <p:cNvPr id="825350" name="Rectangle 6"/>
          <p:cNvSpPr>
            <a:spLocks noChangeArrowheads="1"/>
          </p:cNvSpPr>
          <p:nvPr/>
        </p:nvSpPr>
        <p:spPr bwMode="auto">
          <a:xfrm>
            <a:off x="1676400" y="5486401"/>
            <a:ext cx="8915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l"/>
            <a:r>
              <a:rPr kumimoji="1" lang="zh-CN" altLang="en-US" sz="2400" b="1">
                <a:solidFill>
                  <a:schemeClr val="accent1"/>
                </a:solidFill>
                <a:effectLst>
                  <a:outerShdw blurRad="38100" dist="38100" dir="2700000" algn="tl">
                    <a:srgbClr val="C0C0C0"/>
                  </a:outerShdw>
                </a:effectLst>
                <a:ea typeface="宋体" panose="02010600030101010101" pitchFamily="2" charset="-122"/>
              </a:rPr>
              <a:t>此外还有双包层（</a:t>
            </a:r>
            <a:r>
              <a:rPr kumimoji="1" lang="en-US" altLang="zh-CN" sz="2400" b="1">
                <a:solidFill>
                  <a:schemeClr val="accent1"/>
                </a:solidFill>
                <a:effectLst>
                  <a:outerShdw blurRad="38100" dist="38100" dir="2700000" algn="tl">
                    <a:srgbClr val="C0C0C0"/>
                  </a:outerShdw>
                </a:effectLst>
                <a:ea typeface="宋体" panose="02010600030101010101" pitchFamily="2" charset="-122"/>
              </a:rPr>
              <a:t>W</a:t>
            </a:r>
            <a:r>
              <a:rPr kumimoji="1" lang="zh-CN" altLang="en-US" sz="2400" b="1">
                <a:solidFill>
                  <a:schemeClr val="accent1"/>
                </a:solidFill>
                <a:effectLst>
                  <a:outerShdw blurRad="38100" dist="38100" dir="2700000" algn="tl">
                    <a:srgbClr val="C0C0C0"/>
                  </a:outerShdw>
                </a:effectLst>
                <a:ea typeface="宋体" panose="02010600030101010101" pitchFamily="2" charset="-122"/>
              </a:rPr>
              <a:t>型），三角分布</a:t>
            </a:r>
            <a:r>
              <a:rPr kumimoji="1" lang="en-US" altLang="zh-CN" sz="2400" b="1">
                <a:solidFill>
                  <a:schemeClr val="accent1"/>
                </a:solidFill>
                <a:effectLst>
                  <a:outerShdw blurRad="38100" dist="38100" dir="2700000" algn="tl">
                    <a:srgbClr val="C0C0C0"/>
                  </a:outerShdw>
                </a:effectLst>
                <a:ea typeface="宋体" panose="02010600030101010101" pitchFamily="2" charset="-122"/>
              </a:rPr>
              <a:t>--</a:t>
            </a:r>
            <a:r>
              <a:rPr kumimoji="1" lang="zh-CN" altLang="en-US" sz="2400" b="1">
                <a:solidFill>
                  <a:schemeClr val="accent1"/>
                </a:solidFill>
                <a:effectLst>
                  <a:outerShdw blurRad="38100" dist="38100" dir="2700000" algn="tl">
                    <a:srgbClr val="C0C0C0"/>
                  </a:outerShdw>
                </a:effectLst>
                <a:ea typeface="宋体" panose="02010600030101010101" pitchFamily="2" charset="-122"/>
              </a:rPr>
              <a:t>色散位移光纤</a:t>
            </a:r>
            <a:r>
              <a:rPr kumimoji="1" lang="en-US" altLang="zh-CN" sz="2400" b="1">
                <a:solidFill>
                  <a:schemeClr val="accent1"/>
                </a:solidFill>
                <a:effectLst>
                  <a:outerShdw blurRad="38100" dist="38100" dir="2700000" algn="tl">
                    <a:srgbClr val="C0C0C0"/>
                  </a:outerShdw>
                </a:effectLst>
                <a:ea typeface="宋体" panose="02010600030101010101" pitchFamily="2" charset="-122"/>
              </a:rPr>
              <a:t>(DSF G.653),</a:t>
            </a:r>
            <a:r>
              <a:rPr kumimoji="1" lang="zh-CN" altLang="en-US" sz="2400" b="1">
                <a:solidFill>
                  <a:schemeClr val="accent1"/>
                </a:solidFill>
                <a:effectLst>
                  <a:outerShdw blurRad="38100" dist="38100" dir="2700000" algn="tl">
                    <a:srgbClr val="C0C0C0"/>
                  </a:outerShdw>
                </a:effectLst>
                <a:ea typeface="宋体" panose="02010600030101010101" pitchFamily="2" charset="-122"/>
              </a:rPr>
              <a:t>非零色散位移光纤</a:t>
            </a:r>
            <a:r>
              <a:rPr kumimoji="1" lang="en-US" altLang="zh-CN" sz="2400" b="1">
                <a:solidFill>
                  <a:schemeClr val="accent1"/>
                </a:solidFill>
                <a:effectLst>
                  <a:outerShdw blurRad="38100" dist="38100" dir="2700000" algn="tl">
                    <a:srgbClr val="C0C0C0"/>
                  </a:outerShdw>
                </a:effectLst>
                <a:ea typeface="宋体" panose="02010600030101010101" pitchFamily="2" charset="-122"/>
              </a:rPr>
              <a:t>(NZ-DSF G.655)</a:t>
            </a:r>
            <a:r>
              <a:rPr kumimoji="1" lang="zh-CN" altLang="en-US" sz="2400" b="1">
                <a:solidFill>
                  <a:schemeClr val="accent1"/>
                </a:solidFill>
                <a:effectLst>
                  <a:outerShdw blurRad="38100" dist="38100" dir="2700000" algn="tl">
                    <a:srgbClr val="C0C0C0"/>
                  </a:outerShdw>
                </a:effectLst>
                <a:ea typeface="宋体" panose="02010600030101010101" pitchFamily="2" charset="-122"/>
              </a:rPr>
              <a:t>等特殊折射率分布的光纤。</a:t>
            </a:r>
          </a:p>
        </p:txBody>
      </p:sp>
    </p:spTree>
    <p:extLst>
      <p:ext uri="{BB962C8B-B14F-4D97-AF65-F5344CB8AC3E}">
        <p14:creationId xmlns:p14="http://schemas.microsoft.com/office/powerpoint/2010/main" val="140211680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5350"/>
                                        </p:tgtEl>
                                        <p:attrNameLst>
                                          <p:attrName>style.visibility</p:attrName>
                                        </p:attrNameLst>
                                      </p:cBhvr>
                                      <p:to>
                                        <p:strVal val="visible"/>
                                      </p:to>
                                    </p:set>
                                    <p:anim calcmode="lin" valueType="num">
                                      <p:cBhvr additive="base">
                                        <p:cTn id="7" dur="500" fill="hold"/>
                                        <p:tgtEl>
                                          <p:spTgt spid="825350"/>
                                        </p:tgtEl>
                                        <p:attrNameLst>
                                          <p:attrName>ppt_x</p:attrName>
                                        </p:attrNameLst>
                                      </p:cBhvr>
                                      <p:tavLst>
                                        <p:tav tm="0">
                                          <p:val>
                                            <p:strVal val="#ppt_x"/>
                                          </p:val>
                                        </p:tav>
                                        <p:tav tm="100000">
                                          <p:val>
                                            <p:strVal val="#ppt_x"/>
                                          </p:val>
                                        </p:tav>
                                      </p:tavLst>
                                    </p:anim>
                                    <p:anim calcmode="lin" valueType="num">
                                      <p:cBhvr additive="base">
                                        <p:cTn id="8" dur="500" fill="hold"/>
                                        <p:tgtEl>
                                          <p:spTgt spid="8253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5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idx="4294967295"/>
          </p:nvPr>
        </p:nvSpPr>
        <p:spPr>
          <a:xfrm>
            <a:off x="1828800" y="1600200"/>
            <a:ext cx="8624888" cy="647700"/>
          </a:xfrm>
          <a:ln/>
        </p:spPr>
        <p:txBody>
          <a:bodyPr/>
          <a:lstStyle/>
          <a:p>
            <a:r>
              <a:rPr lang="en-US" altLang="zh-CN" sz="3100">
                <a:solidFill>
                  <a:srgbClr val="CC00CC"/>
                </a:solidFill>
                <a:latin typeface="楷体_GB2312" pitchFamily="49" charset="-122"/>
                <a:ea typeface="楷体_GB2312" pitchFamily="49" charset="-122"/>
              </a:rPr>
              <a:t>3</a:t>
            </a:r>
            <a:r>
              <a:rPr lang="zh-CN" altLang="en-US" sz="3100">
                <a:solidFill>
                  <a:srgbClr val="CC00CC"/>
                </a:solidFill>
                <a:latin typeface="楷体_GB2312" pitchFamily="49" charset="-122"/>
                <a:ea typeface="楷体_GB2312" pitchFamily="49" charset="-122"/>
              </a:rPr>
              <a:t>．按光波模式（即电磁波类型）划分</a:t>
            </a:r>
          </a:p>
        </p:txBody>
      </p:sp>
      <p:sp>
        <p:nvSpPr>
          <p:cNvPr id="826371" name="Rectangle 3"/>
          <p:cNvSpPr>
            <a:spLocks noGrp="1" noChangeArrowheads="1"/>
          </p:cNvSpPr>
          <p:nvPr>
            <p:ph type="body" idx="4294967295"/>
          </p:nvPr>
        </p:nvSpPr>
        <p:spPr>
          <a:xfrm>
            <a:off x="1524000" y="2286000"/>
            <a:ext cx="9144000" cy="4083050"/>
          </a:xfrm>
          <a:ln/>
        </p:spPr>
        <p:txBody>
          <a:bodyPr>
            <a:normAutofit lnSpcReduction="10000"/>
          </a:bodyPr>
          <a:lstStyle/>
          <a:p>
            <a:pPr defTabSz="912813">
              <a:lnSpc>
                <a:spcPct val="110000"/>
              </a:lnSpc>
              <a:buNone/>
            </a:pPr>
            <a:r>
              <a:rPr lang="zh-CN" altLang="en-US" b="1">
                <a:ea typeface="宋体" panose="02010600030101010101" pitchFamily="2" charset="-122"/>
              </a:rPr>
              <a:t>               </a:t>
            </a:r>
            <a:r>
              <a:rPr lang="zh-CN" altLang="en-US" b="1">
                <a:solidFill>
                  <a:schemeClr val="accent1"/>
                </a:solidFill>
                <a:ea typeface="宋体" panose="02010600030101010101" pitchFamily="2" charset="-122"/>
              </a:rPr>
              <a:t>可分为</a:t>
            </a:r>
            <a:r>
              <a:rPr lang="zh-CN" altLang="en-US" b="1">
                <a:solidFill>
                  <a:srgbClr val="FF0000"/>
                </a:solidFill>
                <a:ea typeface="宋体" panose="02010600030101010101" pitchFamily="2" charset="-122"/>
              </a:rPr>
              <a:t>多模光纤</a:t>
            </a:r>
            <a:r>
              <a:rPr lang="zh-CN" altLang="en-US" b="1">
                <a:solidFill>
                  <a:schemeClr val="accent1"/>
                </a:solidFill>
                <a:ea typeface="宋体" panose="02010600030101010101" pitchFamily="2" charset="-122"/>
              </a:rPr>
              <a:t>和</a:t>
            </a:r>
            <a:r>
              <a:rPr lang="zh-CN" altLang="en-US" b="1">
                <a:solidFill>
                  <a:srgbClr val="FF0000"/>
                </a:solidFill>
                <a:ea typeface="宋体" panose="02010600030101010101" pitchFamily="2" charset="-122"/>
              </a:rPr>
              <a:t>单模光纤 </a:t>
            </a:r>
            <a:r>
              <a:rPr lang="zh-CN" altLang="en-US" b="1">
                <a:solidFill>
                  <a:schemeClr val="accent1"/>
                </a:solidFill>
                <a:ea typeface="宋体" panose="02010600030101010101" pitchFamily="2" charset="-122"/>
              </a:rPr>
              <a:t>。</a:t>
            </a:r>
          </a:p>
          <a:p>
            <a:pPr defTabSz="912813">
              <a:lnSpc>
                <a:spcPct val="110000"/>
              </a:lnSpc>
              <a:spcBef>
                <a:spcPct val="100000"/>
              </a:spcBef>
              <a:buNone/>
            </a:pPr>
            <a:r>
              <a:rPr lang="zh-CN" altLang="en-US">
                <a:solidFill>
                  <a:srgbClr val="FF0000"/>
                </a:solidFill>
                <a:ea typeface="宋体" panose="02010600030101010101" pitchFamily="2" charset="-122"/>
                <a:sym typeface="Wingdings 2" panose="05020102010507070707" pitchFamily="18" charset="2"/>
              </a:rPr>
              <a:t></a:t>
            </a:r>
            <a:r>
              <a:rPr lang="zh-CN" altLang="en-US">
                <a:solidFill>
                  <a:srgbClr val="FF0000"/>
                </a:solidFill>
                <a:ea typeface="宋体" panose="02010600030101010101" pitchFamily="2" charset="-122"/>
              </a:rPr>
              <a:t>多模光纤：</a:t>
            </a:r>
          </a:p>
          <a:p>
            <a:pPr defTabSz="912813">
              <a:lnSpc>
                <a:spcPct val="110000"/>
              </a:lnSpc>
              <a:buNone/>
            </a:pPr>
            <a:r>
              <a:rPr lang="zh-CN" altLang="en-US">
                <a:solidFill>
                  <a:schemeClr val="bg2"/>
                </a:solidFill>
                <a:ea typeface="宋体" panose="02010600030101010101" pitchFamily="2" charset="-122"/>
              </a:rPr>
              <a:t>         </a:t>
            </a:r>
            <a:r>
              <a:rPr lang="zh-CN" altLang="en-US" b="1">
                <a:ea typeface="宋体" panose="02010600030101010101" pitchFamily="2" charset="-122"/>
              </a:rPr>
              <a:t>纤芯内传输多个模式的光波，纤芯直径较大（</a:t>
            </a:r>
            <a:r>
              <a:rPr lang="en-US" altLang="zh-CN" b="1">
                <a:ea typeface="宋体" panose="02010600030101010101" pitchFamily="2" charset="-122"/>
              </a:rPr>
              <a:t>50 </a:t>
            </a:r>
            <a:r>
              <a:rPr lang="en-US" altLang="zh-CN" b="1">
                <a:ea typeface="宋体" panose="02010600030101010101" pitchFamily="2" charset="-122"/>
                <a:sym typeface="Symbol" panose="05050102010706020507" pitchFamily="18" charset="2"/>
              </a:rPr>
              <a:t></a:t>
            </a:r>
            <a:r>
              <a:rPr lang="en-US" altLang="zh-CN" b="1">
                <a:ea typeface="宋体" panose="02010600030101010101" pitchFamily="2" charset="-122"/>
              </a:rPr>
              <a:t>m</a:t>
            </a:r>
            <a:r>
              <a:rPr lang="zh-CN" altLang="en-US" b="1">
                <a:ea typeface="宋体" panose="02010600030101010101" pitchFamily="2" charset="-122"/>
              </a:rPr>
              <a:t>左右），适用于中容量、中距离通信。</a:t>
            </a:r>
          </a:p>
          <a:p>
            <a:pPr defTabSz="912813">
              <a:lnSpc>
                <a:spcPct val="110000"/>
              </a:lnSpc>
              <a:buNone/>
            </a:pPr>
            <a:r>
              <a:rPr lang="zh-CN" altLang="en-US">
                <a:solidFill>
                  <a:srgbClr val="FF0000"/>
                </a:solidFill>
                <a:ea typeface="宋体" panose="02010600030101010101" pitchFamily="2" charset="-122"/>
                <a:sym typeface="Wingdings 2" panose="05020102010507070707" pitchFamily="18" charset="2"/>
              </a:rPr>
              <a:t></a:t>
            </a:r>
            <a:r>
              <a:rPr lang="zh-CN" altLang="en-US">
                <a:solidFill>
                  <a:srgbClr val="FF0000"/>
                </a:solidFill>
                <a:ea typeface="宋体" panose="02010600030101010101" pitchFamily="2" charset="-122"/>
              </a:rPr>
              <a:t>单模光纤：</a:t>
            </a:r>
          </a:p>
          <a:p>
            <a:pPr defTabSz="912813">
              <a:lnSpc>
                <a:spcPct val="110000"/>
              </a:lnSpc>
              <a:buNone/>
            </a:pPr>
            <a:r>
              <a:rPr lang="zh-CN" altLang="en-US">
                <a:solidFill>
                  <a:schemeClr val="accent1"/>
                </a:solidFill>
                <a:ea typeface="宋体" panose="02010600030101010101" pitchFamily="2" charset="-122"/>
              </a:rPr>
              <a:t>         </a:t>
            </a:r>
            <a:r>
              <a:rPr lang="zh-CN" altLang="en-US" b="1">
                <a:ea typeface="宋体" panose="02010600030101010101" pitchFamily="2" charset="-122"/>
              </a:rPr>
              <a:t>纤芯内只传输一个最低模式的光波，纤芯直径很小（几个微米），适用于大容量、长距离通信。</a:t>
            </a:r>
          </a:p>
        </p:txBody>
      </p:sp>
      <p:sp>
        <p:nvSpPr>
          <p:cNvPr id="826372" name="Rectangle 4"/>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光纤的基本概念</a:t>
            </a:r>
          </a:p>
        </p:txBody>
      </p:sp>
      <p:sp>
        <p:nvSpPr>
          <p:cNvPr id="826373" name="Rectangle 2"/>
          <p:cNvSpPr>
            <a:spLocks noChangeArrowheads="1"/>
          </p:cNvSpPr>
          <p:nvPr/>
        </p:nvSpPr>
        <p:spPr bwMode="white">
          <a:xfrm>
            <a:off x="1752600" y="990601"/>
            <a:ext cx="82296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3200">
                <a:solidFill>
                  <a:srgbClr val="FF0000"/>
                </a:solidFill>
                <a:latin typeface="楷体_GB2312" pitchFamily="49" charset="-122"/>
                <a:ea typeface="楷体_GB2312" pitchFamily="49" charset="-122"/>
              </a:rPr>
              <a:t>光纤分类</a:t>
            </a:r>
          </a:p>
        </p:txBody>
      </p:sp>
    </p:spTree>
    <p:extLst>
      <p:ext uri="{BB962C8B-B14F-4D97-AF65-F5344CB8AC3E}">
        <p14:creationId xmlns:p14="http://schemas.microsoft.com/office/powerpoint/2010/main" val="2888443608"/>
      </p:ext>
    </p:extLst>
  </p:cSld>
  <p:clrMapOvr>
    <a:masterClrMapping/>
  </p:clrMapOvr>
  <p:transition>
    <p:blinds dir="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2515" name="Picture 4" descr="2t1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866901" y="2808288"/>
            <a:ext cx="8550275" cy="1992312"/>
          </a:xfrm>
          <a:ln/>
        </p:spPr>
      </p:pic>
      <p:sp>
        <p:nvSpPr>
          <p:cNvPr id="832516" name="Text Box 7"/>
          <p:cNvSpPr txBox="1">
            <a:spLocks noChangeArrowheads="1"/>
          </p:cNvSpPr>
          <p:nvPr/>
        </p:nvSpPr>
        <p:spPr bwMode="auto">
          <a:xfrm>
            <a:off x="3287714" y="5354638"/>
            <a:ext cx="5616575"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pPr>
            <a:r>
              <a:rPr lang="zh-CN" altLang="en-US" sz="2400">
                <a:solidFill>
                  <a:schemeClr val="tx2"/>
                </a:solidFill>
                <a:ea typeface="宋体" panose="02010600030101010101" pitchFamily="2" charset="-122"/>
              </a:rPr>
              <a:t>子午光线在阶跃光纤内的传播示意图</a:t>
            </a:r>
          </a:p>
          <a:p>
            <a:pPr eaLnBrk="0" hangingPunct="0">
              <a:lnSpc>
                <a:spcPct val="95000"/>
              </a:lnSpc>
              <a:spcBef>
                <a:spcPct val="50000"/>
              </a:spcBef>
            </a:pPr>
            <a:r>
              <a:rPr lang="zh-CN" altLang="en-US" sz="2400">
                <a:solidFill>
                  <a:schemeClr val="tx2"/>
                </a:solidFill>
                <a:ea typeface="宋体" panose="02010600030101010101" pitchFamily="2" charset="-122"/>
              </a:rPr>
              <a:t>           （光纤纵剖面图）</a:t>
            </a:r>
          </a:p>
        </p:txBody>
      </p:sp>
      <p:sp>
        <p:nvSpPr>
          <p:cNvPr id="832517" name="Text Box 8"/>
          <p:cNvSpPr txBox="1">
            <a:spLocks noChangeArrowheads="1"/>
          </p:cNvSpPr>
          <p:nvPr/>
        </p:nvSpPr>
        <p:spPr bwMode="auto">
          <a:xfrm>
            <a:off x="1828800" y="1219200"/>
            <a:ext cx="617220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algn="just" eaLnBrk="0" hangingPunct="0">
              <a:lnSpc>
                <a:spcPct val="95000"/>
              </a:lnSpc>
              <a:spcBef>
                <a:spcPct val="50000"/>
              </a:spcBef>
            </a:pPr>
            <a:r>
              <a:rPr lang="en-US" altLang="zh-CN" sz="2800">
                <a:solidFill>
                  <a:srgbClr val="CC00CC"/>
                </a:solidFill>
                <a:latin typeface="宋体" panose="02010600030101010101" pitchFamily="2" charset="-122"/>
                <a:ea typeface="宋体" panose="02010600030101010101" pitchFamily="2" charset="-122"/>
              </a:rPr>
              <a:t>3</a:t>
            </a:r>
            <a:r>
              <a:rPr lang="zh-CN" altLang="en-US" sz="2800">
                <a:solidFill>
                  <a:srgbClr val="CC00CC"/>
                </a:solidFill>
                <a:latin typeface="宋体" panose="02010600030101010101" pitchFamily="2" charset="-122"/>
                <a:ea typeface="宋体" panose="02010600030101010101" pitchFamily="2" charset="-122"/>
              </a:rPr>
              <a:t>．子午光线的传播分析</a:t>
            </a:r>
          </a:p>
          <a:p>
            <a:pPr algn="just" eaLnBrk="0" hangingPunct="0">
              <a:lnSpc>
                <a:spcPct val="95000"/>
              </a:lnSpc>
              <a:spcBef>
                <a:spcPct val="50000"/>
              </a:spcBef>
            </a:pPr>
            <a:r>
              <a:rPr lang="zh-CN" altLang="en-US" sz="2800">
                <a:solidFill>
                  <a:srgbClr val="FF0000"/>
                </a:solidFill>
                <a:latin typeface="宋体" panose="02010600030101010101" pitchFamily="2" charset="-122"/>
                <a:ea typeface="宋体" panose="02010600030101010101" pitchFamily="2" charset="-122"/>
              </a:rPr>
              <a:t>（</a:t>
            </a:r>
            <a:r>
              <a:rPr lang="en-US" altLang="zh-CN" sz="2800">
                <a:solidFill>
                  <a:srgbClr val="FF0000"/>
                </a:solidFill>
                <a:latin typeface="宋体" panose="02010600030101010101" pitchFamily="2" charset="-122"/>
                <a:ea typeface="宋体" panose="02010600030101010101" pitchFamily="2" charset="-122"/>
              </a:rPr>
              <a:t>1</a:t>
            </a:r>
            <a:r>
              <a:rPr lang="zh-CN" altLang="en-US" sz="2800">
                <a:solidFill>
                  <a:srgbClr val="FF0000"/>
                </a:solidFill>
                <a:latin typeface="宋体" panose="02010600030101010101" pitchFamily="2" charset="-122"/>
                <a:ea typeface="宋体" panose="02010600030101010101" pitchFamily="2" charset="-122"/>
              </a:rPr>
              <a:t>）在阶跃光纤内</a:t>
            </a:r>
            <a:endParaRPr lang="en-US" altLang="zh-CN" sz="3200" b="1">
              <a:solidFill>
                <a:srgbClr val="FF0000"/>
              </a:solidFill>
              <a:ea typeface="宋体" panose="02010600030101010101" pitchFamily="2" charset="-122"/>
            </a:endParaRPr>
          </a:p>
        </p:txBody>
      </p:sp>
      <p:sp>
        <p:nvSpPr>
          <p:cNvPr id="832518" name="Rectangle 6"/>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96481755"/>
      </p:ext>
    </p:extLst>
  </p:cSld>
  <p:clrMapOvr>
    <a:masterClrMapping/>
  </p:clrMapOvr>
  <p:transition>
    <p:blinds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9" name="Rectangle 3"/>
          <p:cNvSpPr>
            <a:spLocks noGrp="1" noChangeArrowheads="1"/>
          </p:cNvSpPr>
          <p:nvPr>
            <p:ph type="body" idx="4294967295"/>
          </p:nvPr>
        </p:nvSpPr>
        <p:spPr>
          <a:xfrm>
            <a:off x="1752600" y="1376364"/>
            <a:ext cx="8686800" cy="5329237"/>
          </a:xfrm>
          <a:ln/>
        </p:spPr>
        <p:txBody>
          <a:bodyPr/>
          <a:lstStyle/>
          <a:p>
            <a:pPr defTabSz="912813">
              <a:lnSpc>
                <a:spcPct val="110000"/>
              </a:lnSpc>
              <a:buNone/>
            </a:pPr>
            <a:r>
              <a:rPr lang="zh-CN" altLang="en-US" b="1">
                <a:solidFill>
                  <a:srgbClr val="CC00CC"/>
                </a:solidFill>
                <a:ea typeface="宋体" panose="02010600030101010101" pitchFamily="2" charset="-122"/>
              </a:rPr>
              <a:t>子午光线在阶跃光纤内传播的基本特点：</a:t>
            </a:r>
          </a:p>
          <a:p>
            <a:pPr defTabSz="912813">
              <a:lnSpc>
                <a:spcPct val="110000"/>
              </a:lnSpc>
              <a:buNone/>
            </a:pPr>
            <a:r>
              <a:rPr lang="zh-CN" altLang="en-US" b="1">
                <a:solidFill>
                  <a:schemeClr val="bg2"/>
                </a:solidFill>
                <a:ea typeface="宋体" panose="02010600030101010101" pitchFamily="2" charset="-122"/>
              </a:rPr>
              <a:t> </a:t>
            </a:r>
            <a:r>
              <a:rPr lang="zh-CN" altLang="en-US" b="1">
                <a:solidFill>
                  <a:srgbClr val="FF0000"/>
                </a:solidFill>
                <a:ea typeface="宋体" panose="02010600030101010101" pitchFamily="2" charset="-122"/>
              </a:rPr>
              <a:t>①</a:t>
            </a:r>
            <a:r>
              <a:rPr lang="zh-CN" altLang="en-US" b="1">
                <a:solidFill>
                  <a:schemeClr val="bg2"/>
                </a:solidFill>
                <a:ea typeface="宋体" panose="02010600030101010101" pitchFamily="2" charset="-122"/>
              </a:rPr>
              <a:t> </a:t>
            </a:r>
            <a:r>
              <a:rPr lang="zh-CN" altLang="en-US" b="1">
                <a:ea typeface="宋体" panose="02010600030101010101" pitchFamily="2" charset="-122"/>
              </a:rPr>
              <a:t>光纤纤芯内传光路线是一系列在纤芯与包层交界面上不  断反射前进的折线，这些折线与光纤轴心线相交，并且与光纤轴心线共面。</a:t>
            </a:r>
          </a:p>
          <a:p>
            <a:pPr defTabSz="912813">
              <a:lnSpc>
                <a:spcPct val="110000"/>
              </a:lnSpc>
              <a:buNone/>
            </a:pPr>
            <a:r>
              <a:rPr lang="zh-CN" altLang="en-US" b="1">
                <a:solidFill>
                  <a:schemeClr val="bg2"/>
                </a:solidFill>
                <a:ea typeface="宋体" panose="02010600030101010101" pitchFamily="2" charset="-122"/>
              </a:rPr>
              <a:t> </a:t>
            </a:r>
            <a:r>
              <a:rPr lang="zh-CN" altLang="en-US" b="1">
                <a:solidFill>
                  <a:srgbClr val="FF0000"/>
                </a:solidFill>
                <a:ea typeface="宋体" panose="02010600030101010101" pitchFamily="2" charset="-122"/>
              </a:rPr>
              <a:t>②</a:t>
            </a:r>
            <a:r>
              <a:rPr lang="zh-CN" altLang="en-US" b="1">
                <a:solidFill>
                  <a:schemeClr val="bg2"/>
                </a:solidFill>
                <a:ea typeface="宋体" panose="02010600030101010101" pitchFamily="2" charset="-122"/>
              </a:rPr>
              <a:t> </a:t>
            </a:r>
            <a:r>
              <a:rPr lang="zh-CN" altLang="en-US" b="1">
                <a:solidFill>
                  <a:schemeClr val="accent1"/>
                </a:solidFill>
                <a:ea typeface="宋体" panose="02010600030101010101" pitchFamily="2" charset="-122"/>
              </a:rPr>
              <a:t>若选择光纤内的光线恰好满足全反射定律，于是在光纤入射端面上的折射律公式为</a:t>
            </a:r>
            <a:endParaRPr lang="zh-CN" altLang="en-US" b="1" i="1">
              <a:solidFill>
                <a:schemeClr val="accent1"/>
              </a:solidFill>
              <a:ea typeface="宋体" panose="02010600030101010101" pitchFamily="2" charset="-122"/>
            </a:endParaRPr>
          </a:p>
          <a:p>
            <a:pPr algn="ctr" defTabSz="912813">
              <a:lnSpc>
                <a:spcPct val="110000"/>
              </a:lnSpc>
              <a:buNone/>
            </a:pP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0</a:t>
            </a:r>
            <a:r>
              <a:rPr lang="en-US" altLang="zh-CN" b="1">
                <a:solidFill>
                  <a:srgbClr val="FF0000"/>
                </a:solidFill>
                <a:ea typeface="宋体" panose="02010600030101010101" pitchFamily="2" charset="-122"/>
              </a:rPr>
              <a:t>sin</a:t>
            </a:r>
            <a:r>
              <a:rPr lang="en-US" altLang="zh-CN" b="1" i="1">
                <a:solidFill>
                  <a:srgbClr val="FF0000"/>
                </a:solidFill>
                <a:ea typeface="宋体" panose="02010600030101010101" pitchFamily="2" charset="-122"/>
                <a:sym typeface="Symbol" panose="05050102010706020507" pitchFamily="18" charset="2"/>
              </a:rPr>
              <a:t></a:t>
            </a:r>
            <a:r>
              <a:rPr lang="en-US" altLang="zh-CN" b="1" baseline="-25000">
                <a:solidFill>
                  <a:srgbClr val="FF0000"/>
                </a:solidFill>
                <a:ea typeface="宋体" panose="02010600030101010101" pitchFamily="2" charset="-122"/>
              </a:rPr>
              <a:t>0</a:t>
            </a:r>
            <a:r>
              <a:rPr lang="en-US" altLang="zh-CN" b="1">
                <a:solidFill>
                  <a:srgbClr val="FF0000"/>
                </a:solidFill>
                <a:ea typeface="宋体" panose="02010600030101010101" pitchFamily="2" charset="-122"/>
              </a:rPr>
              <a:t> = </a:t>
            </a: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1</a:t>
            </a:r>
            <a:r>
              <a:rPr lang="en-US" altLang="zh-CN" b="1">
                <a:solidFill>
                  <a:srgbClr val="FF0000"/>
                </a:solidFill>
                <a:ea typeface="宋体" panose="02010600030101010101" pitchFamily="2" charset="-122"/>
              </a:rPr>
              <a:t>sin</a:t>
            </a:r>
            <a:r>
              <a:rPr lang="en-US" altLang="zh-CN" b="1" i="1">
                <a:solidFill>
                  <a:srgbClr val="FF0000"/>
                </a:solidFill>
                <a:ea typeface="宋体" panose="02010600030101010101" pitchFamily="2" charset="-122"/>
                <a:sym typeface="Symbol" panose="05050102010706020507" pitchFamily="18" charset="2"/>
              </a:rPr>
              <a:t></a:t>
            </a:r>
            <a:r>
              <a:rPr lang="en-US" altLang="zh-CN" b="1" baseline="-25000">
                <a:solidFill>
                  <a:srgbClr val="FF0000"/>
                </a:solidFill>
                <a:ea typeface="宋体" panose="02010600030101010101" pitchFamily="2" charset="-122"/>
              </a:rPr>
              <a:t>1</a:t>
            </a:r>
            <a:r>
              <a:rPr lang="en-US" altLang="zh-CN" b="1">
                <a:solidFill>
                  <a:srgbClr val="FF0000"/>
                </a:solidFill>
                <a:ea typeface="宋体" panose="02010600030101010101" pitchFamily="2" charset="-122"/>
              </a:rPr>
              <a:t>= </a:t>
            </a: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1</a:t>
            </a:r>
            <a:r>
              <a:rPr lang="en-US" altLang="zh-CN" b="1">
                <a:solidFill>
                  <a:srgbClr val="FF0000"/>
                </a:solidFill>
                <a:ea typeface="宋体" panose="02010600030101010101" pitchFamily="2" charset="-122"/>
              </a:rPr>
              <a:t>cos</a:t>
            </a:r>
            <a:r>
              <a:rPr lang="en-US" altLang="zh-CN" b="1" i="1">
                <a:solidFill>
                  <a:srgbClr val="FF0000"/>
                </a:solidFill>
                <a:ea typeface="宋体" panose="02010600030101010101" pitchFamily="2" charset="-122"/>
                <a:sym typeface="Symbol" panose="05050102010706020507" pitchFamily="18" charset="2"/>
              </a:rPr>
              <a:t></a:t>
            </a:r>
            <a:r>
              <a:rPr lang="en-US" altLang="zh-CN" b="1" baseline="-25000">
                <a:solidFill>
                  <a:srgbClr val="FF0000"/>
                </a:solidFill>
                <a:ea typeface="宋体" panose="02010600030101010101" pitchFamily="2" charset="-122"/>
              </a:rPr>
              <a:t>c</a:t>
            </a:r>
          </a:p>
          <a:p>
            <a:pPr defTabSz="912813">
              <a:lnSpc>
                <a:spcPct val="110000"/>
              </a:lnSpc>
              <a:buNone/>
            </a:pPr>
            <a:r>
              <a:rPr lang="en-US" altLang="zh-CN" b="1">
                <a:solidFill>
                  <a:schemeClr val="bg2"/>
                </a:solidFill>
                <a:ea typeface="宋体" panose="02010600030101010101" pitchFamily="2" charset="-122"/>
              </a:rPr>
              <a:t>    </a:t>
            </a:r>
            <a:r>
              <a:rPr lang="zh-CN" altLang="en-US" b="1">
                <a:solidFill>
                  <a:schemeClr val="accent1"/>
                </a:solidFill>
                <a:ea typeface="宋体" panose="02010600030101010101" pitchFamily="2" charset="-122"/>
              </a:rPr>
              <a:t>在光纤内</a:t>
            </a:r>
            <a:r>
              <a:rPr lang="en-US" altLang="zh-CN" b="1" i="1">
                <a:solidFill>
                  <a:schemeClr val="accent1"/>
                </a:solidFill>
                <a:ea typeface="宋体" panose="02010600030101010101" pitchFamily="2" charset="-122"/>
              </a:rPr>
              <a:t>n</a:t>
            </a:r>
            <a:r>
              <a:rPr lang="en-US" altLang="zh-CN" b="1" baseline="-25000">
                <a:solidFill>
                  <a:schemeClr val="accent1"/>
                </a:solidFill>
                <a:ea typeface="宋体" panose="02010600030101010101" pitchFamily="2" charset="-122"/>
              </a:rPr>
              <a:t>1</a:t>
            </a:r>
            <a:r>
              <a:rPr lang="en-US" altLang="zh-CN" b="1">
                <a:solidFill>
                  <a:schemeClr val="accent1"/>
                </a:solidFill>
                <a:ea typeface="宋体" panose="02010600030101010101" pitchFamily="2" charset="-122"/>
              </a:rPr>
              <a:t>, </a:t>
            </a:r>
            <a:r>
              <a:rPr lang="en-US" altLang="zh-CN" b="1" i="1">
                <a:solidFill>
                  <a:schemeClr val="accent1"/>
                </a:solidFill>
                <a:ea typeface="宋体" panose="02010600030101010101" pitchFamily="2" charset="-122"/>
              </a:rPr>
              <a:t>n</a:t>
            </a:r>
            <a:r>
              <a:rPr lang="en-US" altLang="zh-CN" b="1" baseline="-25000">
                <a:solidFill>
                  <a:schemeClr val="accent1"/>
                </a:solidFill>
                <a:ea typeface="宋体" panose="02010600030101010101" pitchFamily="2" charset="-122"/>
              </a:rPr>
              <a:t>2</a:t>
            </a:r>
            <a:r>
              <a:rPr lang="zh-CN" altLang="en-US" b="1">
                <a:solidFill>
                  <a:schemeClr val="accent1"/>
                </a:solidFill>
                <a:ea typeface="宋体" panose="02010600030101010101" pitchFamily="2" charset="-122"/>
              </a:rPr>
              <a:t>交界面上的全反射公式为</a:t>
            </a:r>
            <a:endParaRPr lang="zh-CN" altLang="en-US" b="1" i="1">
              <a:solidFill>
                <a:schemeClr val="accent1"/>
              </a:solidFill>
              <a:ea typeface="宋体" panose="02010600030101010101" pitchFamily="2" charset="-122"/>
            </a:endParaRPr>
          </a:p>
          <a:p>
            <a:pPr algn="ctr" defTabSz="912813">
              <a:lnSpc>
                <a:spcPct val="110000"/>
              </a:lnSpc>
              <a:buNone/>
            </a:pP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1</a:t>
            </a:r>
            <a:r>
              <a:rPr lang="en-US" altLang="zh-CN" b="1">
                <a:solidFill>
                  <a:srgbClr val="FF0000"/>
                </a:solidFill>
                <a:ea typeface="宋体" panose="02010600030101010101" pitchFamily="2" charset="-122"/>
              </a:rPr>
              <a:t>sin</a:t>
            </a:r>
            <a:r>
              <a:rPr lang="en-US" altLang="zh-CN" b="1" i="1">
                <a:solidFill>
                  <a:srgbClr val="FF0000"/>
                </a:solidFill>
                <a:ea typeface="宋体" panose="02010600030101010101" pitchFamily="2" charset="-122"/>
                <a:sym typeface="Symbol" panose="05050102010706020507" pitchFamily="18" charset="2"/>
              </a:rPr>
              <a:t></a:t>
            </a:r>
            <a:r>
              <a:rPr lang="en-US" altLang="zh-CN" b="1" baseline="-25000">
                <a:solidFill>
                  <a:srgbClr val="FF0000"/>
                </a:solidFill>
                <a:ea typeface="宋体" panose="02010600030101010101" pitchFamily="2" charset="-122"/>
              </a:rPr>
              <a:t>c</a:t>
            </a:r>
            <a:r>
              <a:rPr lang="en-US" altLang="zh-CN" b="1">
                <a:solidFill>
                  <a:srgbClr val="FF0000"/>
                </a:solidFill>
                <a:ea typeface="宋体" panose="02010600030101010101" pitchFamily="2" charset="-122"/>
              </a:rPr>
              <a:t> = </a:t>
            </a:r>
            <a:r>
              <a:rPr lang="en-US" altLang="zh-CN" b="1" i="1">
                <a:solidFill>
                  <a:srgbClr val="FF0000"/>
                </a:solidFill>
                <a:ea typeface="宋体" panose="02010600030101010101" pitchFamily="2" charset="-122"/>
              </a:rPr>
              <a:t>n</a:t>
            </a:r>
            <a:r>
              <a:rPr lang="en-US" altLang="zh-CN" b="1" baseline="-25000">
                <a:solidFill>
                  <a:srgbClr val="FF0000"/>
                </a:solidFill>
                <a:ea typeface="宋体" panose="02010600030101010101" pitchFamily="2" charset="-122"/>
              </a:rPr>
              <a:t>2</a:t>
            </a:r>
          </a:p>
          <a:p>
            <a:pPr defTabSz="912813">
              <a:buNone/>
            </a:pPr>
            <a:endParaRPr lang="en-US" altLang="zh-CN" b="1">
              <a:solidFill>
                <a:srgbClr val="FF0000"/>
              </a:solidFill>
              <a:ea typeface="宋体" panose="02010600030101010101" pitchFamily="2" charset="-122"/>
            </a:endParaRPr>
          </a:p>
        </p:txBody>
      </p:sp>
      <p:sp>
        <p:nvSpPr>
          <p:cNvPr id="833540" name="Rectangle 4"/>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820109062"/>
      </p:ext>
    </p:extLst>
  </p:cSld>
  <p:clrMapOvr>
    <a:masterClrMapping/>
  </p:clrMapOvr>
  <p:transition>
    <p:blinds dir="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4563" name="Object 8"/>
          <p:cNvGraphicFramePr>
            <a:graphicFrameLocks noGrp="1" noChangeAspect="1"/>
          </p:cNvGraphicFramePr>
          <p:nvPr>
            <p:ph sz="half" idx="4294967295"/>
          </p:nvPr>
        </p:nvGraphicFramePr>
        <p:xfrm>
          <a:off x="1881189" y="2000250"/>
          <a:ext cx="8372475" cy="935038"/>
        </p:xfrm>
        <a:graphic>
          <a:graphicData uri="http://schemas.openxmlformats.org/presentationml/2006/ole">
            <mc:AlternateContent xmlns:mc="http://schemas.openxmlformats.org/markup-compatibility/2006">
              <mc:Choice xmlns:v="urn:schemas-microsoft-com:vml" Requires="v">
                <p:oleObj spid="_x0000_s71696" name="Equation" r:id="rId3" imgW="2616120" imgH="291960" progId="Equation.DSMT4">
                  <p:embed/>
                </p:oleObj>
              </mc:Choice>
              <mc:Fallback>
                <p:oleObj name="Equation" r:id="rId3" imgW="2616120" imgH="2919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9" y="2000250"/>
                        <a:ext cx="8372475" cy="9350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4564" name="Text Box 11"/>
          <p:cNvSpPr txBox="1">
            <a:spLocks noChangeArrowheads="1"/>
          </p:cNvSpPr>
          <p:nvPr/>
        </p:nvSpPr>
        <p:spPr bwMode="auto">
          <a:xfrm>
            <a:off x="2063751" y="1412876"/>
            <a:ext cx="33115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pPr>
            <a:r>
              <a:rPr lang="zh-CN" altLang="en-US" sz="2800">
                <a:solidFill>
                  <a:srgbClr val="CC00CC"/>
                </a:solidFill>
                <a:ea typeface="宋体" panose="02010600030101010101" pitchFamily="2" charset="-122"/>
              </a:rPr>
              <a:t>联立求解得</a:t>
            </a:r>
          </a:p>
        </p:txBody>
      </p:sp>
      <p:sp>
        <p:nvSpPr>
          <p:cNvPr id="834565" name="Text Box 12"/>
          <p:cNvSpPr txBox="1">
            <a:spLocks noChangeArrowheads="1"/>
          </p:cNvSpPr>
          <p:nvPr/>
        </p:nvSpPr>
        <p:spPr bwMode="auto">
          <a:xfrm>
            <a:off x="2063750" y="3622676"/>
            <a:ext cx="705643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pPr>
            <a:r>
              <a:rPr lang="zh-CN" altLang="en-US" sz="2800">
                <a:solidFill>
                  <a:schemeClr val="tx2"/>
                </a:solidFill>
                <a:ea typeface="宋体" panose="02010600030101010101" pitchFamily="2" charset="-122"/>
              </a:rPr>
              <a:t>式中                       ，</a:t>
            </a:r>
            <a:r>
              <a:rPr lang="zh-CN" altLang="en-US" sz="2800">
                <a:solidFill>
                  <a:schemeClr val="tx2"/>
                </a:solidFill>
                <a:latin typeface="宋体" panose="02010600030101010101" pitchFamily="2" charset="-122"/>
                <a:ea typeface="宋体" panose="02010600030101010101" pitchFamily="2" charset="-122"/>
              </a:rPr>
              <a:t>称为</a:t>
            </a:r>
            <a:r>
              <a:rPr lang="zh-CN" altLang="en-US" sz="2800">
                <a:solidFill>
                  <a:srgbClr val="FF0000"/>
                </a:solidFill>
                <a:latin typeface="宋体" panose="02010600030101010101" pitchFamily="2" charset="-122"/>
                <a:ea typeface="宋体" panose="02010600030101010101" pitchFamily="2" charset="-122"/>
              </a:rPr>
              <a:t>相对折射率差</a:t>
            </a:r>
            <a:r>
              <a:rPr lang="zh-CN" altLang="en-US" sz="2800" b="1">
                <a:solidFill>
                  <a:schemeClr val="tx2"/>
                </a:solidFill>
                <a:latin typeface="宋体" panose="02010600030101010101" pitchFamily="2" charset="-122"/>
                <a:ea typeface="宋体" panose="02010600030101010101" pitchFamily="2" charset="-122"/>
              </a:rPr>
              <a:t> </a:t>
            </a:r>
          </a:p>
        </p:txBody>
      </p:sp>
      <p:graphicFrame>
        <p:nvGraphicFramePr>
          <p:cNvPr id="834566" name="Object 13"/>
          <p:cNvGraphicFramePr>
            <a:graphicFrameLocks noGrp="1" noChangeAspect="1"/>
          </p:cNvGraphicFramePr>
          <p:nvPr>
            <p:ph sz="half" idx="4294967295"/>
          </p:nvPr>
        </p:nvGraphicFramePr>
        <p:xfrm>
          <a:off x="3000375" y="3197226"/>
          <a:ext cx="1944688" cy="1374775"/>
        </p:xfrm>
        <a:graphic>
          <a:graphicData uri="http://schemas.openxmlformats.org/presentationml/2006/ole">
            <mc:AlternateContent xmlns:mc="http://schemas.openxmlformats.org/markup-compatibility/2006">
              <mc:Choice xmlns:v="urn:schemas-microsoft-com:vml" Requires="v">
                <p:oleObj spid="_x0000_s71697" name="Equation" r:id="rId5" imgW="749160" imgH="457200" progId="Equation.DSMT4">
                  <p:embed/>
                </p:oleObj>
              </mc:Choice>
              <mc:Fallback>
                <p:oleObj name="Equation" r:id="rId5" imgW="749160" imgH="457200" progId="Equation.DSMT4">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375" y="3197226"/>
                        <a:ext cx="1944688" cy="137477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4567" name="Text Box 16"/>
          <p:cNvSpPr txBox="1">
            <a:spLocks noChangeArrowheads="1"/>
          </p:cNvSpPr>
          <p:nvPr/>
        </p:nvSpPr>
        <p:spPr bwMode="auto">
          <a:xfrm>
            <a:off x="1524000" y="4922838"/>
            <a:ext cx="91440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120000"/>
              </a:lnSpc>
              <a:spcBef>
                <a:spcPct val="50000"/>
              </a:spcBef>
            </a:pPr>
            <a:r>
              <a:rPr lang="zh-CN" altLang="en-US" sz="2800" b="1">
                <a:solidFill>
                  <a:srgbClr val="FF0000"/>
                </a:solidFill>
                <a:ea typeface="宋体" panose="02010600030101010101" pitchFamily="2" charset="-122"/>
              </a:rPr>
              <a:t>结论：</a:t>
            </a:r>
            <a:r>
              <a:rPr lang="zh-CN" altLang="en-US" sz="2800">
                <a:solidFill>
                  <a:schemeClr val="tx2"/>
                </a:solidFill>
                <a:ea typeface="宋体" panose="02010600030101010101" pitchFamily="2" charset="-122"/>
              </a:rPr>
              <a:t>当光纤端面入射角</a:t>
            </a:r>
            <a:r>
              <a:rPr lang="zh-CN" altLang="en-US"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in</a:t>
            </a:r>
            <a:r>
              <a:rPr lang="en-US" altLang="zh-CN" sz="2800">
                <a:solidFill>
                  <a:schemeClr val="tx2"/>
                </a:solidFill>
                <a:ea typeface="宋体" panose="02010600030101010101" pitchFamily="2" charset="-122"/>
              </a:rPr>
              <a:t>≤</a:t>
            </a:r>
            <a:r>
              <a:rPr lang="en-US" altLang="zh-CN"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0</a:t>
            </a:r>
            <a:r>
              <a:rPr lang="zh-CN" altLang="en-US" sz="2800">
                <a:solidFill>
                  <a:schemeClr val="tx2"/>
                </a:solidFill>
                <a:ea typeface="宋体" panose="02010600030101010101" pitchFamily="2" charset="-122"/>
              </a:rPr>
              <a:t>时，光纤可以传光；当光纤端面入射角</a:t>
            </a:r>
            <a:r>
              <a:rPr lang="zh-CN" altLang="en-US"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in</a:t>
            </a:r>
            <a:r>
              <a:rPr lang="zh-CN" altLang="en-US" sz="2800">
                <a:solidFill>
                  <a:schemeClr val="tx2"/>
                </a:solidFill>
                <a:ea typeface="宋体" panose="02010600030101010101" pitchFamily="2" charset="-122"/>
              </a:rPr>
              <a:t>＞</a:t>
            </a:r>
            <a:r>
              <a:rPr lang="zh-CN" altLang="en-US"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0</a:t>
            </a:r>
            <a:r>
              <a:rPr lang="zh-CN" altLang="en-US" sz="2800">
                <a:solidFill>
                  <a:schemeClr val="tx2"/>
                </a:solidFill>
                <a:ea typeface="宋体" panose="02010600030101010101" pitchFamily="2" charset="-122"/>
              </a:rPr>
              <a:t>时，光纤不能传光。</a:t>
            </a:r>
            <a:r>
              <a:rPr lang="zh-CN" altLang="en-US" sz="2800" i="1">
                <a:solidFill>
                  <a:schemeClr val="tx2"/>
                </a:solidFill>
                <a:ea typeface="宋体" panose="02010600030101010101" pitchFamily="2" charset="-122"/>
                <a:sym typeface="Symbol" panose="05050102010706020507" pitchFamily="18" charset="2"/>
              </a:rPr>
              <a:t></a:t>
            </a:r>
            <a:r>
              <a:rPr lang="en-US" altLang="zh-CN" sz="2800" baseline="-25000">
                <a:solidFill>
                  <a:schemeClr val="tx2"/>
                </a:solidFill>
                <a:ea typeface="宋体" panose="02010600030101010101" pitchFamily="2" charset="-122"/>
              </a:rPr>
              <a:t>0</a:t>
            </a:r>
            <a:r>
              <a:rPr lang="en-US" altLang="zh-CN" sz="2800">
                <a:solidFill>
                  <a:schemeClr val="tx2"/>
                </a:solidFill>
                <a:ea typeface="宋体" panose="02010600030101010101" pitchFamily="2" charset="-122"/>
              </a:rPr>
              <a:t> </a:t>
            </a:r>
            <a:r>
              <a:rPr lang="zh-CN" altLang="en-US" sz="2800">
                <a:solidFill>
                  <a:schemeClr val="tx2"/>
                </a:solidFill>
                <a:ea typeface="宋体" panose="02010600030101010101" pitchFamily="2" charset="-122"/>
              </a:rPr>
              <a:t>称为光纤端面临界入射角，它与光纤端面上入射点位置无关。</a:t>
            </a:r>
          </a:p>
        </p:txBody>
      </p:sp>
      <p:sp>
        <p:nvSpPr>
          <p:cNvPr id="834568" name="Rectangle 8"/>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2448222376"/>
      </p:ext>
    </p:extLst>
  </p:cSld>
  <p:clrMapOvr>
    <a:masterClrMapping/>
  </p:clrMapOvr>
  <p:transition>
    <p:blinds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7" name="Rectangle 3"/>
          <p:cNvSpPr>
            <a:spLocks noGrp="1" noChangeArrowheads="1"/>
          </p:cNvSpPr>
          <p:nvPr>
            <p:ph type="body" sz="half" idx="4294967295"/>
          </p:nvPr>
        </p:nvSpPr>
        <p:spPr>
          <a:xfrm>
            <a:off x="1992313" y="1628776"/>
            <a:ext cx="4038600" cy="4525963"/>
          </a:xfrm>
          <a:ln/>
        </p:spPr>
        <p:txBody>
          <a:bodyPr/>
          <a:lstStyle/>
          <a:p>
            <a:pPr algn="just" defTabSz="912813">
              <a:buNone/>
            </a:pPr>
            <a:r>
              <a:rPr lang="zh-CN" altLang="en-US" b="1">
                <a:solidFill>
                  <a:srgbClr val="FF0000"/>
                </a:solidFill>
                <a:latin typeface="宋体" panose="02010600030101010101" pitchFamily="2" charset="-122"/>
                <a:ea typeface="宋体" panose="02010600030101010101" pitchFamily="2" charset="-122"/>
              </a:rPr>
              <a:t>（</a:t>
            </a:r>
            <a:r>
              <a:rPr lang="en-US" altLang="zh-CN" b="1">
                <a:solidFill>
                  <a:srgbClr val="FF0000"/>
                </a:solidFill>
                <a:latin typeface="宋体" panose="02010600030101010101" pitchFamily="2" charset="-122"/>
                <a:ea typeface="宋体" panose="02010600030101010101" pitchFamily="2" charset="-122"/>
              </a:rPr>
              <a:t>2</a:t>
            </a:r>
            <a:r>
              <a:rPr lang="zh-CN" altLang="en-US" b="1">
                <a:solidFill>
                  <a:srgbClr val="FF0000"/>
                </a:solidFill>
                <a:latin typeface="宋体" panose="02010600030101010101" pitchFamily="2" charset="-122"/>
                <a:ea typeface="宋体" panose="02010600030101010101" pitchFamily="2" charset="-122"/>
              </a:rPr>
              <a:t>）在渐变光纤内</a:t>
            </a:r>
          </a:p>
          <a:p>
            <a:pPr algn="just" defTabSz="912813">
              <a:buNone/>
            </a:pPr>
            <a:endParaRPr lang="zh-CN" altLang="en-US" b="1">
              <a:solidFill>
                <a:srgbClr val="FF0000"/>
              </a:solidFill>
              <a:latin typeface="宋体" panose="02010600030101010101" pitchFamily="2" charset="-122"/>
              <a:ea typeface="宋体" panose="02010600030101010101" pitchFamily="2" charset="-122"/>
            </a:endParaRPr>
          </a:p>
          <a:p>
            <a:pPr defTabSz="912813">
              <a:buNone/>
            </a:pPr>
            <a:endParaRPr lang="en-US" altLang="zh-CN" sz="2500">
              <a:latin typeface="宋体" panose="02010600030101010101" pitchFamily="2" charset="-122"/>
              <a:ea typeface="宋体" panose="02010600030101010101" pitchFamily="2" charset="-122"/>
            </a:endParaRPr>
          </a:p>
        </p:txBody>
      </p:sp>
      <p:pic>
        <p:nvPicPr>
          <p:cNvPr id="835588" name="Picture 4" descr="2t1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905001" y="2963864"/>
            <a:ext cx="8435975" cy="1760537"/>
          </a:xfrm>
          <a:ln/>
        </p:spPr>
      </p:pic>
      <p:sp>
        <p:nvSpPr>
          <p:cNvPr id="835589" name="Text Box 7"/>
          <p:cNvSpPr txBox="1">
            <a:spLocks noChangeArrowheads="1"/>
          </p:cNvSpPr>
          <p:nvPr/>
        </p:nvSpPr>
        <p:spPr bwMode="auto">
          <a:xfrm>
            <a:off x="3503614" y="5278438"/>
            <a:ext cx="5329237"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lgn="l" defTabSz="915988">
              <a:defRPr>
                <a:solidFill>
                  <a:schemeClr val="tx1"/>
                </a:solidFill>
                <a:latin typeface="Arial" panose="020B0604020202020204" pitchFamily="34" charset="0"/>
              </a:defRPr>
            </a:lvl1pPr>
            <a:lvl2pPr marL="742950" indent="-285750" algn="l" defTabSz="915988">
              <a:defRPr>
                <a:solidFill>
                  <a:schemeClr val="tx1"/>
                </a:solidFill>
                <a:latin typeface="Arial" panose="020B0604020202020204" pitchFamily="34" charset="0"/>
              </a:defRPr>
            </a:lvl2pPr>
            <a:lvl3pPr marL="1143000" indent="-228600" algn="l" defTabSz="915988">
              <a:defRPr>
                <a:solidFill>
                  <a:schemeClr val="tx1"/>
                </a:solidFill>
                <a:latin typeface="Arial" panose="020B0604020202020204" pitchFamily="34" charset="0"/>
              </a:defRPr>
            </a:lvl3pPr>
            <a:lvl4pPr marL="1600200" indent="-228600" algn="l" defTabSz="915988">
              <a:defRPr>
                <a:solidFill>
                  <a:schemeClr val="tx1"/>
                </a:solidFill>
                <a:latin typeface="Arial" panose="020B0604020202020204" pitchFamily="34" charset="0"/>
              </a:defRPr>
            </a:lvl4pPr>
            <a:lvl5pPr marL="2057400" indent="-228600" algn="l" defTabSz="915988">
              <a:defRPr>
                <a:solidFill>
                  <a:schemeClr val="tx1"/>
                </a:solidFill>
                <a:latin typeface="Arial" panose="020B0604020202020204" pitchFamily="34" charset="0"/>
              </a:defRPr>
            </a:lvl5pPr>
            <a:lvl6pPr marL="2514600" indent="-228600" defTabSz="915988" fontAlgn="base">
              <a:spcBef>
                <a:spcPct val="0"/>
              </a:spcBef>
              <a:spcAft>
                <a:spcPct val="0"/>
              </a:spcAft>
              <a:defRPr>
                <a:solidFill>
                  <a:schemeClr val="tx1"/>
                </a:solidFill>
                <a:latin typeface="Arial" panose="020B0604020202020204" pitchFamily="34" charset="0"/>
              </a:defRPr>
            </a:lvl6pPr>
            <a:lvl7pPr marL="2971800" indent="-228600" defTabSz="915988" fontAlgn="base">
              <a:spcBef>
                <a:spcPct val="0"/>
              </a:spcBef>
              <a:spcAft>
                <a:spcPct val="0"/>
              </a:spcAft>
              <a:defRPr>
                <a:solidFill>
                  <a:schemeClr val="tx1"/>
                </a:solidFill>
                <a:latin typeface="Arial" panose="020B0604020202020204" pitchFamily="34" charset="0"/>
              </a:defRPr>
            </a:lvl7pPr>
            <a:lvl8pPr marL="3429000" indent="-228600" defTabSz="915988" fontAlgn="base">
              <a:spcBef>
                <a:spcPct val="0"/>
              </a:spcBef>
              <a:spcAft>
                <a:spcPct val="0"/>
              </a:spcAft>
              <a:defRPr>
                <a:solidFill>
                  <a:schemeClr val="tx1"/>
                </a:solidFill>
                <a:latin typeface="Arial" panose="020B0604020202020204" pitchFamily="34" charset="0"/>
              </a:defRPr>
            </a:lvl8pPr>
            <a:lvl9pPr marL="3886200" indent="-228600" defTabSz="9159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pPr>
            <a:r>
              <a:rPr lang="zh-CN" altLang="en-US" sz="2400">
                <a:solidFill>
                  <a:schemeClr val="tx2"/>
                </a:solidFill>
                <a:latin typeface="宋体" panose="02010600030101010101" pitchFamily="2" charset="-122"/>
                <a:ea typeface="宋体" panose="02010600030101010101" pitchFamily="2" charset="-122"/>
              </a:rPr>
              <a:t>子午光线在渐变光纤内的传播示意图</a:t>
            </a:r>
          </a:p>
          <a:p>
            <a:pPr eaLnBrk="0" hangingPunct="0">
              <a:lnSpc>
                <a:spcPct val="95000"/>
              </a:lnSpc>
              <a:spcBef>
                <a:spcPct val="50000"/>
              </a:spcBef>
            </a:pPr>
            <a:r>
              <a:rPr lang="zh-CN" altLang="en-US" sz="2400">
                <a:solidFill>
                  <a:schemeClr val="tx2"/>
                </a:solidFill>
                <a:latin typeface="宋体" panose="02010600030101010101" pitchFamily="2" charset="-122"/>
                <a:ea typeface="宋体" panose="02010600030101010101" pitchFamily="2" charset="-122"/>
              </a:rPr>
              <a:t>       （光纤纵剖面图）</a:t>
            </a:r>
          </a:p>
        </p:txBody>
      </p:sp>
      <p:sp>
        <p:nvSpPr>
          <p:cNvPr id="835590" name="Rectangle 6"/>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3824967601"/>
      </p:ext>
    </p:extLst>
  </p:cSld>
  <p:clrMapOvr>
    <a:masterClrMapping/>
  </p:clrMapOvr>
  <p:transition>
    <p:blinds dir="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1" name="Rectangle 3"/>
          <p:cNvSpPr>
            <a:spLocks noGrp="1" noChangeArrowheads="1"/>
          </p:cNvSpPr>
          <p:nvPr>
            <p:ph type="body" sz="half" idx="4294967295"/>
          </p:nvPr>
        </p:nvSpPr>
        <p:spPr>
          <a:xfrm>
            <a:off x="1676400" y="1143000"/>
            <a:ext cx="8915400" cy="5410200"/>
          </a:xfrm>
          <a:ln/>
        </p:spPr>
        <p:txBody>
          <a:bodyPr>
            <a:normAutofit lnSpcReduction="10000"/>
          </a:bodyPr>
          <a:lstStyle/>
          <a:p>
            <a:pPr defTabSz="912813">
              <a:lnSpc>
                <a:spcPct val="110000"/>
              </a:lnSpc>
              <a:spcAft>
                <a:spcPct val="50000"/>
              </a:spcAft>
              <a:buNone/>
            </a:pPr>
            <a:r>
              <a:rPr lang="zh-CN" altLang="en-US" dirty="0">
                <a:solidFill>
                  <a:srgbClr val="CC00CC"/>
                </a:solidFill>
                <a:ea typeface="宋体" panose="02010600030101010101" pitchFamily="2" charset="-122"/>
              </a:rPr>
              <a:t>子午光线在渐变光纤内传播的基本特点：</a:t>
            </a:r>
          </a:p>
          <a:p>
            <a:pPr defTabSz="912813">
              <a:lnSpc>
                <a:spcPct val="110000"/>
              </a:lnSpc>
              <a:buNone/>
            </a:pPr>
            <a:r>
              <a:rPr lang="zh-CN" altLang="en-US" b="1" dirty="0">
                <a:solidFill>
                  <a:srgbClr val="FF0000"/>
                </a:solidFill>
                <a:ea typeface="宋体" panose="02010600030101010101" pitchFamily="2" charset="-122"/>
              </a:rPr>
              <a:t>① </a:t>
            </a:r>
            <a:r>
              <a:rPr lang="zh-CN" altLang="en-US" b="1" dirty="0">
                <a:ea typeface="宋体" panose="02010600030101010101" pitchFamily="2" charset="-122"/>
              </a:rPr>
              <a:t>光纤纤芯内传光路线是周期性连续曲线，与光纤轴心线相交，并且传光路线与光纤轴心线共面。</a:t>
            </a:r>
          </a:p>
          <a:p>
            <a:pPr defTabSz="912813">
              <a:lnSpc>
                <a:spcPct val="110000"/>
              </a:lnSpc>
              <a:buNone/>
            </a:pPr>
            <a:r>
              <a:rPr lang="zh-CN" altLang="en-US" b="1" dirty="0">
                <a:solidFill>
                  <a:srgbClr val="FF0000"/>
                </a:solidFill>
                <a:ea typeface="宋体" panose="02010600030101010101" pitchFamily="2" charset="-122"/>
              </a:rPr>
              <a:t>②</a:t>
            </a:r>
            <a:r>
              <a:rPr lang="zh-CN" altLang="en-US" b="1" dirty="0">
                <a:solidFill>
                  <a:schemeClr val="accent2"/>
                </a:solidFill>
                <a:ea typeface="宋体" panose="02010600030101010101" pitchFamily="2" charset="-122"/>
              </a:rPr>
              <a:t> </a:t>
            </a:r>
            <a:r>
              <a:rPr lang="zh-CN" altLang="en-US" b="1" dirty="0">
                <a:solidFill>
                  <a:schemeClr val="accent1"/>
                </a:solidFill>
                <a:ea typeface="宋体" panose="02010600030101010101" pitchFamily="2" charset="-122"/>
              </a:rPr>
              <a:t>光纤端面临界入射角为 </a:t>
            </a:r>
            <a:r>
              <a:rPr lang="zh-CN" altLang="en-US" b="1" i="1" dirty="0">
                <a:solidFill>
                  <a:srgbClr val="FF0000"/>
                </a:solidFill>
                <a:ea typeface="宋体" panose="02010600030101010101" pitchFamily="2" charset="-122"/>
                <a:sym typeface="Symbol" panose="05050102010706020507" pitchFamily="18" charset="2"/>
              </a:rPr>
              <a:t></a:t>
            </a:r>
            <a:r>
              <a:rPr lang="en-US" altLang="zh-CN" b="1" baseline="-25000" dirty="0">
                <a:solidFill>
                  <a:srgbClr val="FF0000"/>
                </a:solidFill>
                <a:ea typeface="宋体" panose="02010600030101010101" pitchFamily="2" charset="-122"/>
              </a:rPr>
              <a:t>0</a:t>
            </a:r>
            <a:r>
              <a:rPr lang="en-US" altLang="zh-CN" b="1" dirty="0">
                <a:solidFill>
                  <a:srgbClr val="FF0000"/>
                </a:solidFill>
                <a:ea typeface="宋体" panose="02010600030101010101" pitchFamily="2" charset="-122"/>
              </a:rPr>
              <a:t>(</a:t>
            </a:r>
            <a:r>
              <a:rPr lang="en-US" altLang="zh-CN" b="1" i="1" dirty="0">
                <a:solidFill>
                  <a:srgbClr val="FF0000"/>
                </a:solidFill>
                <a:ea typeface="宋体" panose="02010600030101010101" pitchFamily="2" charset="-122"/>
              </a:rPr>
              <a:t>r</a:t>
            </a:r>
            <a:r>
              <a:rPr lang="en-US" altLang="zh-CN" b="1" dirty="0">
                <a:solidFill>
                  <a:srgbClr val="FF0000"/>
                </a:solidFill>
                <a:ea typeface="宋体" panose="02010600030101010101" pitchFamily="2" charset="-122"/>
              </a:rPr>
              <a:t>) =</a:t>
            </a:r>
            <a:r>
              <a:rPr lang="en-US" altLang="zh-CN" b="1" dirty="0">
                <a:solidFill>
                  <a:schemeClr val="accent2"/>
                </a:solidFill>
                <a:ea typeface="宋体" panose="02010600030101010101" pitchFamily="2" charset="-122"/>
              </a:rPr>
              <a:t>                             </a:t>
            </a:r>
            <a:r>
              <a:rPr lang="zh-CN" altLang="en-US" b="1" dirty="0">
                <a:solidFill>
                  <a:schemeClr val="accent1"/>
                </a:solidFill>
                <a:ea typeface="宋体" panose="02010600030101010101" pitchFamily="2" charset="-122"/>
              </a:rPr>
              <a:t>，与光纤端面上入射点位置</a:t>
            </a:r>
            <a:r>
              <a:rPr lang="en-US" altLang="zh-CN" b="1" i="1" dirty="0">
                <a:solidFill>
                  <a:schemeClr val="accent1"/>
                </a:solidFill>
                <a:ea typeface="宋体" panose="02010600030101010101" pitchFamily="2" charset="-122"/>
              </a:rPr>
              <a:t>r</a:t>
            </a:r>
            <a:r>
              <a:rPr lang="zh-CN" altLang="en-US" b="1" dirty="0">
                <a:solidFill>
                  <a:schemeClr val="accent1"/>
                </a:solidFill>
                <a:ea typeface="宋体" panose="02010600030101010101" pitchFamily="2" charset="-122"/>
              </a:rPr>
              <a:t>有关。其中，</a:t>
            </a:r>
            <a:r>
              <a:rPr lang="zh-CN" altLang="en-US" b="1" i="1" dirty="0">
                <a:solidFill>
                  <a:srgbClr val="C20000"/>
                </a:solidFill>
                <a:ea typeface="宋体" panose="02010600030101010101" pitchFamily="2" charset="-122"/>
                <a:sym typeface="Symbol" panose="05050102010706020507" pitchFamily="18" charset="2"/>
              </a:rPr>
              <a:t></a:t>
            </a:r>
            <a:r>
              <a:rPr lang="en-US" altLang="zh-CN" b="1" baseline="-25000" dirty="0">
                <a:solidFill>
                  <a:srgbClr val="C20000"/>
                </a:solidFill>
                <a:ea typeface="宋体" panose="02010600030101010101" pitchFamily="2" charset="-122"/>
              </a:rPr>
              <a:t>0</a:t>
            </a:r>
            <a:r>
              <a:rPr lang="en-US" altLang="zh-CN" b="1" dirty="0">
                <a:solidFill>
                  <a:srgbClr val="C20000"/>
                </a:solidFill>
                <a:ea typeface="宋体" panose="02010600030101010101" pitchFamily="2" charset="-122"/>
              </a:rPr>
              <a:t>(</a:t>
            </a:r>
            <a:r>
              <a:rPr lang="en-US" altLang="zh-CN" b="1" i="1" dirty="0">
                <a:solidFill>
                  <a:srgbClr val="C20000"/>
                </a:solidFill>
                <a:ea typeface="宋体" panose="02010600030101010101" pitchFamily="2" charset="-122"/>
              </a:rPr>
              <a:t>r </a:t>
            </a:r>
            <a:r>
              <a:rPr lang="en-US" altLang="zh-CN" b="1" dirty="0">
                <a:solidFill>
                  <a:srgbClr val="C20000"/>
                </a:solidFill>
                <a:ea typeface="宋体" panose="02010600030101010101" pitchFamily="2" charset="-122"/>
              </a:rPr>
              <a:t>= 0)</a:t>
            </a:r>
            <a:r>
              <a:rPr lang="zh-CN" altLang="en-US" b="1" dirty="0">
                <a:solidFill>
                  <a:srgbClr val="C20000"/>
                </a:solidFill>
                <a:ea typeface="宋体" panose="02010600030101010101" pitchFamily="2" charset="-122"/>
              </a:rPr>
              <a:t>称为中心临界入射角，</a:t>
            </a:r>
            <a:r>
              <a:rPr lang="zh-CN" altLang="en-US" b="1" i="1" dirty="0">
                <a:solidFill>
                  <a:srgbClr val="C20000"/>
                </a:solidFill>
                <a:ea typeface="宋体" panose="02010600030101010101" pitchFamily="2" charset="-122"/>
                <a:sym typeface="Symbol" panose="05050102010706020507" pitchFamily="18" charset="2"/>
              </a:rPr>
              <a:t></a:t>
            </a:r>
            <a:r>
              <a:rPr lang="en-US" altLang="zh-CN" b="1" baseline="-25000" dirty="0">
                <a:solidFill>
                  <a:srgbClr val="C20000"/>
                </a:solidFill>
                <a:ea typeface="宋体" panose="02010600030101010101" pitchFamily="2" charset="-122"/>
              </a:rPr>
              <a:t>0</a:t>
            </a:r>
            <a:r>
              <a:rPr lang="en-US" altLang="zh-CN" b="1" dirty="0">
                <a:solidFill>
                  <a:srgbClr val="C20000"/>
                </a:solidFill>
                <a:ea typeface="宋体" panose="02010600030101010101" pitchFamily="2" charset="-122"/>
              </a:rPr>
              <a:t>(</a:t>
            </a:r>
            <a:r>
              <a:rPr lang="en-US" altLang="zh-CN" b="1" i="1" dirty="0">
                <a:solidFill>
                  <a:srgbClr val="C20000"/>
                </a:solidFill>
                <a:ea typeface="宋体" panose="02010600030101010101" pitchFamily="2" charset="-122"/>
              </a:rPr>
              <a:t>r </a:t>
            </a:r>
            <a:r>
              <a:rPr lang="en-US" altLang="zh-CN" b="1" dirty="0">
                <a:solidFill>
                  <a:srgbClr val="C20000"/>
                </a:solidFill>
                <a:ea typeface="宋体" panose="02010600030101010101" pitchFamily="2" charset="-122"/>
                <a:sym typeface="Symbol" panose="05050102010706020507" pitchFamily="18" charset="2"/>
              </a:rPr>
              <a:t></a:t>
            </a:r>
            <a:r>
              <a:rPr lang="en-US" altLang="zh-CN" b="1" dirty="0">
                <a:solidFill>
                  <a:srgbClr val="C20000"/>
                </a:solidFill>
                <a:ea typeface="宋体" panose="02010600030101010101" pitchFamily="2" charset="-122"/>
              </a:rPr>
              <a:t> 0)</a:t>
            </a:r>
            <a:r>
              <a:rPr lang="zh-CN" altLang="en-US" b="1" dirty="0">
                <a:solidFill>
                  <a:srgbClr val="C20000"/>
                </a:solidFill>
                <a:ea typeface="宋体" panose="02010600030101010101" pitchFamily="2" charset="-122"/>
              </a:rPr>
              <a:t>称为非中心临界入射角。</a:t>
            </a:r>
            <a:endParaRPr lang="en-US" altLang="zh-CN" b="1" dirty="0">
              <a:solidFill>
                <a:srgbClr val="C20000"/>
              </a:solidFill>
              <a:ea typeface="宋体" panose="02010600030101010101" pitchFamily="2" charset="-122"/>
            </a:endParaRPr>
          </a:p>
          <a:p>
            <a:pPr defTabSz="912813">
              <a:lnSpc>
                <a:spcPct val="110000"/>
              </a:lnSpc>
              <a:buNone/>
            </a:pPr>
            <a:r>
              <a:rPr lang="en-US" altLang="zh-CN" b="1" dirty="0">
                <a:solidFill>
                  <a:schemeClr val="accent2"/>
                </a:solidFill>
                <a:ea typeface="宋体" panose="02010600030101010101" pitchFamily="2" charset="-122"/>
              </a:rPr>
              <a:t>    </a:t>
            </a:r>
            <a:r>
              <a:rPr lang="zh-CN" altLang="en-US" b="1" dirty="0">
                <a:solidFill>
                  <a:schemeClr val="accent1"/>
                </a:solidFill>
                <a:ea typeface="宋体" panose="02010600030101010101" pitchFamily="2" charset="-122"/>
              </a:rPr>
              <a:t>可见，</a:t>
            </a:r>
            <a:r>
              <a:rPr lang="zh-CN" altLang="en-US" b="1" i="1" dirty="0">
                <a:solidFill>
                  <a:schemeClr val="accent1"/>
                </a:solidFill>
                <a:ea typeface="宋体" panose="02010600030101010101" pitchFamily="2" charset="-122"/>
                <a:sym typeface="Symbol" panose="05050102010706020507" pitchFamily="18" charset="2"/>
              </a:rPr>
              <a:t></a:t>
            </a:r>
            <a:r>
              <a:rPr lang="en-US" altLang="zh-CN" b="1" baseline="-25000" dirty="0">
                <a:solidFill>
                  <a:schemeClr val="accent1"/>
                </a:solidFill>
                <a:ea typeface="宋体" panose="02010600030101010101" pitchFamily="2" charset="-122"/>
              </a:rPr>
              <a:t>0</a:t>
            </a:r>
            <a:r>
              <a:rPr lang="en-US" altLang="zh-CN" b="1" dirty="0">
                <a:solidFill>
                  <a:schemeClr val="accent1"/>
                </a:solidFill>
                <a:ea typeface="宋体" panose="02010600030101010101" pitchFamily="2" charset="-122"/>
              </a:rPr>
              <a:t>(</a:t>
            </a:r>
            <a:r>
              <a:rPr lang="en-US" altLang="zh-CN" b="1" i="1" dirty="0">
                <a:solidFill>
                  <a:schemeClr val="accent1"/>
                </a:solidFill>
                <a:ea typeface="宋体" panose="02010600030101010101" pitchFamily="2" charset="-122"/>
              </a:rPr>
              <a:t>r </a:t>
            </a:r>
            <a:r>
              <a:rPr lang="en-US" altLang="zh-CN" b="1" dirty="0">
                <a:solidFill>
                  <a:schemeClr val="accent1"/>
                </a:solidFill>
                <a:ea typeface="宋体" panose="02010600030101010101" pitchFamily="2" charset="-122"/>
              </a:rPr>
              <a:t>= 0)</a:t>
            </a:r>
            <a:r>
              <a:rPr lang="zh-CN" altLang="en-US" b="1" dirty="0">
                <a:solidFill>
                  <a:schemeClr val="accent1"/>
                </a:solidFill>
                <a:ea typeface="宋体" panose="02010600030101010101" pitchFamily="2" charset="-122"/>
              </a:rPr>
              <a:t>＞</a:t>
            </a:r>
            <a:r>
              <a:rPr lang="zh-CN" altLang="en-US" b="1" i="1" dirty="0">
                <a:solidFill>
                  <a:schemeClr val="accent1"/>
                </a:solidFill>
                <a:ea typeface="宋体" panose="02010600030101010101" pitchFamily="2" charset="-122"/>
                <a:sym typeface="Symbol" panose="05050102010706020507" pitchFamily="18" charset="2"/>
              </a:rPr>
              <a:t></a:t>
            </a:r>
            <a:r>
              <a:rPr lang="en-US" altLang="zh-CN" b="1" baseline="-25000" dirty="0">
                <a:solidFill>
                  <a:schemeClr val="accent1"/>
                </a:solidFill>
                <a:ea typeface="宋体" panose="02010600030101010101" pitchFamily="2" charset="-122"/>
              </a:rPr>
              <a:t>0</a:t>
            </a:r>
            <a:r>
              <a:rPr lang="en-US" altLang="zh-CN" b="1" dirty="0">
                <a:solidFill>
                  <a:schemeClr val="accent1"/>
                </a:solidFill>
                <a:ea typeface="宋体" panose="02010600030101010101" pitchFamily="2" charset="-122"/>
              </a:rPr>
              <a:t>(</a:t>
            </a:r>
            <a:r>
              <a:rPr lang="en-US" altLang="zh-CN" b="1" i="1" dirty="0">
                <a:solidFill>
                  <a:schemeClr val="accent1"/>
                </a:solidFill>
                <a:ea typeface="宋体" panose="02010600030101010101" pitchFamily="2" charset="-122"/>
              </a:rPr>
              <a:t>r </a:t>
            </a:r>
            <a:r>
              <a:rPr lang="en-US" altLang="zh-CN" b="1" dirty="0">
                <a:solidFill>
                  <a:schemeClr val="accent1"/>
                </a:solidFill>
                <a:ea typeface="宋体" panose="02010600030101010101" pitchFamily="2" charset="-122"/>
                <a:sym typeface="Symbol" panose="05050102010706020507" pitchFamily="18" charset="2"/>
              </a:rPr>
              <a:t></a:t>
            </a:r>
            <a:r>
              <a:rPr lang="en-US" altLang="zh-CN" b="1" dirty="0">
                <a:solidFill>
                  <a:schemeClr val="accent1"/>
                </a:solidFill>
                <a:ea typeface="宋体" panose="02010600030101010101" pitchFamily="2" charset="-122"/>
              </a:rPr>
              <a:t> 0)</a:t>
            </a:r>
            <a:r>
              <a:rPr lang="zh-CN" altLang="en-US" b="1" dirty="0">
                <a:solidFill>
                  <a:schemeClr val="accent1"/>
                </a:solidFill>
                <a:ea typeface="宋体" panose="02010600030101010101" pitchFamily="2" charset="-122"/>
              </a:rPr>
              <a:t>，表明中心入射光线比非中心入射光线可以有大一些的入射角。</a:t>
            </a:r>
            <a:r>
              <a:rPr lang="zh-CN" altLang="en-US" b="1" dirty="0">
                <a:solidFill>
                  <a:schemeClr val="accent2"/>
                </a:solidFill>
                <a:ea typeface="宋体" panose="02010600030101010101" pitchFamily="2" charset="-122"/>
              </a:rPr>
              <a:t>    </a:t>
            </a:r>
          </a:p>
          <a:p>
            <a:pPr defTabSz="912813">
              <a:lnSpc>
                <a:spcPct val="110000"/>
              </a:lnSpc>
              <a:buNone/>
            </a:pPr>
            <a:r>
              <a:rPr lang="zh-CN" altLang="en-US" b="1" dirty="0">
                <a:solidFill>
                  <a:srgbClr val="FF0000"/>
                </a:solidFill>
                <a:ea typeface="宋体" panose="02010600030101010101" pitchFamily="2" charset="-122"/>
              </a:rPr>
              <a:t>③</a:t>
            </a:r>
            <a:r>
              <a:rPr lang="zh-CN" altLang="en-US" b="1" dirty="0">
                <a:solidFill>
                  <a:schemeClr val="accent2"/>
                </a:solidFill>
                <a:ea typeface="宋体" panose="02010600030101010101" pitchFamily="2" charset="-122"/>
              </a:rPr>
              <a:t> </a:t>
            </a:r>
            <a:r>
              <a:rPr lang="zh-CN" altLang="en-US" b="1" dirty="0">
                <a:solidFill>
                  <a:schemeClr val="tx2"/>
                </a:solidFill>
                <a:ea typeface="宋体" panose="02010600030101010101" pitchFamily="2" charset="-122"/>
              </a:rPr>
              <a:t>光纤端面入射角</a:t>
            </a:r>
            <a:r>
              <a:rPr lang="zh-CN" altLang="en-US" b="1" i="1" dirty="0">
                <a:solidFill>
                  <a:schemeClr val="tx2"/>
                </a:solidFill>
                <a:ea typeface="宋体" panose="02010600030101010101" pitchFamily="2" charset="-122"/>
                <a:sym typeface="Symbol" panose="05050102010706020507" pitchFamily="18" charset="2"/>
              </a:rPr>
              <a:t></a:t>
            </a:r>
            <a:r>
              <a:rPr lang="en-US" altLang="zh-CN" b="1" baseline="-25000" dirty="0">
                <a:solidFill>
                  <a:schemeClr val="tx2"/>
                </a:solidFill>
                <a:ea typeface="宋体" panose="02010600030101010101" pitchFamily="2" charset="-122"/>
              </a:rPr>
              <a:t>in</a:t>
            </a:r>
            <a:r>
              <a:rPr lang="zh-CN" altLang="en-US" b="1" dirty="0">
                <a:solidFill>
                  <a:schemeClr val="tx2"/>
                </a:solidFill>
                <a:ea typeface="宋体" panose="02010600030101010101" pitchFamily="2" charset="-122"/>
              </a:rPr>
              <a:t>越小，则光纤纤芯内光线越靠近轴心线传播。</a:t>
            </a:r>
          </a:p>
        </p:txBody>
      </p:sp>
      <p:graphicFrame>
        <p:nvGraphicFramePr>
          <p:cNvPr id="836612" name="Object 4"/>
          <p:cNvGraphicFramePr>
            <a:graphicFrameLocks noGrp="1" noChangeAspect="1"/>
          </p:cNvGraphicFramePr>
          <p:nvPr>
            <p:ph sz="half" idx="4294967295"/>
            <p:extLst>
              <p:ext uri="{D42A27DB-BD31-4B8C-83A1-F6EECF244321}">
                <p14:modId xmlns:p14="http://schemas.microsoft.com/office/powerpoint/2010/main" val="1439924062"/>
              </p:ext>
            </p:extLst>
          </p:nvPr>
        </p:nvGraphicFramePr>
        <p:xfrm>
          <a:off x="6768737" y="2823528"/>
          <a:ext cx="2432050" cy="620712"/>
        </p:xfrm>
        <a:graphic>
          <a:graphicData uri="http://schemas.openxmlformats.org/presentationml/2006/ole">
            <mc:AlternateContent xmlns:mc="http://schemas.openxmlformats.org/markup-compatibility/2006">
              <mc:Choice xmlns:v="urn:schemas-microsoft-com:vml" Requires="v">
                <p:oleObj spid="_x0000_s72713" name="Equation" r:id="rId3" imgW="1143000" imgH="291960" progId="Equation.DSMT4">
                  <p:embed/>
                </p:oleObj>
              </mc:Choice>
              <mc:Fallback>
                <p:oleObj name="Equation" r:id="rId3" imgW="1143000" imgH="2919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737" y="2823528"/>
                        <a:ext cx="2432050" cy="620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6613" name="Rectangle 5"/>
          <p:cNvSpPr>
            <a:spLocks noChangeArrowheads="1"/>
          </p:cNvSpPr>
          <p:nvPr/>
        </p:nvSpPr>
        <p:spPr bwMode="white">
          <a:xfrm>
            <a:off x="26670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140030847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36611">
                                            <p:txEl>
                                              <p:pRg st="1" end="1"/>
                                            </p:txEl>
                                          </p:spTgt>
                                        </p:tgtEl>
                                        <p:attrNameLst>
                                          <p:attrName>style.visibility</p:attrName>
                                        </p:attrNameLst>
                                      </p:cBhvr>
                                      <p:to>
                                        <p:strVal val="visible"/>
                                      </p:to>
                                    </p:set>
                                    <p:anim calcmode="lin" valueType="num">
                                      <p:cBhvr additive="base">
                                        <p:cTn id="7" dur="500" fill="hold"/>
                                        <p:tgtEl>
                                          <p:spTgt spid="8366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66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36611">
                                            <p:txEl>
                                              <p:pRg st="2" end="2"/>
                                            </p:txEl>
                                          </p:spTgt>
                                        </p:tgtEl>
                                        <p:attrNameLst>
                                          <p:attrName>style.visibility</p:attrName>
                                        </p:attrNameLst>
                                      </p:cBhvr>
                                      <p:to>
                                        <p:strVal val="visible"/>
                                      </p:to>
                                    </p:set>
                                    <p:anim calcmode="lin" valueType="num">
                                      <p:cBhvr additive="base">
                                        <p:cTn id="13" dur="500" fill="hold"/>
                                        <p:tgtEl>
                                          <p:spTgt spid="8366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6611">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36611">
                                            <p:txEl>
                                              <p:pRg st="3" end="3"/>
                                            </p:txEl>
                                          </p:spTgt>
                                        </p:tgtEl>
                                        <p:attrNameLst>
                                          <p:attrName>style.visibility</p:attrName>
                                        </p:attrNameLst>
                                      </p:cBhvr>
                                      <p:to>
                                        <p:strVal val="visible"/>
                                      </p:to>
                                    </p:set>
                                    <p:anim calcmode="lin" valueType="num">
                                      <p:cBhvr additive="base">
                                        <p:cTn id="17" dur="500" fill="hold"/>
                                        <p:tgtEl>
                                          <p:spTgt spid="83661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36611">
                                            <p:txEl>
                                              <p:pRg st="3" end="3"/>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500"/>
                            </p:stCondLst>
                            <p:childTnLst>
                              <p:par>
                                <p:cTn id="20" presetID="2" presetClass="entr" presetSubtype="4" fill="hold" nodeType="afterEffect">
                                  <p:stCondLst>
                                    <p:cond delay="0"/>
                                  </p:stCondLst>
                                  <p:childTnLst>
                                    <p:set>
                                      <p:cBhvr>
                                        <p:cTn id="21" dur="1" fill="hold">
                                          <p:stCondLst>
                                            <p:cond delay="0"/>
                                          </p:stCondLst>
                                        </p:cTn>
                                        <p:tgtEl>
                                          <p:spTgt spid="836612"/>
                                        </p:tgtEl>
                                        <p:attrNameLst>
                                          <p:attrName>style.visibility</p:attrName>
                                        </p:attrNameLst>
                                      </p:cBhvr>
                                      <p:to>
                                        <p:strVal val="visible"/>
                                      </p:to>
                                    </p:set>
                                    <p:anim calcmode="lin" valueType="num">
                                      <p:cBhvr additive="base">
                                        <p:cTn id="22" dur="500" fill="hold"/>
                                        <p:tgtEl>
                                          <p:spTgt spid="836612"/>
                                        </p:tgtEl>
                                        <p:attrNameLst>
                                          <p:attrName>ppt_x</p:attrName>
                                        </p:attrNameLst>
                                      </p:cBhvr>
                                      <p:tavLst>
                                        <p:tav tm="0">
                                          <p:val>
                                            <p:strVal val="#ppt_x"/>
                                          </p:val>
                                        </p:tav>
                                        <p:tav tm="100000">
                                          <p:val>
                                            <p:strVal val="#ppt_x"/>
                                          </p:val>
                                        </p:tav>
                                      </p:tavLst>
                                    </p:anim>
                                    <p:anim calcmode="lin" valueType="num">
                                      <p:cBhvr additive="base">
                                        <p:cTn id="23" dur="500" fill="hold"/>
                                        <p:tgtEl>
                                          <p:spTgt spid="836612"/>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836611">
                                            <p:txEl>
                                              <p:pRg st="4" end="4"/>
                                            </p:txEl>
                                          </p:spTgt>
                                        </p:tgtEl>
                                        <p:attrNameLst>
                                          <p:attrName>style.visibility</p:attrName>
                                        </p:attrNameLst>
                                      </p:cBhvr>
                                      <p:to>
                                        <p:strVal val="visible"/>
                                      </p:to>
                                    </p:set>
                                    <p:anim calcmode="lin" valueType="num">
                                      <p:cBhvr additive="base">
                                        <p:cTn id="28" dur="500" fill="hold"/>
                                        <p:tgtEl>
                                          <p:spTgt spid="836611">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8366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3" name="Rectangle 3"/>
          <p:cNvSpPr>
            <a:spLocks noGrp="1" noChangeArrowheads="1"/>
          </p:cNvSpPr>
          <p:nvPr>
            <p:ph type="body" idx="1"/>
          </p:nvPr>
        </p:nvSpPr>
        <p:spPr>
          <a:xfrm>
            <a:off x="1981200" y="1752600"/>
            <a:ext cx="8229600" cy="4191000"/>
          </a:xfrm>
        </p:spPr>
        <p:txBody>
          <a:bodyPr/>
          <a:lstStyle/>
          <a:p>
            <a:r>
              <a:rPr lang="zh-CN" altLang="en-US">
                <a:ea typeface="宋体" panose="02010600030101010101" pitchFamily="2" charset="-122"/>
              </a:rPr>
              <a:t>数值孔径（</a:t>
            </a:r>
            <a:r>
              <a:rPr lang="en-US" altLang="zh-CN">
                <a:ea typeface="宋体" panose="02010600030101010101" pitchFamily="2" charset="-122"/>
              </a:rPr>
              <a:t>Numeric Aperture</a:t>
            </a:r>
            <a:r>
              <a:rPr lang="zh-CN" altLang="en-US">
                <a:ea typeface="宋体" panose="02010600030101010101" pitchFamily="2" charset="-122"/>
              </a:rPr>
              <a:t>）</a:t>
            </a:r>
            <a:br>
              <a:rPr lang="zh-CN" altLang="en-US">
                <a:ea typeface="宋体" panose="02010600030101010101" pitchFamily="2" charset="-122"/>
              </a:rPr>
            </a:br>
            <a:r>
              <a:rPr lang="en-US" altLang="zh-CN">
                <a:ea typeface="宋体" panose="02010600030101010101" pitchFamily="2" charset="-122"/>
              </a:rPr>
              <a:t>NA=nsin</a:t>
            </a:r>
            <a:r>
              <a:rPr lang="en-US" altLang="zh-TW" sz="3200">
                <a:ea typeface="PMingLiU" pitchFamily="18" charset="-120"/>
                <a:cs typeface="Times New Roman" panose="02020603050405020304" pitchFamily="18" charset="0"/>
              </a:rPr>
              <a:t>θ</a:t>
            </a:r>
            <a:r>
              <a:rPr lang="en-US" altLang="zh-CN">
                <a:ea typeface="宋体" panose="02010600030101010101" pitchFamily="2" charset="-122"/>
              </a:rPr>
              <a:t> </a:t>
            </a:r>
            <a:br>
              <a:rPr lang="en-US" altLang="zh-CN">
                <a:ea typeface="宋体" panose="02010600030101010101" pitchFamily="2" charset="-122"/>
              </a:rPr>
            </a:br>
            <a:endParaRPr lang="en-US" altLang="zh-CN">
              <a:ea typeface="宋体" panose="02010600030101010101" pitchFamily="2" charset="-122"/>
            </a:endParaRPr>
          </a:p>
        </p:txBody>
      </p:sp>
      <p:grpSp>
        <p:nvGrpSpPr>
          <p:cNvPr id="1049604" name="Group 4"/>
          <p:cNvGrpSpPr>
            <a:grpSpLocks/>
          </p:cNvGrpSpPr>
          <p:nvPr/>
        </p:nvGrpSpPr>
        <p:grpSpPr bwMode="auto">
          <a:xfrm>
            <a:off x="3276600" y="3505200"/>
            <a:ext cx="5410200" cy="1981200"/>
            <a:chOff x="1344" y="3072"/>
            <a:chExt cx="3408" cy="1248"/>
          </a:xfrm>
        </p:grpSpPr>
        <p:sp>
          <p:nvSpPr>
            <p:cNvPr id="1049605" name="AutoShape 5"/>
            <p:cNvSpPr>
              <a:spLocks noChangeArrowheads="1"/>
            </p:cNvSpPr>
            <p:nvPr/>
          </p:nvSpPr>
          <p:spPr bwMode="auto">
            <a:xfrm rot="-5400000">
              <a:off x="3672" y="2712"/>
              <a:ext cx="720" cy="1440"/>
            </a:xfrm>
            <a:prstGeom prst="can">
              <a:avLst>
                <a:gd name="adj" fmla="val 50000"/>
              </a:avLst>
            </a:prstGeom>
            <a:solidFill>
              <a:schemeClr val="accent1"/>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06" name="AutoShape 6"/>
            <p:cNvSpPr>
              <a:spLocks noChangeArrowheads="1"/>
            </p:cNvSpPr>
            <p:nvPr/>
          </p:nvSpPr>
          <p:spPr bwMode="auto">
            <a:xfrm rot="-5400000">
              <a:off x="2940" y="2964"/>
              <a:ext cx="336" cy="936"/>
            </a:xfrm>
            <a:prstGeom prst="can">
              <a:avLst>
                <a:gd name="adj" fmla="val 77368"/>
              </a:avLst>
            </a:prstGeom>
            <a:solidFill>
              <a:srgbClr val="FF0000"/>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07" name="Line 7"/>
            <p:cNvSpPr>
              <a:spLocks noChangeShapeType="1"/>
            </p:cNvSpPr>
            <p:nvPr/>
          </p:nvSpPr>
          <p:spPr bwMode="auto">
            <a:xfrm>
              <a:off x="1776" y="3168"/>
              <a:ext cx="1008" cy="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08" name="Line 8"/>
            <p:cNvSpPr>
              <a:spLocks noChangeShapeType="1"/>
            </p:cNvSpPr>
            <p:nvPr/>
          </p:nvSpPr>
          <p:spPr bwMode="auto">
            <a:xfrm flipH="1">
              <a:off x="1824" y="3504"/>
              <a:ext cx="1008" cy="336"/>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09" name="Arc 9"/>
            <p:cNvSpPr>
              <a:spLocks/>
            </p:cNvSpPr>
            <p:nvPr/>
          </p:nvSpPr>
          <p:spPr bwMode="auto">
            <a:xfrm>
              <a:off x="2784" y="3360"/>
              <a:ext cx="48" cy="1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sq">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10" name="Oval 10"/>
            <p:cNvSpPr>
              <a:spLocks noChangeArrowheads="1"/>
            </p:cNvSpPr>
            <p:nvPr/>
          </p:nvSpPr>
          <p:spPr bwMode="auto">
            <a:xfrm>
              <a:off x="1680" y="3168"/>
              <a:ext cx="336" cy="672"/>
            </a:xfrm>
            <a:prstGeom prst="ellipse">
              <a:avLst/>
            </a:prstGeom>
            <a:solidFill>
              <a:srgbClr val="FF00FF"/>
            </a:solid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11" name="Line 11"/>
            <p:cNvSpPr>
              <a:spLocks noChangeShapeType="1"/>
            </p:cNvSpPr>
            <p:nvPr/>
          </p:nvSpPr>
          <p:spPr bwMode="auto">
            <a:xfrm flipH="1" flipV="1">
              <a:off x="1440" y="3120"/>
              <a:ext cx="336" cy="48"/>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12" name="Line 12"/>
            <p:cNvSpPr>
              <a:spLocks noChangeShapeType="1"/>
            </p:cNvSpPr>
            <p:nvPr/>
          </p:nvSpPr>
          <p:spPr bwMode="auto">
            <a:xfrm flipV="1">
              <a:off x="1392" y="3456"/>
              <a:ext cx="1440" cy="4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049613" name="AutoShape 13"/>
            <p:cNvCxnSpPr>
              <a:cxnSpLocks noChangeShapeType="1"/>
            </p:cNvCxnSpPr>
            <p:nvPr/>
          </p:nvCxnSpPr>
          <p:spPr bwMode="auto">
            <a:xfrm flipH="1">
              <a:off x="1536" y="3120"/>
              <a:ext cx="48" cy="384"/>
            </a:xfrm>
            <a:prstGeom prst="straightConnector1">
              <a:avLst/>
            </a:prstGeom>
            <a:noFill/>
            <a:ln w="1270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9614" name="Rectangle 14"/>
            <p:cNvSpPr>
              <a:spLocks noChangeArrowheads="1"/>
            </p:cNvSpPr>
            <p:nvPr/>
          </p:nvSpPr>
          <p:spPr bwMode="auto">
            <a:xfrm>
              <a:off x="1344" y="3168"/>
              <a:ext cx="23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sz="3200">
                  <a:latin typeface="Times New Roman" panose="02020603050405020304" pitchFamily="18" charset="0"/>
                  <a:ea typeface="宋体" panose="02010600030101010101" pitchFamily="2" charset="-122"/>
                  <a:cs typeface="Times New Roman" panose="02020603050405020304" pitchFamily="18" charset="0"/>
                </a:rPr>
                <a:t>θ</a:t>
              </a:r>
              <a:endParaRPr kumimoji="1" lang="zh-TW" altLang="en-US" sz="3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9615" name="Line 15"/>
            <p:cNvSpPr>
              <a:spLocks noChangeShapeType="1"/>
            </p:cNvSpPr>
            <p:nvPr/>
          </p:nvSpPr>
          <p:spPr bwMode="auto">
            <a:xfrm>
              <a:off x="2304" y="3696"/>
              <a:ext cx="336" cy="336"/>
            </a:xfrm>
            <a:prstGeom prst="line">
              <a:avLst/>
            </a:prstGeom>
            <a:noFill/>
            <a:ln w="12700" cap="sq">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616" name="Text Box 16"/>
            <p:cNvSpPr txBox="1">
              <a:spLocks noChangeArrowheads="1"/>
            </p:cNvSpPr>
            <p:nvPr/>
          </p:nvSpPr>
          <p:spPr bwMode="auto">
            <a:xfrm>
              <a:off x="2160" y="4032"/>
              <a:ext cx="1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宋体" panose="02010600030101010101" pitchFamily="2" charset="-122"/>
                </a:rPr>
                <a:t>接收锥</a:t>
              </a:r>
              <a:endParaRPr kumimoji="1" lang="zh-TW" altLang="en-US" sz="2400" b="1">
                <a:latin typeface="Times New Roman" panose="02020603050405020304" pitchFamily="18" charset="0"/>
                <a:ea typeface="宋体" panose="02010600030101010101" pitchFamily="2" charset="-122"/>
              </a:endParaRPr>
            </a:p>
          </p:txBody>
        </p:sp>
      </p:grpSp>
      <p:sp>
        <p:nvSpPr>
          <p:cNvPr id="1049618" name="Rectangle 18"/>
          <p:cNvSpPr>
            <a:spLocks noChangeArrowheads="1"/>
          </p:cNvSpPr>
          <p:nvPr/>
        </p:nvSpPr>
        <p:spPr bwMode="white">
          <a:xfrm>
            <a:off x="25146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2860759349"/>
      </p:ext>
    </p:extLst>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Text Box 2"/>
          <p:cNvSpPr txBox="1">
            <a:spLocks noChangeArrowheads="1"/>
          </p:cNvSpPr>
          <p:nvPr/>
        </p:nvSpPr>
        <p:spPr bwMode="auto">
          <a:xfrm>
            <a:off x="1981201" y="1766888"/>
            <a:ext cx="2581275" cy="51911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zh-CN" altLang="en-US"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数值孔径</a:t>
            </a:r>
            <a:r>
              <a:rPr kumimoji="1" lang="en-US" altLang="zh-CN" sz="2800" b="1">
                <a:solidFill>
                  <a:srgbClr val="FF0000"/>
                </a:solidFill>
                <a:effectLst>
                  <a:outerShdw blurRad="38100" dist="38100" dir="2700000" algn="tl">
                    <a:srgbClr val="C0C0C0"/>
                  </a:outerShdw>
                </a:effectLst>
                <a:latin typeface="Arial Black" panose="020B0A04020102020204" pitchFamily="34" charset="0"/>
                <a:ea typeface="黑体" panose="02010609060101010101" pitchFamily="49" charset="-122"/>
              </a:rPr>
              <a:t>(NA)</a:t>
            </a:r>
          </a:p>
        </p:txBody>
      </p:sp>
      <p:graphicFrame>
        <p:nvGraphicFramePr>
          <p:cNvPr id="1037315" name="Object 3"/>
          <p:cNvGraphicFramePr>
            <a:graphicFrameLocks noChangeAspect="1"/>
          </p:cNvGraphicFramePr>
          <p:nvPr/>
        </p:nvGraphicFramePr>
        <p:xfrm>
          <a:off x="1722438" y="3425825"/>
          <a:ext cx="8640762" cy="844550"/>
        </p:xfrm>
        <a:graphic>
          <a:graphicData uri="http://schemas.openxmlformats.org/presentationml/2006/ole">
            <mc:AlternateContent xmlns:mc="http://schemas.openxmlformats.org/markup-compatibility/2006">
              <mc:Choice xmlns:v="urn:schemas-microsoft-com:vml" Requires="v">
                <p:oleObj spid="_x0000_s73751" name="Microsoft 公式 3.0" r:id="rId3" imgW="4927320" imgH="482400" progId="Equation.3">
                  <p:embed/>
                </p:oleObj>
              </mc:Choice>
              <mc:Fallback>
                <p:oleObj name="Microsoft 公式 3.0" r:id="rId3" imgW="492732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438" y="3425825"/>
                        <a:ext cx="8640762" cy="844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7316" name="Object 4"/>
          <p:cNvGraphicFramePr>
            <a:graphicFrameLocks noChangeAspect="1"/>
          </p:cNvGraphicFramePr>
          <p:nvPr/>
        </p:nvGraphicFramePr>
        <p:xfrm>
          <a:off x="3902075" y="5265739"/>
          <a:ext cx="3017838" cy="841375"/>
        </p:xfrm>
        <a:graphic>
          <a:graphicData uri="http://schemas.openxmlformats.org/presentationml/2006/ole">
            <mc:AlternateContent xmlns:mc="http://schemas.openxmlformats.org/markup-compatibility/2006">
              <mc:Choice xmlns:v="urn:schemas-microsoft-com:vml" Requires="v">
                <p:oleObj spid="_x0000_s73752" name="Equation" r:id="rId5" imgW="939600" imgH="304560" progId="Equation.DSMT4">
                  <p:embed/>
                </p:oleObj>
              </mc:Choice>
              <mc:Fallback>
                <p:oleObj name="Equation" r:id="rId5" imgW="939600" imgH="304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075" y="5265739"/>
                        <a:ext cx="3017838" cy="841375"/>
                      </a:xfrm>
                      <a:prstGeom prst="rect">
                        <a:avLst/>
                      </a:prstGeom>
                      <a:solidFill>
                        <a:srgbClr val="C5FFF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7317" name="Object 5"/>
          <p:cNvGraphicFramePr>
            <a:graphicFrameLocks noChangeAspect="1"/>
          </p:cNvGraphicFramePr>
          <p:nvPr/>
        </p:nvGraphicFramePr>
        <p:xfrm>
          <a:off x="6172200" y="4251326"/>
          <a:ext cx="2667000" cy="925513"/>
        </p:xfrm>
        <a:graphic>
          <a:graphicData uri="http://schemas.openxmlformats.org/presentationml/2006/ole">
            <mc:AlternateContent xmlns:mc="http://schemas.openxmlformats.org/markup-compatibility/2006">
              <mc:Choice xmlns:v="urn:schemas-microsoft-com:vml" Requires="v">
                <p:oleObj spid="_x0000_s73753" name="Equation" r:id="rId7" imgW="1320480" imgH="457200" progId="Equation.DSMT4">
                  <p:embed/>
                </p:oleObj>
              </mc:Choice>
              <mc:Fallback>
                <p:oleObj name="Equation" r:id="rId7" imgW="132048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4251326"/>
                        <a:ext cx="2667000" cy="925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7319" name="AutoShape 7"/>
          <p:cNvSpPr>
            <a:spLocks noChangeArrowheads="1"/>
          </p:cNvSpPr>
          <p:nvPr/>
        </p:nvSpPr>
        <p:spPr bwMode="auto">
          <a:xfrm>
            <a:off x="2667000" y="5394325"/>
            <a:ext cx="1219200" cy="533400"/>
          </a:xfrm>
          <a:prstGeom prst="rightArrow">
            <a:avLst>
              <a:gd name="adj1" fmla="val 50000"/>
              <a:gd name="adj2" fmla="val 57143"/>
            </a:avLst>
          </a:prstGeom>
          <a:solidFill>
            <a:srgbClr val="9FFFE6"/>
          </a:solidFill>
          <a:ln w="9525">
            <a:solidFill>
              <a:schemeClr val="tx1"/>
            </a:solidFill>
            <a:miter lim="800000"/>
            <a:headEnd/>
            <a:tailEnd/>
          </a:ln>
        </p:spPr>
        <p:txBody>
          <a:bodyPr wrap="none" anchor="ctr"/>
          <a:lstStyle/>
          <a:p>
            <a:endParaRPr lang="zh-CN" altLang="en-US"/>
          </a:p>
        </p:txBody>
      </p:sp>
      <p:sp>
        <p:nvSpPr>
          <p:cNvPr id="1037320" name="Text Box 8"/>
          <p:cNvSpPr txBox="1">
            <a:spLocks noChangeArrowheads="1"/>
          </p:cNvSpPr>
          <p:nvPr/>
        </p:nvSpPr>
        <p:spPr bwMode="auto">
          <a:xfrm>
            <a:off x="4327525" y="4691063"/>
            <a:ext cx="184150" cy="4572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endPar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037321" name="Rectangle 9"/>
          <p:cNvSpPr>
            <a:spLocks noChangeArrowheads="1"/>
          </p:cNvSpPr>
          <p:nvPr/>
        </p:nvSpPr>
        <p:spPr bwMode="auto">
          <a:xfrm>
            <a:off x="3962401" y="4403725"/>
            <a:ext cx="2174875" cy="4572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zh-CN" altLang="en-US" sz="24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相对折射率差</a:t>
            </a:r>
          </a:p>
        </p:txBody>
      </p:sp>
      <p:sp>
        <p:nvSpPr>
          <p:cNvPr id="1037322" name="Text Box 10"/>
          <p:cNvSpPr txBox="1">
            <a:spLocks noChangeArrowheads="1"/>
          </p:cNvSpPr>
          <p:nvPr/>
        </p:nvSpPr>
        <p:spPr bwMode="auto">
          <a:xfrm>
            <a:off x="1757364" y="6156326"/>
            <a:ext cx="8910637" cy="39687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en-US" altLang="zh-CN" sz="2000" b="1">
                <a:effectLst>
                  <a:outerShdw blurRad="38100" dist="38100" dir="2700000" algn="tl">
                    <a:srgbClr val="C0C0C0"/>
                  </a:outerShdw>
                </a:effectLst>
                <a:latin typeface="Arial Black" panose="020B0A04020102020204" pitchFamily="34" charset="0"/>
                <a:ea typeface="黑体" panose="02010609060101010101" pitchFamily="49" charset="-122"/>
              </a:rPr>
              <a:t>n0</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en-US" altLang="zh-CN" sz="2000" b="1">
                <a:effectLst>
                  <a:outerShdw blurRad="38100" dist="38100" dir="2700000" algn="tl">
                    <a:srgbClr val="C0C0C0"/>
                  </a:outerShdw>
                </a:effectLst>
                <a:latin typeface="Arial Black" panose="020B0A04020102020204" pitchFamily="34" charset="0"/>
                <a:ea typeface="黑体" panose="02010609060101010101" pitchFamily="49" charset="-122"/>
              </a:rPr>
              <a:t>n1</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a:t>
            </a:r>
            <a:r>
              <a:rPr kumimoji="1" lang="en-US" altLang="zh-CN" sz="2000" b="1">
                <a:effectLst>
                  <a:outerShdw blurRad="38100" dist="38100" dir="2700000" algn="tl">
                    <a:srgbClr val="C0C0C0"/>
                  </a:outerShdw>
                </a:effectLst>
                <a:latin typeface="Arial Black" panose="020B0A04020102020204" pitchFamily="34" charset="0"/>
                <a:ea typeface="黑体" panose="02010609060101010101" pitchFamily="49" charset="-122"/>
              </a:rPr>
              <a:t>n2--</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rPr>
              <a:t>分别是空气、纤芯、包层折射率，</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a:t>
            </a:r>
            <a:r>
              <a:rPr kumimoji="1" lang="en-US" altLang="zh-CN" sz="20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c--</a:t>
            </a:r>
            <a:r>
              <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sym typeface="Symbol" panose="05050102010706020507" pitchFamily="18" charset="2"/>
              </a:rPr>
              <a:t>芯包界面全反射临界角</a:t>
            </a:r>
            <a:endParaRPr kumimoji="1" lang="zh-CN" altLang="en-US" sz="2000" b="1">
              <a:effectLst>
                <a:outerShdw blurRad="38100" dist="38100" dir="2700000" algn="tl">
                  <a:srgbClr val="C0C0C0"/>
                </a:outerShdw>
              </a:effectLst>
              <a:latin typeface="Arial Black" panose="020B0A04020102020204" pitchFamily="34" charset="0"/>
              <a:ea typeface="黑体" panose="02010609060101010101" pitchFamily="49" charset="-122"/>
            </a:endParaRPr>
          </a:p>
        </p:txBody>
      </p:sp>
      <p:sp>
        <p:nvSpPr>
          <p:cNvPr id="1037323" name="Text Box 11"/>
          <p:cNvSpPr txBox="1">
            <a:spLocks noChangeArrowheads="1"/>
          </p:cNvSpPr>
          <p:nvPr/>
        </p:nvSpPr>
        <p:spPr bwMode="auto">
          <a:xfrm>
            <a:off x="1524000" y="111125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b="1">
                <a:solidFill>
                  <a:srgbClr val="CC00CC"/>
                </a:solidFill>
                <a:latin typeface="楷体_GB2312" pitchFamily="49" charset="-122"/>
                <a:ea typeface="楷体_GB2312" pitchFamily="49" charset="-122"/>
              </a:rPr>
              <a:t>阶跃光纤</a:t>
            </a:r>
          </a:p>
        </p:txBody>
      </p:sp>
      <p:sp>
        <p:nvSpPr>
          <p:cNvPr id="1037324" name="AutoShape 12"/>
          <p:cNvSpPr>
            <a:spLocks noChangeArrowheads="1"/>
          </p:cNvSpPr>
          <p:nvPr/>
        </p:nvSpPr>
        <p:spPr bwMode="auto">
          <a:xfrm>
            <a:off x="1828800" y="2590800"/>
            <a:ext cx="2819400" cy="457200"/>
          </a:xfrm>
          <a:prstGeom prst="wedgeRoundRectCallout">
            <a:avLst>
              <a:gd name="adj1" fmla="val -11148"/>
              <a:gd name="adj2" fmla="val -121528"/>
              <a:gd name="adj3" fmla="val 16667"/>
            </a:avLst>
          </a:prstGeom>
          <a:solidFill>
            <a:srgbClr val="9FFFE6"/>
          </a:solidFill>
          <a:ln>
            <a:noFill/>
          </a:ln>
          <a:effectLst/>
          <a:extLst>
            <a:ext uri="{91240B29-F687-4F45-9708-019B960494DF}">
              <a14:hiddenLine xmlns:a14="http://schemas.microsoft.com/office/drawing/2010/main" w="12700" cap="sq">
                <a:solidFill>
                  <a:srgbClr val="00FF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b="1">
                <a:effectLst>
                  <a:outerShdw blurRad="38100" dist="38100" dir="2700000" algn="tl">
                    <a:srgbClr val="FFFFFF"/>
                  </a:outerShdw>
                </a:effectLst>
                <a:latin typeface="Arial Black" panose="020B0A04020102020204" pitchFamily="34" charset="0"/>
                <a:ea typeface="黑体" panose="02010609060101010101" pitchFamily="49" charset="-122"/>
              </a:rPr>
              <a:t>代表光纤接收光的本领</a:t>
            </a:r>
          </a:p>
        </p:txBody>
      </p:sp>
      <p:sp>
        <p:nvSpPr>
          <p:cNvPr id="1037325" name="Text Box 13"/>
          <p:cNvSpPr txBox="1">
            <a:spLocks noChangeArrowheads="1"/>
          </p:cNvSpPr>
          <p:nvPr/>
        </p:nvSpPr>
        <p:spPr bwMode="auto">
          <a:xfrm>
            <a:off x="7162800" y="898526"/>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a:effectLst>
                  <a:outerShdw blurRad="38100" dist="38100" dir="2700000" algn="tl">
                    <a:srgbClr val="C0C0C0"/>
                  </a:outerShdw>
                </a:effectLst>
                <a:latin typeface="Tahoma" panose="020B0604030504040204" pitchFamily="34" charset="0"/>
                <a:ea typeface="黑体" panose="02010609060101010101" pitchFamily="49" charset="-122"/>
              </a:rPr>
              <a:t>（示意图，比例不符）</a:t>
            </a:r>
          </a:p>
        </p:txBody>
      </p:sp>
      <p:grpSp>
        <p:nvGrpSpPr>
          <p:cNvPr id="1037326" name="Group 14"/>
          <p:cNvGrpSpPr>
            <a:grpSpLocks/>
          </p:cNvGrpSpPr>
          <p:nvPr/>
        </p:nvGrpSpPr>
        <p:grpSpPr bwMode="auto">
          <a:xfrm>
            <a:off x="6096000" y="1279525"/>
            <a:ext cx="4191000" cy="2133600"/>
            <a:chOff x="2880" y="432"/>
            <a:chExt cx="2640" cy="1344"/>
          </a:xfrm>
        </p:grpSpPr>
        <p:grpSp>
          <p:nvGrpSpPr>
            <p:cNvPr id="1037327" name="Group 15"/>
            <p:cNvGrpSpPr>
              <a:grpSpLocks/>
            </p:cNvGrpSpPr>
            <p:nvPr/>
          </p:nvGrpSpPr>
          <p:grpSpPr bwMode="auto">
            <a:xfrm>
              <a:off x="2880" y="528"/>
              <a:ext cx="2640" cy="1104"/>
              <a:chOff x="2880" y="624"/>
              <a:chExt cx="2640" cy="1104"/>
            </a:xfrm>
          </p:grpSpPr>
          <p:sp>
            <p:nvSpPr>
              <p:cNvPr id="1037328" name="AutoShape 16"/>
              <p:cNvSpPr>
                <a:spLocks noChangeArrowheads="1"/>
              </p:cNvSpPr>
              <p:nvPr/>
            </p:nvSpPr>
            <p:spPr bwMode="auto">
              <a:xfrm rot="-5400000">
                <a:off x="3912" y="72"/>
                <a:ext cx="1056" cy="2160"/>
              </a:xfrm>
              <a:prstGeom prst="flowChartDocument">
                <a:avLst/>
              </a:prstGeom>
              <a:solidFill>
                <a:schemeClr val="accent1"/>
              </a:solidFill>
              <a:ln w="9525">
                <a:solidFill>
                  <a:schemeClr val="tx1"/>
                </a:solidFill>
                <a:miter lim="800000"/>
                <a:headEnd/>
                <a:tailEnd/>
              </a:ln>
            </p:spPr>
            <p:txBody>
              <a:bodyPr wrap="none" anchor="ctr"/>
              <a:lstStyle/>
              <a:p>
                <a:endParaRPr lang="zh-CN" altLang="en-US"/>
              </a:p>
            </p:txBody>
          </p:sp>
          <p:sp>
            <p:nvSpPr>
              <p:cNvPr id="1037329" name="Rectangle 17"/>
              <p:cNvSpPr>
                <a:spLocks noChangeArrowheads="1"/>
              </p:cNvSpPr>
              <p:nvPr/>
            </p:nvSpPr>
            <p:spPr bwMode="auto">
              <a:xfrm>
                <a:off x="3360" y="624"/>
                <a:ext cx="175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330" name="Rectangle 18"/>
              <p:cNvSpPr>
                <a:spLocks noChangeArrowheads="1"/>
              </p:cNvSpPr>
              <p:nvPr/>
            </p:nvSpPr>
            <p:spPr bwMode="auto">
              <a:xfrm>
                <a:off x="3360" y="1504"/>
                <a:ext cx="2115" cy="176"/>
              </a:xfrm>
              <a:prstGeom prst="rect">
                <a:avLst/>
              </a:prstGeom>
              <a:solidFill>
                <a:srgbClr val="C5FF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331" name="Line 19"/>
              <p:cNvSpPr>
                <a:spLocks noChangeShapeType="1"/>
              </p:cNvSpPr>
              <p:nvPr/>
            </p:nvSpPr>
            <p:spPr bwMode="auto">
              <a:xfrm flipV="1">
                <a:off x="3372" y="810"/>
                <a:ext cx="806"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332" name="Line 20"/>
              <p:cNvSpPr>
                <a:spLocks noChangeShapeType="1"/>
              </p:cNvSpPr>
              <p:nvPr/>
            </p:nvSpPr>
            <p:spPr bwMode="auto">
              <a:xfrm flipH="1" flipV="1">
                <a:off x="4176" y="816"/>
                <a:ext cx="805" cy="336"/>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333" name="Line 21"/>
              <p:cNvSpPr>
                <a:spLocks noChangeShapeType="1"/>
              </p:cNvSpPr>
              <p:nvPr/>
            </p:nvSpPr>
            <p:spPr bwMode="auto">
              <a:xfrm flipV="1">
                <a:off x="2880" y="1146"/>
                <a:ext cx="492"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334" name="Text Box 22"/>
              <p:cNvSpPr txBox="1">
                <a:spLocks noChangeArrowheads="1"/>
              </p:cNvSpPr>
              <p:nvPr/>
            </p:nvSpPr>
            <p:spPr bwMode="auto">
              <a:xfrm>
                <a:off x="3936" y="864"/>
                <a:ext cx="270"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c</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37335" name="Text Box 23"/>
              <p:cNvSpPr txBox="1">
                <a:spLocks noChangeArrowheads="1"/>
              </p:cNvSpPr>
              <p:nvPr/>
            </p:nvSpPr>
            <p:spPr bwMode="auto">
              <a:xfrm>
                <a:off x="3014" y="1104"/>
                <a:ext cx="235" cy="25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sz="20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a:t>
                </a:r>
                <a:r>
                  <a:rPr kumimoji="1" lang="en-US" altLang="zh-CN" sz="1600" b="1">
                    <a:effectLst>
                      <a:outerShdw blurRad="38100" dist="38100" dir="2700000" algn="tl">
                        <a:srgbClr val="C0C0C0"/>
                      </a:outerShdw>
                    </a:effectLst>
                    <a:latin typeface="Times New Roman" panose="02020603050405020304" pitchFamily="18" charset="0"/>
                    <a:ea typeface="黑体" panose="02010609060101010101" pitchFamily="49" charset="-122"/>
                    <a:sym typeface="Symbol" panose="05050102010706020507" pitchFamily="18" charset="2"/>
                  </a:rPr>
                  <a:t>i</a:t>
                </a:r>
                <a:endParaRPr kumimoji="1" lang="en-US" altLang="zh-CN" sz="20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37336" name="Text Box 24"/>
              <p:cNvSpPr txBox="1">
                <a:spLocks noChangeArrowheads="1"/>
              </p:cNvSpPr>
              <p:nvPr/>
            </p:nvSpPr>
            <p:spPr bwMode="auto">
              <a:xfrm>
                <a:off x="3417" y="123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37337" name="Text Box 25"/>
              <p:cNvSpPr txBox="1">
                <a:spLocks noChangeArrowheads="1"/>
              </p:cNvSpPr>
              <p:nvPr/>
            </p:nvSpPr>
            <p:spPr bwMode="auto">
              <a:xfrm>
                <a:off x="3417" y="1440"/>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2</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sp>
            <p:nvSpPr>
              <p:cNvPr id="1037338" name="Text Box 26"/>
              <p:cNvSpPr txBox="1">
                <a:spLocks noChangeArrowheads="1"/>
              </p:cNvSpPr>
              <p:nvPr/>
            </p:nvSpPr>
            <p:spPr bwMode="auto">
              <a:xfrm>
                <a:off x="3059" y="1356"/>
                <a:ext cx="279" cy="2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rPr>
                  <a:t>n</a:t>
                </a:r>
                <a:r>
                  <a:rPr kumimoji="1" lang="en-US" altLang="zh-CN" sz="1400" b="1">
                    <a:effectLst>
                      <a:outerShdw blurRad="38100" dist="38100" dir="2700000" algn="tl">
                        <a:srgbClr val="C0C0C0"/>
                      </a:outerShdw>
                    </a:effectLst>
                    <a:latin typeface="Times New Roman" panose="02020603050405020304" pitchFamily="18" charset="0"/>
                    <a:ea typeface="黑体" panose="02010609060101010101" pitchFamily="49" charset="-122"/>
                  </a:rPr>
                  <a:t>0</a:t>
                </a:r>
                <a:endParaRPr kumimoji="1" lang="en-US" altLang="zh-CN" sz="2400" b="1">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sp>
          <p:nvSpPr>
            <p:cNvPr id="1037339" name="Line 27"/>
            <p:cNvSpPr>
              <a:spLocks noChangeShapeType="1"/>
            </p:cNvSpPr>
            <p:nvPr/>
          </p:nvSpPr>
          <p:spPr bwMode="auto">
            <a:xfrm>
              <a:off x="4178" y="432"/>
              <a:ext cx="0" cy="1344"/>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37340" name="Line 28"/>
          <p:cNvSpPr>
            <a:spLocks noChangeShapeType="1"/>
          </p:cNvSpPr>
          <p:nvPr/>
        </p:nvSpPr>
        <p:spPr bwMode="auto">
          <a:xfrm>
            <a:off x="5486400" y="2270125"/>
            <a:ext cx="4953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7341" name="Oval 29"/>
          <p:cNvSpPr>
            <a:spLocks noChangeArrowheads="1"/>
          </p:cNvSpPr>
          <p:nvPr/>
        </p:nvSpPr>
        <p:spPr bwMode="auto">
          <a:xfrm>
            <a:off x="7620000" y="3505200"/>
            <a:ext cx="1524000" cy="68580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342" name="AutoShape 30"/>
          <p:cNvSpPr>
            <a:spLocks noChangeArrowheads="1"/>
          </p:cNvSpPr>
          <p:nvPr/>
        </p:nvSpPr>
        <p:spPr bwMode="auto">
          <a:xfrm>
            <a:off x="7696200" y="5318125"/>
            <a:ext cx="1676400" cy="609600"/>
          </a:xfrm>
          <a:prstGeom prst="wedgeEllipseCallout">
            <a:avLst>
              <a:gd name="adj1" fmla="val -20074"/>
              <a:gd name="adj2" fmla="val 38801"/>
            </a:avLst>
          </a:prstGeom>
          <a:solidFill>
            <a:schemeClr val="accent1"/>
          </a:solidFill>
          <a:ln>
            <a:noFill/>
          </a:ln>
          <a:effectLst>
            <a:outerShdw dist="71842"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lstStyle/>
          <a:p>
            <a:r>
              <a:rPr kumimoji="1" lang="zh-CN" altLang="en-US" sz="2800" b="1">
                <a:solidFill>
                  <a:schemeClr val="hlink"/>
                </a:solidFill>
                <a:effectLst>
                  <a:outerShdw blurRad="38100" dist="38100" dir="2700000" algn="tl">
                    <a:srgbClr val="000000"/>
                  </a:outerShdw>
                </a:effectLst>
                <a:latin typeface="Arial Black" panose="020B0A04020102020204" pitchFamily="34" charset="0"/>
                <a:ea typeface="黑体" panose="02010609060101010101" pitchFamily="49" charset="-122"/>
                <a:sym typeface="Symbol" panose="05050102010706020507" pitchFamily="18" charset="2"/>
              </a:rPr>
              <a:t> 大 </a:t>
            </a:r>
            <a:r>
              <a:rPr kumimoji="1" lang="en-US" altLang="zh-CN" sz="2800" b="1">
                <a:solidFill>
                  <a:schemeClr val="hlink"/>
                </a:solidFill>
                <a:effectLst>
                  <a:outerShdw blurRad="38100" dist="38100" dir="2700000" algn="tl">
                    <a:srgbClr val="000000"/>
                  </a:outerShdw>
                </a:effectLst>
                <a:latin typeface="Arial Black" panose="020B0A04020102020204" pitchFamily="34" charset="0"/>
                <a:ea typeface="黑体" panose="02010609060101010101" pitchFamily="49" charset="-122"/>
                <a:sym typeface="Symbol" panose="05050102010706020507" pitchFamily="18" charset="2"/>
              </a:rPr>
              <a:t>?</a:t>
            </a:r>
            <a:endParaRPr kumimoji="1" lang="en-US" altLang="zh-CN" sz="2800" b="1">
              <a:solidFill>
                <a:schemeClr val="hlink"/>
              </a:solidFill>
              <a:effectLst>
                <a:outerShdw blurRad="38100" dist="38100" dir="2700000" algn="tl">
                  <a:srgbClr val="000000"/>
                </a:outerShdw>
              </a:effectLst>
              <a:latin typeface="Arial Black" panose="020B0A04020102020204" pitchFamily="34" charset="0"/>
              <a:ea typeface="黑体" panose="02010609060101010101" pitchFamily="49" charset="-122"/>
            </a:endParaRPr>
          </a:p>
        </p:txBody>
      </p:sp>
      <p:sp>
        <p:nvSpPr>
          <p:cNvPr id="1037344" name="Rectangle 32"/>
          <p:cNvSpPr>
            <a:spLocks noChangeArrowheads="1"/>
          </p:cNvSpPr>
          <p:nvPr/>
        </p:nvSpPr>
        <p:spPr bwMode="white">
          <a:xfrm>
            <a:off x="25146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422066367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73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7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41" grpId="0" animBg="1"/>
      <p:bldP spid="1037342"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Text Box 2"/>
          <p:cNvSpPr txBox="1">
            <a:spLocks noChangeArrowheads="1"/>
          </p:cNvSpPr>
          <p:nvPr/>
        </p:nvSpPr>
        <p:spPr bwMode="auto">
          <a:xfrm>
            <a:off x="2514600" y="3429001"/>
            <a:ext cx="7315200" cy="1800225"/>
          </a:xfrm>
          <a:prstGeom prst="rect">
            <a:avLst/>
          </a:prstGeom>
          <a:solidFill>
            <a:srgbClr val="FFCCFF"/>
          </a:solidFill>
          <a:ln>
            <a:noFill/>
          </a:ln>
          <a:effectLst>
            <a:outerShdw dist="71842" dir="13500000" algn="ctr" rotWithShape="0">
              <a:schemeClr val="bg2">
                <a:alpha val="50000"/>
              </a:schemeClr>
            </a:outer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algn="l">
              <a:spcBef>
                <a:spcPct val="50000"/>
              </a:spcBef>
            </a:pPr>
            <a:r>
              <a:rPr kumimoji="1" lang="zh-CN" altLang="en-US" sz="2800" b="1">
                <a:solidFill>
                  <a:schemeClr val="accent1"/>
                </a:solidFill>
                <a:effectLst>
                  <a:outerShdw blurRad="38100" dist="38100" dir="2700000" algn="tl">
                    <a:srgbClr val="000000"/>
                  </a:outerShdw>
                </a:effectLst>
                <a:latin typeface="Tahoma" panose="020B0604030504040204" pitchFamily="34" charset="0"/>
                <a:ea typeface="黑体" panose="02010609060101010101" pitchFamily="49" charset="-122"/>
              </a:rPr>
              <a:t>以不同入射角进入光纤的光线将经历不同的途径，虽然在输入端同时入射并以相同的速度传播，但到达光纤输出端的时间却不同，出现了时间上的分散，导致脉冲严重展宽。</a:t>
            </a:r>
          </a:p>
        </p:txBody>
      </p:sp>
      <p:sp>
        <p:nvSpPr>
          <p:cNvPr id="1038339" name="AutoShape 3"/>
          <p:cNvSpPr>
            <a:spLocks noChangeArrowheads="1"/>
          </p:cNvSpPr>
          <p:nvPr/>
        </p:nvSpPr>
        <p:spPr bwMode="auto">
          <a:xfrm>
            <a:off x="6553200" y="5257800"/>
            <a:ext cx="2743200" cy="1447800"/>
          </a:xfrm>
          <a:prstGeom prst="irregularSeal2">
            <a:avLst/>
          </a:prstGeom>
          <a:solidFill>
            <a:srgbClr val="CCFFFF"/>
          </a:solidFill>
          <a:ln>
            <a:noFill/>
          </a:ln>
          <a:effectLst>
            <a:outerShdw dist="107763" dir="2700000" algn="ctr" rotWithShape="0">
              <a:schemeClr val="bg2"/>
            </a:outer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p>
            <a:r>
              <a:rPr kumimoji="1" lang="zh-CN" altLang="en-US" sz="2800" b="1">
                <a:solidFill>
                  <a:srgbClr val="FF0000"/>
                </a:solidFill>
                <a:effectLst>
                  <a:outerShdw blurRad="38100" dist="38100" dir="2700000" algn="tl">
                    <a:srgbClr val="000000"/>
                  </a:outerShdw>
                </a:effectLst>
                <a:latin typeface="Tahoma" panose="020B0604030504040204" pitchFamily="34" charset="0"/>
                <a:ea typeface="黑体" panose="02010609060101010101" pitchFamily="49" charset="-122"/>
              </a:rPr>
              <a:t>模间色散 </a:t>
            </a:r>
          </a:p>
        </p:txBody>
      </p:sp>
      <p:sp>
        <p:nvSpPr>
          <p:cNvPr id="1038340" name="Rectangle 4"/>
          <p:cNvSpPr>
            <a:spLocks noChangeArrowheads="1"/>
          </p:cNvSpPr>
          <p:nvPr/>
        </p:nvSpPr>
        <p:spPr bwMode="auto">
          <a:xfrm>
            <a:off x="2590800" y="1716088"/>
            <a:ext cx="4800600" cy="1524000"/>
          </a:xfrm>
          <a:prstGeom prst="rect">
            <a:avLst/>
          </a:prstGeom>
          <a:solidFill>
            <a:srgbClr val="C5FFF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341" name="Rectangle 5"/>
          <p:cNvSpPr>
            <a:spLocks noChangeArrowheads="1"/>
          </p:cNvSpPr>
          <p:nvPr/>
        </p:nvSpPr>
        <p:spPr bwMode="auto">
          <a:xfrm>
            <a:off x="2590800" y="1981200"/>
            <a:ext cx="4800600" cy="914400"/>
          </a:xfrm>
          <a:prstGeom prst="rect">
            <a:avLst/>
          </a:prstGeom>
          <a:solidFill>
            <a:srgbClr val="FF6600"/>
          </a:solidFill>
          <a:ln>
            <a:noFill/>
          </a:ln>
          <a:effectLst/>
          <a:extLst>
            <a:ext uri="{91240B29-F687-4F45-9708-019B960494DF}">
              <a14:hiddenLine xmlns:a14="http://schemas.microsoft.com/office/drawing/2010/main" w="28575" cap="sq">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342" name="Text Box 6"/>
          <p:cNvSpPr txBox="1">
            <a:spLocks noChangeArrowheads="1"/>
          </p:cNvSpPr>
          <p:nvPr/>
        </p:nvSpPr>
        <p:spPr bwMode="auto">
          <a:xfrm>
            <a:off x="8458200" y="1676400"/>
            <a:ext cx="1828800" cy="1581150"/>
          </a:xfrm>
          <a:prstGeom prst="rect">
            <a:avLst/>
          </a:prstGeom>
          <a:noFill/>
          <a:ln w="28575" cap="sq">
            <a:solidFill>
              <a:srgbClr val="FF99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latin typeface="Arial Black" panose="020B0A04020102020204" pitchFamily="34" charset="0"/>
                <a:ea typeface="黑体" panose="02010609060101010101" pitchFamily="49" charset="-122"/>
              </a:rPr>
              <a:t>所有</a:t>
            </a:r>
            <a:r>
              <a:rPr kumimoji="1" lang="zh-CN" altLang="en-US" sz="2400" b="1">
                <a:latin typeface="Arial Black" panose="020B0A04020102020204" pitchFamily="34" charset="0"/>
                <a:ea typeface="黑体" panose="02010609060101010101" pitchFamily="49" charset="-122"/>
                <a:sym typeface="Symbol" panose="05050102010706020507" pitchFamily="18" charset="2"/>
              </a:rPr>
              <a:t>大于临界角</a:t>
            </a:r>
            <a:r>
              <a:rPr kumimoji="1" lang="en-US" altLang="zh-CN" sz="2400" b="1" baseline="-25000">
                <a:latin typeface="Arial Black" panose="020B0A04020102020204" pitchFamily="34" charset="0"/>
                <a:ea typeface="黑体" panose="02010609060101010101" pitchFamily="49" charset="-122"/>
                <a:sym typeface="Symbol" panose="05050102010706020507" pitchFamily="18" charset="2"/>
              </a:rPr>
              <a:t>C</a:t>
            </a:r>
            <a:r>
              <a:rPr kumimoji="1" lang="zh-CN" altLang="en-US" sz="2400" b="1">
                <a:latin typeface="Arial Black" panose="020B0A04020102020204" pitchFamily="34" charset="0"/>
                <a:ea typeface="黑体" panose="02010609060101010101" pitchFamily="49" charset="-122"/>
                <a:sym typeface="Symbol" panose="05050102010706020507" pitchFamily="18" charset="2"/>
              </a:rPr>
              <a:t>的光线都被限制在纤芯内。</a:t>
            </a:r>
          </a:p>
        </p:txBody>
      </p:sp>
      <p:grpSp>
        <p:nvGrpSpPr>
          <p:cNvPr id="1038344" name="Group 8"/>
          <p:cNvGrpSpPr>
            <a:grpSpLocks/>
          </p:cNvGrpSpPr>
          <p:nvPr/>
        </p:nvGrpSpPr>
        <p:grpSpPr bwMode="auto">
          <a:xfrm>
            <a:off x="2590800" y="1676400"/>
            <a:ext cx="4343400" cy="1219200"/>
            <a:chOff x="960" y="816"/>
            <a:chExt cx="2736" cy="768"/>
          </a:xfrm>
        </p:grpSpPr>
        <p:grpSp>
          <p:nvGrpSpPr>
            <p:cNvPr id="1038345" name="Group 9"/>
            <p:cNvGrpSpPr>
              <a:grpSpLocks/>
            </p:cNvGrpSpPr>
            <p:nvPr/>
          </p:nvGrpSpPr>
          <p:grpSpPr bwMode="auto">
            <a:xfrm>
              <a:off x="960" y="1008"/>
              <a:ext cx="1776" cy="576"/>
              <a:chOff x="960" y="1008"/>
              <a:chExt cx="1776" cy="576"/>
            </a:xfrm>
          </p:grpSpPr>
          <p:sp>
            <p:nvSpPr>
              <p:cNvPr id="1038346" name="Line 10"/>
              <p:cNvSpPr>
                <a:spLocks noChangeShapeType="1"/>
              </p:cNvSpPr>
              <p:nvPr/>
            </p:nvSpPr>
            <p:spPr bwMode="auto">
              <a:xfrm flipV="1">
                <a:off x="960" y="1008"/>
                <a:ext cx="288" cy="288"/>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47" name="Line 11"/>
              <p:cNvSpPr>
                <a:spLocks noChangeShapeType="1"/>
              </p:cNvSpPr>
              <p:nvPr/>
            </p:nvSpPr>
            <p:spPr bwMode="auto">
              <a:xfrm>
                <a:off x="1248" y="1008"/>
                <a:ext cx="576" cy="576"/>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48" name="Line 12"/>
              <p:cNvSpPr>
                <a:spLocks noChangeShapeType="1"/>
              </p:cNvSpPr>
              <p:nvPr/>
            </p:nvSpPr>
            <p:spPr bwMode="auto">
              <a:xfrm flipV="1">
                <a:off x="1824" y="1008"/>
                <a:ext cx="576" cy="576"/>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49" name="Line 13"/>
              <p:cNvSpPr>
                <a:spLocks noChangeShapeType="1"/>
              </p:cNvSpPr>
              <p:nvPr/>
            </p:nvSpPr>
            <p:spPr bwMode="auto">
              <a:xfrm>
                <a:off x="2400" y="1008"/>
                <a:ext cx="336" cy="336"/>
              </a:xfrm>
              <a:prstGeom prst="line">
                <a:avLst/>
              </a:prstGeom>
              <a:noFill/>
              <a:ln w="2857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38350" name="Text Box 14"/>
            <p:cNvSpPr txBox="1">
              <a:spLocks noChangeArrowheads="1"/>
            </p:cNvSpPr>
            <p:nvPr/>
          </p:nvSpPr>
          <p:spPr bwMode="auto">
            <a:xfrm>
              <a:off x="1536" y="816"/>
              <a:ext cx="21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High-order Mode (Longer path)</a:t>
              </a:r>
            </a:p>
          </p:txBody>
        </p:sp>
        <p:sp>
          <p:nvSpPr>
            <p:cNvPr id="1038351" name="Line 15"/>
            <p:cNvSpPr>
              <a:spLocks noChangeShapeType="1"/>
            </p:cNvSpPr>
            <p:nvPr/>
          </p:nvSpPr>
          <p:spPr bwMode="auto">
            <a:xfrm flipH="1">
              <a:off x="2544" y="1008"/>
              <a:ext cx="144" cy="1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8352" name="Group 16"/>
          <p:cNvGrpSpPr>
            <a:grpSpLocks/>
          </p:cNvGrpSpPr>
          <p:nvPr/>
        </p:nvGrpSpPr>
        <p:grpSpPr bwMode="auto">
          <a:xfrm>
            <a:off x="2590800" y="2438400"/>
            <a:ext cx="4648200" cy="793750"/>
            <a:chOff x="960" y="1296"/>
            <a:chExt cx="2928" cy="500"/>
          </a:xfrm>
        </p:grpSpPr>
        <p:sp>
          <p:nvSpPr>
            <p:cNvPr id="1038353" name="Line 17"/>
            <p:cNvSpPr>
              <a:spLocks noChangeShapeType="1"/>
            </p:cNvSpPr>
            <p:nvPr/>
          </p:nvSpPr>
          <p:spPr bwMode="auto">
            <a:xfrm>
              <a:off x="960" y="1296"/>
              <a:ext cx="1344" cy="288"/>
            </a:xfrm>
            <a:prstGeom prst="line">
              <a:avLst/>
            </a:prstGeom>
            <a:noFill/>
            <a:ln w="28575">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54" name="Line 18"/>
            <p:cNvSpPr>
              <a:spLocks noChangeShapeType="1"/>
            </p:cNvSpPr>
            <p:nvPr/>
          </p:nvSpPr>
          <p:spPr bwMode="auto">
            <a:xfrm flipV="1">
              <a:off x="2304" y="1296"/>
              <a:ext cx="1296" cy="288"/>
            </a:xfrm>
            <a:prstGeom prst="line">
              <a:avLst/>
            </a:prstGeom>
            <a:noFill/>
            <a:ln w="2857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55" name="Text Box 19"/>
            <p:cNvSpPr txBox="1">
              <a:spLocks noChangeArrowheads="1"/>
            </p:cNvSpPr>
            <p:nvPr/>
          </p:nvSpPr>
          <p:spPr bwMode="auto">
            <a:xfrm>
              <a:off x="1728" y="1584"/>
              <a:ext cx="21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Low-order Mode (shorter path)</a:t>
              </a:r>
            </a:p>
          </p:txBody>
        </p:sp>
        <p:sp>
          <p:nvSpPr>
            <p:cNvPr id="1038356" name="Line 20"/>
            <p:cNvSpPr>
              <a:spLocks noChangeShapeType="1"/>
            </p:cNvSpPr>
            <p:nvPr/>
          </p:nvSpPr>
          <p:spPr bwMode="auto">
            <a:xfrm flipH="1" flipV="1">
              <a:off x="2640" y="1536"/>
              <a:ext cx="48" cy="9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8357" name="Group 21"/>
          <p:cNvGrpSpPr>
            <a:grpSpLocks/>
          </p:cNvGrpSpPr>
          <p:nvPr/>
        </p:nvGrpSpPr>
        <p:grpSpPr bwMode="auto">
          <a:xfrm>
            <a:off x="2590800" y="2133600"/>
            <a:ext cx="5867400" cy="336550"/>
            <a:chOff x="672" y="1104"/>
            <a:chExt cx="3696" cy="212"/>
          </a:xfrm>
        </p:grpSpPr>
        <p:sp>
          <p:nvSpPr>
            <p:cNvPr id="1038358" name="Line 22"/>
            <p:cNvSpPr>
              <a:spLocks noChangeShapeType="1"/>
            </p:cNvSpPr>
            <p:nvPr/>
          </p:nvSpPr>
          <p:spPr bwMode="auto">
            <a:xfrm>
              <a:off x="672" y="1296"/>
              <a:ext cx="3024" cy="0"/>
            </a:xfrm>
            <a:prstGeom prst="line">
              <a:avLst/>
            </a:prstGeom>
            <a:noFill/>
            <a:ln w="2857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8359" name="Text Box 23"/>
            <p:cNvSpPr txBox="1">
              <a:spLocks noChangeArrowheads="1"/>
            </p:cNvSpPr>
            <p:nvPr/>
          </p:nvSpPr>
          <p:spPr bwMode="auto">
            <a:xfrm>
              <a:off x="2496" y="1104"/>
              <a:ext cx="18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Axial Mode (shortest path)</a:t>
              </a:r>
            </a:p>
          </p:txBody>
        </p:sp>
      </p:grpSp>
      <p:sp>
        <p:nvSpPr>
          <p:cNvPr id="1038360" name="Text Box 24"/>
          <p:cNvSpPr txBox="1">
            <a:spLocks noChangeArrowheads="1"/>
          </p:cNvSpPr>
          <p:nvPr/>
        </p:nvSpPr>
        <p:spPr bwMode="auto">
          <a:xfrm>
            <a:off x="2514600" y="251460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core</a:t>
            </a:r>
          </a:p>
        </p:txBody>
      </p:sp>
      <p:sp>
        <p:nvSpPr>
          <p:cNvPr id="1038361" name="Text Box 25"/>
          <p:cNvSpPr txBox="1">
            <a:spLocks noChangeArrowheads="1"/>
          </p:cNvSpPr>
          <p:nvPr/>
        </p:nvSpPr>
        <p:spPr bwMode="auto">
          <a:xfrm>
            <a:off x="2514600" y="2895600"/>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600" b="1">
                <a:effectLst>
                  <a:outerShdw blurRad="38100" dist="38100" dir="2700000" algn="tl">
                    <a:srgbClr val="C0C0C0"/>
                  </a:outerShdw>
                </a:effectLst>
                <a:latin typeface="Tahoma" panose="020B0604030504040204" pitchFamily="34" charset="0"/>
                <a:ea typeface="宋体" panose="02010600030101010101" pitchFamily="2" charset="-122"/>
              </a:rPr>
              <a:t>cladding</a:t>
            </a:r>
          </a:p>
        </p:txBody>
      </p:sp>
      <p:sp>
        <p:nvSpPr>
          <p:cNvPr id="1038362" name="Text Box 26"/>
          <p:cNvSpPr txBox="1">
            <a:spLocks noChangeArrowheads="1"/>
          </p:cNvSpPr>
          <p:nvPr/>
        </p:nvSpPr>
        <p:spPr bwMode="auto">
          <a:xfrm>
            <a:off x="1524000" y="1111250"/>
            <a:ext cx="358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3200" b="1">
                <a:solidFill>
                  <a:srgbClr val="CC00CC"/>
                </a:solidFill>
                <a:latin typeface="楷体_GB2312" pitchFamily="49" charset="-122"/>
                <a:ea typeface="楷体_GB2312" pitchFamily="49" charset="-122"/>
              </a:rPr>
              <a:t>阶跃光纤</a:t>
            </a:r>
          </a:p>
        </p:txBody>
      </p:sp>
      <p:sp>
        <p:nvSpPr>
          <p:cNvPr id="1038363" name="Rectangle 27"/>
          <p:cNvSpPr>
            <a:spLocks noChangeArrowheads="1"/>
          </p:cNvSpPr>
          <p:nvPr/>
        </p:nvSpPr>
        <p:spPr bwMode="white">
          <a:xfrm>
            <a:off x="2514600" y="457201"/>
            <a:ext cx="73914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2800" b="1">
                <a:solidFill>
                  <a:schemeClr val="bg1"/>
                </a:solidFill>
                <a:latin typeface="Arial" panose="020B0604020202020204" pitchFamily="34" charset="0"/>
              </a:defRPr>
            </a:lvl1pPr>
            <a:lvl2pPr algn="l">
              <a:defRPr sz="2800" b="1">
                <a:solidFill>
                  <a:schemeClr val="bg1"/>
                </a:solidFill>
                <a:latin typeface="Arial" panose="020B0604020202020204" pitchFamily="34" charset="0"/>
              </a:defRPr>
            </a:lvl2pPr>
            <a:lvl3pPr algn="l">
              <a:defRPr sz="2800" b="1">
                <a:solidFill>
                  <a:schemeClr val="bg1"/>
                </a:solidFill>
                <a:latin typeface="Arial" panose="020B0604020202020204" pitchFamily="34" charset="0"/>
              </a:defRPr>
            </a:lvl3pPr>
            <a:lvl4pPr algn="l">
              <a:defRPr sz="2800" b="1">
                <a:solidFill>
                  <a:schemeClr val="bg1"/>
                </a:solidFill>
                <a:latin typeface="Arial" panose="020B0604020202020204" pitchFamily="34" charset="0"/>
              </a:defRPr>
            </a:lvl4pPr>
            <a:lvl5pPr algn="l">
              <a:defRPr sz="2800" b="1">
                <a:solidFill>
                  <a:schemeClr val="bg1"/>
                </a:solidFill>
                <a:latin typeface="Arial" panose="020B0604020202020204" pitchFamily="34" charset="0"/>
              </a:defRPr>
            </a:lvl5pPr>
            <a:lvl6pPr marL="457200" fontAlgn="base">
              <a:spcBef>
                <a:spcPct val="0"/>
              </a:spcBef>
              <a:spcAft>
                <a:spcPct val="0"/>
              </a:spcAft>
              <a:defRPr sz="2800" b="1">
                <a:solidFill>
                  <a:schemeClr val="bg1"/>
                </a:solidFill>
                <a:latin typeface="Arial" panose="020B0604020202020204" pitchFamily="34" charset="0"/>
              </a:defRPr>
            </a:lvl6pPr>
            <a:lvl7pPr marL="914400" fontAlgn="base">
              <a:spcBef>
                <a:spcPct val="0"/>
              </a:spcBef>
              <a:spcAft>
                <a:spcPct val="0"/>
              </a:spcAft>
              <a:defRPr sz="2800" b="1">
                <a:solidFill>
                  <a:schemeClr val="bg1"/>
                </a:solidFill>
                <a:latin typeface="Arial" panose="020B0604020202020204" pitchFamily="34" charset="0"/>
              </a:defRPr>
            </a:lvl7pPr>
            <a:lvl8pPr marL="1371600" fontAlgn="base">
              <a:spcBef>
                <a:spcPct val="0"/>
              </a:spcBef>
              <a:spcAft>
                <a:spcPct val="0"/>
              </a:spcAft>
              <a:defRPr sz="2800" b="1">
                <a:solidFill>
                  <a:schemeClr val="bg1"/>
                </a:solidFill>
                <a:latin typeface="Arial" panose="020B0604020202020204" pitchFamily="34" charset="0"/>
              </a:defRPr>
            </a:lvl8pPr>
            <a:lvl9pPr marL="1828800" fontAlgn="base">
              <a:spcBef>
                <a:spcPct val="0"/>
              </a:spcBef>
              <a:spcAft>
                <a:spcPct val="0"/>
              </a:spcAft>
              <a:defRPr sz="2800" b="1">
                <a:solidFill>
                  <a:schemeClr val="bg1"/>
                </a:solidFill>
                <a:latin typeface="Arial" panose="020B0604020202020204" pitchFamily="34" charset="0"/>
              </a:defRPr>
            </a:lvl9pPr>
          </a:lstStyle>
          <a:p>
            <a:r>
              <a:rPr lang="zh-CN" altLang="en-US" sz="2400">
                <a:ea typeface="宋体" panose="02010600030101010101" pitchFamily="2" charset="-122"/>
              </a:rPr>
              <a:t>光纤传光原理</a:t>
            </a:r>
          </a:p>
        </p:txBody>
      </p:sp>
    </p:spTree>
    <p:extLst>
      <p:ext uri="{BB962C8B-B14F-4D97-AF65-F5344CB8AC3E}">
        <p14:creationId xmlns:p14="http://schemas.microsoft.com/office/powerpoint/2010/main" val="18401107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83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383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0383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383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5" fill="hold" grpId="0" nodeType="clickEffect">
                                  <p:stCondLst>
                                    <p:cond delay="0"/>
                                  </p:stCondLst>
                                  <p:childTnLst>
                                    <p:set>
                                      <p:cBhvr>
                                        <p:cTn id="22" dur="1" fill="hold">
                                          <p:stCondLst>
                                            <p:cond delay="0"/>
                                          </p:stCondLst>
                                        </p:cTn>
                                        <p:tgtEl>
                                          <p:spTgt spid="1038338"/>
                                        </p:tgtEl>
                                        <p:attrNameLst>
                                          <p:attrName>style.visibility</p:attrName>
                                        </p:attrNameLst>
                                      </p:cBhvr>
                                      <p:to>
                                        <p:strVal val="visible"/>
                                      </p:to>
                                    </p:set>
                                    <p:animEffect transition="in" filter="blinds(vertical)">
                                      <p:cBhvr>
                                        <p:cTn id="23" dur="500"/>
                                        <p:tgtEl>
                                          <p:spTgt spid="103833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5" presetClass="entr" presetSubtype="0" fill="hold" grpId="0" nodeType="clickEffect">
                                  <p:stCondLst>
                                    <p:cond delay="0"/>
                                  </p:stCondLst>
                                  <p:childTnLst>
                                    <p:set>
                                      <p:cBhvr>
                                        <p:cTn id="27" dur="1" fill="hold">
                                          <p:stCondLst>
                                            <p:cond delay="0"/>
                                          </p:stCondLst>
                                        </p:cTn>
                                        <p:tgtEl>
                                          <p:spTgt spid="1038339"/>
                                        </p:tgtEl>
                                        <p:attrNameLst>
                                          <p:attrName>style.visibility</p:attrName>
                                        </p:attrNameLst>
                                      </p:cBhvr>
                                      <p:to>
                                        <p:strVal val="visible"/>
                                      </p:to>
                                    </p:set>
                                    <p:anim calcmode="lin" valueType="num">
                                      <p:cBhvr>
                                        <p:cTn id="28" dur="1000" fill="hold"/>
                                        <p:tgtEl>
                                          <p:spTgt spid="1038339"/>
                                        </p:tgtEl>
                                        <p:attrNameLst>
                                          <p:attrName>ppt_w</p:attrName>
                                        </p:attrNameLst>
                                      </p:cBhvr>
                                      <p:tavLst>
                                        <p:tav tm="0">
                                          <p:val>
                                            <p:fltVal val="0"/>
                                          </p:val>
                                        </p:tav>
                                        <p:tav tm="100000">
                                          <p:val>
                                            <p:strVal val="#ppt_w"/>
                                          </p:val>
                                        </p:tav>
                                      </p:tavLst>
                                    </p:anim>
                                    <p:anim calcmode="lin" valueType="num">
                                      <p:cBhvr>
                                        <p:cTn id="29" dur="1000" fill="hold"/>
                                        <p:tgtEl>
                                          <p:spTgt spid="1038339"/>
                                        </p:tgtEl>
                                        <p:attrNameLst>
                                          <p:attrName>ppt_h</p:attrName>
                                        </p:attrNameLst>
                                      </p:cBhvr>
                                      <p:tavLst>
                                        <p:tav tm="0">
                                          <p:val>
                                            <p:fltVal val="0"/>
                                          </p:val>
                                        </p:tav>
                                        <p:tav tm="100000">
                                          <p:val>
                                            <p:strVal val="#ppt_h"/>
                                          </p:val>
                                        </p:tav>
                                      </p:tavLst>
                                    </p:anim>
                                    <p:anim calcmode="lin" valueType="num">
                                      <p:cBhvr>
                                        <p:cTn id="30" dur="1000" fill="hold"/>
                                        <p:tgtEl>
                                          <p:spTgt spid="1038339"/>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03833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38" grpId="0" animBg="1" autoUpdateAnimBg="0"/>
      <p:bldP spid="1038339" grpId="0" animBg="1" autoUpdateAnimBg="0"/>
      <p:bldP spid="1038342" grpId="0" animBg="1"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36.4829"/>
  <p:tag name="ORIGINALWIDTH" val="1173.603"/>
  <p:tag name="OUTPUTDPI" val="1200"/>
  <p:tag name="LATEXADDIN" val="\documentclass{article}&#10;\usepackage{amsmath}&#10;\pagestyle{empty}&#10;\begin{document}&#10;&#10;$\chi^{(1)}\gg\chi^{(2)}\gg\chi^{(3)}\ldots$&#10;&#10;&#10;\end{document}"/>
  <p:tag name="IGUANATEXSIZE" val="20"/>
  <p:tag name="IGUANATEXCURSOR" val="124"/>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99.73756"/>
  <p:tag name="ORIGINALWIDTH" val="1032.621"/>
  <p:tag name="OUTPUTDPI" val="1200"/>
  <p:tag name="LATEXADDIN" val="\documentclass{article}&#10;\usepackage{amsmath}&#10;\pagestyle{empty}&#10;\begin{document}&#10;&#10;&#10;$R+S+T+A=1$&#10;&#10;\end{document}"/>
  <p:tag name="IGUANATEXSIZE" val="20"/>
  <p:tag name="IGUANATEXCURSOR" val="85"/>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3.7346"/>
  <p:tag name="ORIGINALWIDTH" val="1056.618"/>
  <p:tag name="OUTPUTDPI" val="1200"/>
  <p:tag name="LATEXADDIN" val="\documentclass{article}&#10;\usepackage{amsmath}&#10;\pagestyle{empty}&#10;\begin{document}&#10;&#10;$\chi{(j)},(j=1,2,3\ldots)$&#10;&#10;&#10;\end{document}"/>
  <p:tag name="IGUANATEXSIZE" val="20"/>
  <p:tag name="IGUANATEXCURSOR" val="107"/>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23.7346"/>
  <p:tag name="ORIGINALWIDTH" val="1639.295"/>
  <p:tag name="OUTPUTDPI" val="1200"/>
  <p:tag name="LATEXADDIN" val="\documentclass{article}&#10;\usepackage{amsmath}&#10;\pagestyle{empty}&#10;\begin{document}&#10;&#10;$U(P,t)=A(P)cos(wt-\phi (P))$&#10;&#10;&#10;\end{document}"/>
  <p:tag name="IGUANATEXSIZE" val="20"/>
  <p:tag name="IGUANATEXCURSOR" val="109"/>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41.7323"/>
  <p:tag name="ORIGINALWIDTH" val="1478.815"/>
  <p:tag name="OUTPUTDPI" val="1200"/>
  <p:tag name="LATEXADDIN" val="\documentclass{article}&#10;\usepackage{amsmath}&#10;\pagestyle{empty}&#10;\begin{document}&#10;&#10;$U(P,t)=A(P)e^{-j(wt-\phi (P))}$&#10;&#10;&#10;\end{document}"/>
  <p:tag name="IGUANATEXSIZE" val="20"/>
  <p:tag name="IGUANATEXCURSOR" val="94"/>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136.4829"/>
  <p:tag name="ORIGINALWIDTH" val="1256.093"/>
  <p:tag name="OUTPUTDPI" val="1200"/>
  <p:tag name="LATEXADDIN" val="\documentclass{article}&#10;\usepackage{amsmath}&#10;\pagestyle{empty}&#10;\begin{document}&#10;&#10;$U(P,t)=Ae^{j\bf{k\cdot r}}\cdot e^{-jwt}$&#10;&#10;&#10;\end{document}"/>
  <p:tag name="IGUANATEXSIZE" val="20"/>
  <p:tag name="IGUANATEXCURSOR" val="114"/>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148.4814"/>
  <p:tag name="ORIGINALWIDTH" val="1263.592"/>
  <p:tag name="OUTPUTDPI" val="1200"/>
  <p:tag name="LATEXADDIN" val="\documentclass{article}&#10;\usepackage{amsmath}&#10;\pagestyle{empty}&#10;\begin{document}&#10;&#10;$U(P,t)=\frac{a_1}{r}e^{jkr}\cdot e^{-jwt}$&#10;&#10;&#10;\end{document}"/>
  <p:tag name="IGUANATEXSIZE" val="20"/>
  <p:tag name="IGUANATEXCURSOR" val="115"/>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3.7346"/>
  <p:tag name="ORIGINALWIDTH" val="371.9535"/>
  <p:tag name="OUTPUTDPI" val="1200"/>
  <p:tag name="LATEXADDIN" val="\documentclass{article}&#10;\usepackage{amsmath}&#10;\pagestyle{empty}&#10;\begin{document}&#10;&#10;$(x_0,y_0)$&#10;&#10;&#10;\end{document}"/>
  <p:tag name="IGUANATEXSIZE" val="20"/>
  <p:tag name="IGUANATEXCURSOR" val="91"/>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124.4844"/>
  <p:tag name="ORIGINALWIDTH" val="334.4582"/>
  <p:tag name="OUTPUTDPI" val="1200"/>
  <p:tag name="LATEXADDIN" val="\documentclass{article}&#10;\usepackage{amsmath}&#10;\pagestyle{empty}&#10;\begin{document}&#10;&#10;$(x',y')$&#10;&#10;&#10;\end{document}"/>
  <p:tag name="IGUANATEXSIZE" val="20"/>
  <p:tag name="IGUANATEXCURSOR" val="88"/>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3.7346"/>
  <p:tag name="ORIGINALWIDTH" val="264.7169"/>
  <p:tag name="OUTPUTDPI" val="1200"/>
  <p:tag name="LATEXADDIN" val="\documentclass{article}&#10;\usepackage{amsmath}&#10;\pagestyle{empty}&#10;\begin{document}&#10;&#10;$(x,y)$&#10;&#10;&#10;\end{document}"/>
  <p:tag name="IGUANATEXSIZE" val="20"/>
  <p:tag name="IGUANATEXCURSOR" val="86"/>
  <p:tag name="TRANSPARENCY" val="True"/>
  <p:tag name="FILENAME" val=""/>
  <p:tag name="INPUTTYPE" val="0"/>
  <p:tag name="LATEXENGINEID" val="0"/>
  <p:tag name="TEMPFOLDER" val="c:\temp\"/>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6986</Words>
  <Application>Microsoft Office PowerPoint</Application>
  <PresentationFormat>宽屏</PresentationFormat>
  <Paragraphs>965</Paragraphs>
  <Slides>157</Slides>
  <Notes>1</Notes>
  <HiddenSlides>0</HiddenSlides>
  <MMClips>2</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9</vt:i4>
      </vt:variant>
      <vt:variant>
        <vt:lpstr>幻灯片标题</vt:lpstr>
      </vt:variant>
      <vt:variant>
        <vt:i4>157</vt:i4>
      </vt:variant>
    </vt:vector>
  </HeadingPairs>
  <TitlesOfParts>
    <vt:vector size="196" baseType="lpstr">
      <vt:lpstr>GreekS</vt:lpstr>
      <vt:lpstr>Libian SC Regular</vt:lpstr>
      <vt:lpstr>Monotype Sorts</vt:lpstr>
      <vt:lpstr>Plotter</vt:lpstr>
      <vt:lpstr>PMingLiU</vt:lpstr>
      <vt:lpstr>仿宋_GB2312</vt:lpstr>
      <vt:lpstr>黑体</vt:lpstr>
      <vt:lpstr>华文行楷</vt:lpstr>
      <vt:lpstr>华文楷体</vt:lpstr>
      <vt:lpstr>华文隶书</vt:lpstr>
      <vt:lpstr>华文新魏</vt:lpstr>
      <vt:lpstr>华文中宋</vt:lpstr>
      <vt:lpstr>楷体</vt:lpstr>
      <vt:lpstr>楷体_GB2312</vt:lpstr>
      <vt:lpstr>隶书</vt:lpstr>
      <vt:lpstr>宋体</vt:lpstr>
      <vt:lpstr>Arial</vt:lpstr>
      <vt:lpstr>Arial Black</vt:lpstr>
      <vt:lpstr>Bookman Old Style</vt:lpstr>
      <vt:lpstr>Calibri</vt:lpstr>
      <vt:lpstr>Calibri Light</vt:lpstr>
      <vt:lpstr>Cambria</vt:lpstr>
      <vt:lpstr>Cambria Math</vt:lpstr>
      <vt:lpstr>Symbol</vt:lpstr>
      <vt:lpstr>Tahoma</vt:lpstr>
      <vt:lpstr>Times New Roman</vt:lpstr>
      <vt:lpstr>Verdana</vt:lpstr>
      <vt:lpstr>Wingdings</vt:lpstr>
      <vt:lpstr>Wingdings 2</vt:lpstr>
      <vt:lpstr>Office 主题</vt:lpstr>
      <vt:lpstr>Equation</vt:lpstr>
      <vt:lpstr>公式</vt:lpstr>
      <vt:lpstr>位图图像</vt:lpstr>
      <vt:lpstr>Equation.3</vt:lpstr>
      <vt:lpstr>Visio</vt:lpstr>
      <vt:lpstr>Microsoft 公式 3.0</vt:lpstr>
      <vt:lpstr>Image</vt:lpstr>
      <vt:lpstr>VISIO</vt:lpstr>
      <vt:lpstr>Document</vt:lpstr>
      <vt:lpstr>PowerPoint 演示文稿</vt:lpstr>
      <vt:lpstr>PowerPoint 演示文稿</vt:lpstr>
      <vt:lpstr>现代光学的发展和现状</vt:lpstr>
      <vt:lpstr>现代光学的应用领域</vt:lpstr>
      <vt:lpstr>第三级像差的几何理论          Third-order aberrations</vt:lpstr>
      <vt:lpstr>PowerPoint 演示文稿</vt:lpstr>
      <vt:lpstr>PowerPoint 演示文稿</vt:lpstr>
      <vt:lpstr>PowerPoint 演示文稿</vt:lpstr>
      <vt:lpstr>PowerPoint 演示文稿</vt:lpstr>
      <vt:lpstr>球差（Spherical Aberration）</vt:lpstr>
      <vt:lpstr>球差（Spherical Aberration）</vt:lpstr>
      <vt:lpstr>PowerPoint 演示文稿</vt:lpstr>
      <vt:lpstr>2.  彗差（Coma）</vt:lpstr>
      <vt:lpstr>PowerPoint 演示文稿</vt:lpstr>
      <vt:lpstr>PowerPoint 演示文稿</vt:lpstr>
      <vt:lpstr>PowerPoint 演示文稿</vt:lpstr>
      <vt:lpstr>PowerPoint 演示文稿</vt:lpstr>
      <vt:lpstr>激光原理</vt:lpstr>
      <vt:lpstr>光子的基本性质</vt:lpstr>
      <vt:lpstr>PowerPoint 演示文稿</vt:lpstr>
      <vt:lpstr>PowerPoint 演示文稿</vt:lpstr>
      <vt:lpstr>PowerPoint 演示文稿</vt:lpstr>
      <vt:lpstr>PowerPoint 演示文稿</vt:lpstr>
      <vt:lpstr>PowerPoint 演示文稿</vt:lpstr>
      <vt:lpstr>PowerPoint 演示文稿</vt:lpstr>
      <vt:lpstr>光与物质相互作用</vt:lpstr>
      <vt:lpstr>激光的形成原理</vt:lpstr>
      <vt:lpstr>激光的形成原理</vt:lpstr>
      <vt:lpstr>增益饱和、增益曲线</vt:lpstr>
      <vt:lpstr>粒子数反转</vt:lpstr>
      <vt:lpstr>PowerPoint 演示文稿</vt:lpstr>
      <vt:lpstr>PowerPoint 演示文稿</vt:lpstr>
      <vt:lpstr>PowerPoint 演示文稿</vt:lpstr>
      <vt:lpstr>PowerPoint 演示文稿</vt:lpstr>
      <vt:lpstr>PowerPoint 演示文稿</vt:lpstr>
      <vt:lpstr>PowerPoint 演示文稿</vt:lpstr>
      <vt:lpstr>普通光源和激光发光过程对比</vt:lpstr>
      <vt:lpstr>均匀介质中传播</vt:lpstr>
      <vt:lpstr>经过薄透镜</vt:lpstr>
      <vt:lpstr>球面镜反射</vt:lpstr>
      <vt:lpstr>ABCD矩阵</vt:lpstr>
      <vt:lpstr>高斯光束的特征参数</vt:lpstr>
      <vt:lpstr>q参数变换规律</vt:lpstr>
      <vt:lpstr>激光器</vt:lpstr>
      <vt:lpstr>激光调制和偏转技术</vt:lpstr>
      <vt:lpstr>振幅调制</vt:lpstr>
      <vt:lpstr>电光调制的物理基础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电光强度调制</vt:lpstr>
      <vt:lpstr>基本结构</vt:lpstr>
      <vt:lpstr>声光调制的理论基础</vt:lpstr>
      <vt:lpstr>声光互作用的两种类型</vt:lpstr>
      <vt:lpstr>声光互作用的两种类型</vt:lpstr>
      <vt:lpstr>光电探测技术</vt:lpstr>
      <vt:lpstr>光电探测技术</vt:lpstr>
      <vt:lpstr>探测机理及其分类</vt:lpstr>
      <vt:lpstr>光电效应</vt:lpstr>
      <vt:lpstr>PowerPoint 演示文稿</vt:lpstr>
      <vt:lpstr>外光电效应——光电发射效应</vt:lpstr>
      <vt:lpstr>外光电效应——光电发射效应</vt:lpstr>
      <vt:lpstr>爱因斯坦定律</vt:lpstr>
      <vt:lpstr>爱因斯坦定律</vt:lpstr>
      <vt:lpstr>光电倍增管</vt:lpstr>
      <vt:lpstr>光电倍增管</vt:lpstr>
      <vt:lpstr>光电倍增管实物 </vt:lpstr>
      <vt:lpstr>内光电效应——光电导效应</vt:lpstr>
      <vt:lpstr>内光电效应——光电导效应</vt:lpstr>
      <vt:lpstr>光敏电阻</vt:lpstr>
      <vt:lpstr>光敏电阻</vt:lpstr>
      <vt:lpstr>光敏电阻</vt:lpstr>
      <vt:lpstr>光敏电阻</vt:lpstr>
      <vt:lpstr>内光电效应——光伏效应</vt:lpstr>
      <vt:lpstr>光伏器件工作模式</vt:lpstr>
      <vt:lpstr>光热效应</vt:lpstr>
      <vt:lpstr>热释电效应 </vt:lpstr>
      <vt:lpstr>热释电探测器</vt:lpstr>
      <vt:lpstr>热释电探测器</vt:lpstr>
      <vt:lpstr>热释电探测器</vt:lpstr>
      <vt:lpstr>光 纤</vt:lpstr>
      <vt:lpstr>光纤的基本概念</vt:lpstr>
      <vt:lpstr>光纤的结构</vt:lpstr>
      <vt:lpstr>光纤的基本概念</vt:lpstr>
      <vt:lpstr>PowerPoint 演示文稿</vt:lpstr>
      <vt:lpstr>光纤分类</vt:lpstr>
      <vt:lpstr>3．按光波模式（即电磁波类型）划分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模场直径MFD</vt:lpstr>
      <vt:lpstr>PowerPoint 演示文稿</vt:lpstr>
      <vt:lpstr>PowerPoint 演示文稿</vt:lpstr>
      <vt:lpstr>PowerPoint 演示文稿</vt:lpstr>
      <vt:lpstr>PowerPoint 演示文稿</vt:lpstr>
      <vt:lpstr>PowerPoint 演示文稿</vt:lpstr>
      <vt:lpstr>光纤的偏振和双折射</vt:lpstr>
      <vt:lpstr>PowerPoint 演示文稿</vt:lpstr>
      <vt:lpstr>PowerPoint 演示文稿</vt:lpstr>
      <vt:lpstr>光纤中的非线性光学效应—光孤子</vt:lpstr>
      <vt:lpstr>光纤中的非线性光学效应—光孤子</vt:lpstr>
      <vt:lpstr>光纤中的非线性光学效应—光孤子</vt:lpstr>
      <vt:lpstr>光纤通信系统</vt:lpstr>
      <vt:lpstr>光纤通信系统</vt:lpstr>
      <vt:lpstr>PowerPoint 演示文稿</vt:lpstr>
      <vt:lpstr>PowerPoint 演示文稿</vt:lpstr>
      <vt:lpstr>傅立叶光学基础</vt:lpstr>
      <vt:lpstr>透镜的作用是什么--定性讨论</vt:lpstr>
      <vt:lpstr>透镜的作用是什么--定性讨论</vt:lpstr>
      <vt:lpstr>透镜的作用是什么--定性讨论</vt:lpstr>
      <vt:lpstr>定态光波的复数表示</vt:lpstr>
      <vt:lpstr>衍射</vt:lpstr>
      <vt:lpstr>透镜的作用是什么--定量讨论</vt:lpstr>
      <vt:lpstr>透镜的作用是什么--定量讨论</vt:lpstr>
      <vt:lpstr>透镜的作用是什么--定量讨论</vt:lpstr>
      <vt:lpstr>球面波表达式—发散/会聚</vt:lpstr>
      <vt:lpstr>1.透镜的傅里叶变换性质</vt:lpstr>
      <vt:lpstr>重要条件：</vt:lpstr>
      <vt:lpstr>结果：</vt:lpstr>
      <vt:lpstr> 变换:</vt:lpstr>
      <vt:lpstr>PowerPoint 演示文稿</vt:lpstr>
      <vt:lpstr>PowerPoint 演示文稿</vt:lpstr>
      <vt:lpstr>d 空间滤波 spatial filtering</vt:lpstr>
      <vt:lpstr>d 空间滤波 spatial filtering</vt:lpstr>
      <vt:lpstr>二元振幅滤波器，透射率是0或1</vt:lpstr>
      <vt:lpstr>方法</vt:lpstr>
      <vt:lpstr>网格实验</vt:lpstr>
      <vt:lpstr>网格实验</vt:lpstr>
      <vt:lpstr>网格实验</vt:lpstr>
      <vt:lpstr>网格实验</vt:lpstr>
      <vt:lpstr>网格实验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王春量</dc:creator>
  <cp:lastModifiedBy>张 伯望</cp:lastModifiedBy>
  <cp:revision>13</cp:revision>
  <dcterms:created xsi:type="dcterms:W3CDTF">2017-06-20T13:10:59Z</dcterms:created>
  <dcterms:modified xsi:type="dcterms:W3CDTF">2018-07-05T05:52:34Z</dcterms:modified>
</cp:coreProperties>
</file>